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9" r:id="rId1"/>
  </p:sldMasterIdLst>
  <p:notesMasterIdLst>
    <p:notesMasterId r:id="rId38"/>
  </p:notesMasterIdLst>
  <p:sldIdLst>
    <p:sldId id="461" r:id="rId2"/>
    <p:sldId id="445" r:id="rId3"/>
    <p:sldId id="446" r:id="rId4"/>
    <p:sldId id="474" r:id="rId5"/>
    <p:sldId id="435" r:id="rId6"/>
    <p:sldId id="473" r:id="rId7"/>
    <p:sldId id="419" r:id="rId8"/>
    <p:sldId id="438" r:id="rId9"/>
    <p:sldId id="466" r:id="rId10"/>
    <p:sldId id="463" r:id="rId11"/>
    <p:sldId id="447" r:id="rId12"/>
    <p:sldId id="468" r:id="rId13"/>
    <p:sldId id="418" r:id="rId14"/>
    <p:sldId id="422" r:id="rId15"/>
    <p:sldId id="432" r:id="rId16"/>
    <p:sldId id="423" r:id="rId17"/>
    <p:sldId id="475" r:id="rId18"/>
    <p:sldId id="376" r:id="rId19"/>
    <p:sldId id="385" r:id="rId20"/>
    <p:sldId id="451" r:id="rId21"/>
    <p:sldId id="452" r:id="rId22"/>
    <p:sldId id="462" r:id="rId23"/>
    <p:sldId id="469" r:id="rId24"/>
    <p:sldId id="454" r:id="rId25"/>
    <p:sldId id="444" r:id="rId26"/>
    <p:sldId id="455" r:id="rId27"/>
    <p:sldId id="456" r:id="rId28"/>
    <p:sldId id="457" r:id="rId29"/>
    <p:sldId id="476" r:id="rId30"/>
    <p:sldId id="504" r:id="rId31"/>
    <p:sldId id="478" r:id="rId32"/>
    <p:sldId id="480" r:id="rId33"/>
    <p:sldId id="477" r:id="rId34"/>
    <p:sldId id="479" r:id="rId35"/>
    <p:sldId id="472" r:id="rId36"/>
    <p:sldId id="459" r:id="rId37"/>
  </p:sldIdLst>
  <p:sldSz cx="9144000" cy="5143500" type="screen16x9"/>
  <p:notesSz cx="6858000" cy="9144000"/>
  <p:embeddedFontLst>
    <p:embeddedFont>
      <p:font typeface="Cambria Math" panose="02040503050406030204" pitchFamily="18" charset="0"/>
      <p:regular r:id="rId39"/>
    </p:embeddedFont>
    <p:embeddedFont>
      <p:font typeface="Consolas" panose="020B0609020204030204" pitchFamily="49" charset="0"/>
      <p:regular r:id="rId40"/>
      <p:bold r:id="rId41"/>
      <p:italic r:id="rId42"/>
      <p:boldItalic r:id="rId43"/>
    </p:embeddedFont>
    <p:embeddedFont>
      <p:font typeface="Roboto" panose="02000000000000000000" pitchFamily="2" charset="0"/>
      <p:regular r:id="rId44"/>
      <p:bold r:id="rId45"/>
      <p:italic r:id="rId46"/>
      <p:boldItalic r:id="rId47"/>
    </p:embeddedFont>
    <p:embeddedFont>
      <p:font typeface="Roboto Light" panose="02000000000000000000" pitchFamily="2" charset="0"/>
      <p:regular r:id="rId48"/>
      <p:bold r:id="rId49"/>
      <p:italic r:id="rId50"/>
      <p:boldItalic r:id="rId5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B050"/>
    <a:srgbClr val="FBFBFB"/>
    <a:srgbClr val="F6F6F6"/>
    <a:srgbClr val="00FA00"/>
    <a:srgbClr val="EFEFEF"/>
    <a:srgbClr val="E9711E"/>
    <a:srgbClr val="00B050"/>
    <a:srgbClr val="000000"/>
    <a:srgbClr val="156082"/>
    <a:srgbClr val="143F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01F483-F3A2-48F6-A0F7-592D1E508E5D}">
  <a:tblStyle styleId="{C801F483-F3A2-48F6-A0F7-592D1E508E5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795"/>
    <p:restoredTop sz="85153"/>
  </p:normalViewPr>
  <p:slideViewPr>
    <p:cSldViewPr snapToGrid="0">
      <p:cViewPr varScale="1">
        <p:scale>
          <a:sx n="396" d="100"/>
          <a:sy n="396" d="100"/>
        </p:scale>
        <p:origin x="16528" y="168"/>
      </p:cViewPr>
      <p:guideLst>
        <p:guide orient="horz" pos="1620"/>
        <p:guide pos="2880"/>
      </p:guideLst>
    </p:cSldViewPr>
  </p:slideViewPr>
  <p:notesTextViewPr>
    <p:cViewPr>
      <p:scale>
        <a:sx n="180" d="100"/>
        <a:sy n="18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c56e25a62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 name="Google Shape;112;g2c56e25a627_0_6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gn="l"/>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There is a lot we can learn from this analogy: (a) Maybe you think, “searching the web will solve this” but my birthday is not on the web. The LM should say ”I don’t know”, (b) “What if we predicted a whole sentence?” That won’t solve the problem. (c) Finally, you may think that the problem is that people never type “I don’t know”. But as we prove in the paper, that won’t solve the problem either. It’s just what you get when you use prediction for generation. It’s remarkable that it works so well.</a:t>
            </a:r>
          </a:p>
        </p:txBody>
      </p:sp>
    </p:spTree>
    <p:extLst>
      <p:ext uri="{BB962C8B-B14F-4D97-AF65-F5344CB8AC3E}">
        <p14:creationId xmlns:p14="http://schemas.microsoft.com/office/powerpoint/2010/main" val="4061479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159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4000" dirty="0"/>
                  <a:t>Try to understand hallucinations beyond training errors, no mystery why LLMs would perpetuate errors from their training data</a:t>
                </a:r>
              </a:p>
            </p:txBody>
          </p:sp>
        </mc:Choice>
        <mc:Fallback xmlns="">
          <p:sp>
            <p:nvSpPr>
              <p:cNvPr id="3" name="Notes Placeholder 2"/>
              <p:cNvSpPr>
                <a:spLocks noGrp="1"/>
              </p:cNvSpPr>
              <p:nvPr>
                <p:ph type="body" idx="1"/>
              </p:nvPr>
            </p:nvSpPr>
            <p:spPr/>
            <p:txBody>
              <a:bodyPr/>
              <a:lstStyle/>
              <a:p>
                <a:r>
                  <a:rPr lang="en-US" sz="4000" dirty="0"/>
                  <a:t>Post-training creates a </a:t>
                </a:r>
                <a:r>
                  <a:rPr lang="en-US" sz="4000" i="1" dirty="0"/>
                  <a:t>pos</a:t>
                </a:r>
                <a:r>
                  <a:rPr lang="en-US" sz="4000" dirty="0"/>
                  <a:t>itive model </a:t>
                </a:r>
                <a:r>
                  <a:rPr lang="en-US" sz="4000" b="0" i="0">
                    <a:latin typeface="Cambria Math" panose="02040503050406030204" pitchFamily="18" charset="0"/>
                  </a:rPr>
                  <a:t>𝑝 ̂</a:t>
                </a:r>
                <a:r>
                  <a:rPr lang="en-US" sz="4000" b="0" i="0" dirty="0">
                    <a:latin typeface="Cambria Math" panose="02040503050406030204" pitchFamily="18" charset="0"/>
                  </a:rPr>
                  <a:t>(𝑟∣𝑞)</a:t>
                </a:r>
                <a:endParaRPr lang="en-US" sz="4000" dirty="0"/>
              </a:p>
              <a:p>
                <a:endParaRPr lang="en-US" sz="4000" dirty="0"/>
              </a:p>
              <a:p>
                <a:pPr lvl="1"/>
                <a:r>
                  <a:rPr lang="en-US" sz="4000" dirty="0"/>
                  <a:t>Goal: change response distribution to maximize response quality</a:t>
                </a:r>
              </a:p>
              <a:p>
                <a:pPr lvl="1"/>
                <a:endParaRPr lang="en-US" sz="4000" dirty="0"/>
              </a:p>
              <a:p>
                <a:pPr lvl="1"/>
                <a:r>
                  <a:rPr lang="en-US" sz="4000" dirty="0"/>
                  <a:t>Hill-climb on evaluations that reward humility </a:t>
                </a:r>
              </a:p>
            </p:txBody>
          </p:sp>
        </mc:Fallback>
      </mc:AlternateContent>
    </p:spTree>
    <p:extLst>
      <p:ext uri="{BB962C8B-B14F-4D97-AF65-F5344CB8AC3E}">
        <p14:creationId xmlns:p14="http://schemas.microsoft.com/office/powerpoint/2010/main" val="2068590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BF1FA-CCDC-6609-A9F0-902958228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C3398-816C-A8E3-6200-6DB5CF91389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95C516C-ADE4-696E-41F7-35EA018592C3}"/>
              </a:ext>
            </a:extLst>
          </p:cNvPr>
          <p:cNvSpPr>
            <a:spLocks noGrp="1"/>
          </p:cNvSpPr>
          <p:nvPr>
            <p:ph type="body" idx="1"/>
          </p:nvPr>
        </p:nvSpPr>
        <p:spPr/>
        <p:txBody>
          <a:bodyPr/>
          <a:lstStyle/>
          <a:p>
            <a:r>
              <a:rPr lang="en-US" dirty="0"/>
              <a:t>Mistakes that humans don’t make</a:t>
            </a:r>
          </a:p>
        </p:txBody>
      </p:sp>
    </p:spTree>
    <p:extLst>
      <p:ext uri="{BB962C8B-B14F-4D97-AF65-F5344CB8AC3E}">
        <p14:creationId xmlns:p14="http://schemas.microsoft.com/office/powerpoint/2010/main" val="3124825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B177-FEFF-EB33-68FE-9186CB3FF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48C9F-2BB4-472C-5A1B-98A28707BB26}"/>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3C7E11D-01F2-310D-C33B-CFA6050B2220}"/>
              </a:ext>
            </a:extLst>
          </p:cNvPr>
          <p:cNvSpPr>
            <a:spLocks noGrp="1"/>
          </p:cNvSpPr>
          <p:nvPr>
            <p:ph type="body" idx="1"/>
          </p:nvPr>
        </p:nvSpPr>
        <p:spPr/>
        <p:txBody>
          <a:bodyPr/>
          <a:lstStyle/>
          <a:p>
            <a:r>
              <a:rPr lang="en-US" dirty="0"/>
              <a:t>Mistakes that humans don’t make</a:t>
            </a:r>
          </a:p>
        </p:txBody>
      </p:sp>
    </p:spTree>
    <p:extLst>
      <p:ext uri="{BB962C8B-B14F-4D97-AF65-F5344CB8AC3E}">
        <p14:creationId xmlns:p14="http://schemas.microsoft.com/office/powerpoint/2010/main" val="200983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9AFA9-98B9-E6D2-C15C-57D5A4F90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8A046-0CD9-4E55-D89B-F8AAFA3AEC4D}"/>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16F7B985-0236-D49D-8069-0AE13BF94015}"/>
              </a:ext>
            </a:extLst>
          </p:cNvPr>
          <p:cNvSpPr>
            <a:spLocks noGrp="1"/>
          </p:cNvSpPr>
          <p:nvPr>
            <p:ph type="body" idx="1"/>
          </p:nvPr>
        </p:nvSpPr>
        <p:spPr/>
        <p:txBody>
          <a:bodyPr/>
          <a:lstStyle/>
          <a:p>
            <a:r>
              <a:rPr lang="en-US" dirty="0"/>
              <a:t>Mistakes that humans don’t make</a:t>
            </a:r>
          </a:p>
        </p:txBody>
      </p:sp>
    </p:spTree>
    <p:extLst>
      <p:ext uri="{BB962C8B-B14F-4D97-AF65-F5344CB8AC3E}">
        <p14:creationId xmlns:p14="http://schemas.microsoft.com/office/powerpoint/2010/main" val="641318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8EEE6-DBD2-6BC3-3C2D-895E98138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B0B3D-386F-C7D4-AC1D-19E34643C59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AF564194-F84D-2A8B-0A51-5A08C396E6EC}"/>
              </a:ext>
            </a:extLst>
          </p:cNvPr>
          <p:cNvSpPr>
            <a:spLocks noGrp="1"/>
          </p:cNvSpPr>
          <p:nvPr>
            <p:ph type="body" idx="1"/>
          </p:nvPr>
        </p:nvSpPr>
        <p:spPr/>
        <p:txBody>
          <a:bodyPr/>
          <a:lstStyle/>
          <a:p>
            <a:r>
              <a:rPr lang="en-US" dirty="0"/>
              <a:t>Mistakes that humans don’t make</a:t>
            </a:r>
          </a:p>
        </p:txBody>
      </p:sp>
    </p:spTree>
    <p:extLst>
      <p:ext uri="{BB962C8B-B14F-4D97-AF65-F5344CB8AC3E}">
        <p14:creationId xmlns:p14="http://schemas.microsoft.com/office/powerpoint/2010/main" val="1802525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0621B-61C2-310D-95C8-73CF72C5A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FCE0B-FDA0-DB4A-B50E-57C45CF1B2C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C7D9814-EE39-B252-A757-9F56FAD49A2B}"/>
              </a:ext>
            </a:extLst>
          </p:cNvPr>
          <p:cNvSpPr>
            <a:spLocks noGrp="1"/>
          </p:cNvSpPr>
          <p:nvPr>
            <p:ph type="body" idx="1"/>
          </p:nvPr>
        </p:nvSpPr>
        <p:spPr/>
        <p:txBody>
          <a:bodyPr/>
          <a:lstStyle/>
          <a:p>
            <a:r>
              <a:rPr lang="en-US" dirty="0"/>
              <a:t>Mistakes that humans don’t make</a:t>
            </a:r>
          </a:p>
        </p:txBody>
      </p:sp>
    </p:spTree>
    <p:extLst>
      <p:ext uri="{BB962C8B-B14F-4D97-AF65-F5344CB8AC3E}">
        <p14:creationId xmlns:p14="http://schemas.microsoft.com/office/powerpoint/2010/main" val="71503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8349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6F68E-5279-273E-5B4A-975014933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5EBD7-5F4A-5A24-A258-EE679C2F78B9}"/>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DCE7640-F304-5F0D-63A5-0859D81F22DE}"/>
              </a:ext>
            </a:extLst>
          </p:cNvPr>
          <p:cNvSpPr>
            <a:spLocks noGrp="1"/>
          </p:cNvSpPr>
          <p:nvPr>
            <p:ph type="body" idx="1"/>
          </p:nvPr>
        </p:nvSpPr>
        <p:spPr/>
        <p:txBody>
          <a:bodyPr/>
          <a:lstStyle/>
          <a:p>
            <a:r>
              <a:rPr lang="en-US" dirty="0"/>
              <a:t>One of the confusing things about hallucination is that there are many kinds</a:t>
            </a:r>
          </a:p>
        </p:txBody>
      </p:sp>
    </p:spTree>
    <p:extLst>
      <p:ext uri="{BB962C8B-B14F-4D97-AF65-F5344CB8AC3E}">
        <p14:creationId xmlns:p14="http://schemas.microsoft.com/office/powerpoint/2010/main" val="129142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Who knows what PGGB stands for? SEE, most people rarely hallucinate </a:t>
            </a:r>
          </a:p>
        </p:txBody>
      </p:sp>
    </p:spTree>
    <p:extLst>
      <p:ext uri="{BB962C8B-B14F-4D97-AF65-F5344CB8AC3E}">
        <p14:creationId xmlns:p14="http://schemas.microsoft.com/office/powerpoint/2010/main" val="3507419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FE432-64F0-41D6-B005-7B4036438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C0F4F-9616-629F-B237-85C1DE0911F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9CC459A1-2521-DC4F-83D1-977627A1713C}"/>
              </a:ext>
            </a:extLst>
          </p:cNvPr>
          <p:cNvSpPr>
            <a:spLocks noGrp="1"/>
          </p:cNvSpPr>
          <p:nvPr>
            <p:ph type="body" idx="1"/>
          </p:nvPr>
        </p:nvSpPr>
        <p:spPr/>
        <p:txBody>
          <a:bodyPr/>
          <a:lstStyle/>
          <a:p>
            <a:r>
              <a:rPr lang="en-US" dirty="0"/>
              <a:t>Mistakes that humans don’t make</a:t>
            </a:r>
          </a:p>
        </p:txBody>
      </p:sp>
    </p:spTree>
    <p:extLst>
      <p:ext uri="{BB962C8B-B14F-4D97-AF65-F5344CB8AC3E}">
        <p14:creationId xmlns:p14="http://schemas.microsoft.com/office/powerpoint/2010/main" val="3839984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Wernicke’s aphasia, Braca’s area, in frontal lobe.</a:t>
            </a:r>
          </a:p>
        </p:txBody>
      </p:sp>
    </p:spTree>
    <p:extLst>
      <p:ext uri="{BB962C8B-B14F-4D97-AF65-F5344CB8AC3E}">
        <p14:creationId xmlns:p14="http://schemas.microsoft.com/office/powerpoint/2010/main" val="3548748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15DE9-3912-5664-7891-B217339F1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5D4F8-0A8B-E14E-35F1-1FE328E43F1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1DC17E28-96E5-EB39-AB58-752919AE33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7914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3B298-0057-7C46-2BCB-F12D1DB93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318EF-D158-8A15-B92F-CF4BE65226D6}"/>
              </a:ext>
            </a:extLst>
          </p:cNvPr>
          <p:cNvSpPr>
            <a:spLocks noGrp="1" noRot="1" noChangeAspect="1"/>
          </p:cNvSpPr>
          <p:nvPr>
            <p:ph type="sldImg"/>
          </p:nvPr>
        </p:nvSpPr>
        <p:spPr>
          <a:xfrm>
            <a:off x="381000" y="685800"/>
            <a:ext cx="6096000" cy="3429000"/>
          </a:xfrm>
        </p:spPr>
        <p:txBody>
          <a:bodyPr/>
          <a:lstStyle/>
          <a:p>
            <a:endParaRPr lang="en-US"/>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4B3F664A-F8D0-A81E-D1B6-C5FC0ACBCCA9}"/>
                  </a:ext>
                </a:extLst>
              </p:cNvPr>
              <p:cNvSpPr>
                <a:spLocks noGrp="1"/>
              </p:cNvSpPr>
              <p:nvPr>
                <p:ph type="body" idx="1"/>
              </p:nvPr>
            </p:nvSpPr>
            <p:spPr/>
            <p:txBody>
              <a:bodyPr/>
              <a:lstStyle/>
              <a:p>
                <a:r>
                  <a:rPr lang="en-US" sz="4000" dirty="0"/>
                  <a:t>Post-training creates a </a:t>
                </a:r>
                <a:r>
                  <a:rPr lang="en-US" sz="4000" i="1" dirty="0"/>
                  <a:t>pos</a:t>
                </a:r>
                <a:r>
                  <a:rPr lang="en-US" sz="4000" dirty="0"/>
                  <a:t>itive model </a:t>
                </a:r>
                <a14:m>
                  <m:oMath xmlns:m="http://schemas.openxmlformats.org/officeDocument/2006/math">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𝑝</m:t>
                        </m:r>
                      </m:e>
                    </m:acc>
                    <m:r>
                      <a:rPr lang="en-US" sz="4000" b="0" i="1" dirty="0" smtClean="0">
                        <a:latin typeface="Cambria Math" panose="02040503050406030204" pitchFamily="18" charset="0"/>
                      </a:rPr>
                      <m:t>(</m:t>
                    </m:r>
                    <m:r>
                      <a:rPr lang="en-US" sz="4000" b="0" i="1" dirty="0" smtClean="0">
                        <a:latin typeface="Cambria Math" panose="02040503050406030204" pitchFamily="18" charset="0"/>
                      </a:rPr>
                      <m:t>𝑟</m:t>
                    </m:r>
                    <m:r>
                      <a:rPr lang="en-US" sz="4000" b="0" i="1" dirty="0" smtClean="0">
                        <a:latin typeface="Cambria Math" panose="02040503050406030204" pitchFamily="18" charset="0"/>
                      </a:rPr>
                      <m:t>∣</m:t>
                    </m:r>
                    <m:r>
                      <a:rPr lang="en-US" sz="4000" b="0" i="1" dirty="0" smtClean="0">
                        <a:latin typeface="Cambria Math" panose="02040503050406030204" pitchFamily="18" charset="0"/>
                      </a:rPr>
                      <m:t>𝑞</m:t>
                    </m:r>
                    <m:r>
                      <a:rPr lang="en-US" sz="4000" b="0" i="1" dirty="0" smtClean="0">
                        <a:latin typeface="Cambria Math" panose="02040503050406030204" pitchFamily="18" charset="0"/>
                      </a:rPr>
                      <m:t>)</m:t>
                    </m:r>
                  </m:oMath>
                </a14:m>
                <a:endParaRPr lang="en-US" sz="4000" dirty="0"/>
              </a:p>
              <a:p>
                <a:endParaRPr lang="en-US" sz="4000" dirty="0"/>
              </a:p>
              <a:p>
                <a:pPr lvl="1"/>
                <a:r>
                  <a:rPr lang="en-US" sz="4000" dirty="0"/>
                  <a:t>Goal: change response distribution to maximize response quality</a:t>
                </a:r>
              </a:p>
              <a:p>
                <a:pPr lvl="1"/>
                <a:endParaRPr lang="en-US" sz="4000" dirty="0"/>
              </a:p>
              <a:p>
                <a:pPr lvl="1"/>
                <a:r>
                  <a:rPr lang="en-US" sz="4000" dirty="0"/>
                  <a:t>Hill-climb on evaluations that reward humility </a:t>
                </a:r>
              </a:p>
            </p:txBody>
          </p:sp>
        </mc:Choice>
        <mc:Fallback xmlns="">
          <p:sp>
            <p:nvSpPr>
              <p:cNvPr id="3" name="Notes Placeholder 2">
                <a:extLst>
                  <a:ext uri="{FF2B5EF4-FFF2-40B4-BE49-F238E27FC236}">
                    <a16:creationId xmlns:a16="http://schemas.microsoft.com/office/drawing/2014/main" id="{4B3F664A-F8D0-A81E-D1B6-C5FC0ACBCCA9}"/>
                  </a:ext>
                </a:extLst>
              </p:cNvPr>
              <p:cNvSpPr>
                <a:spLocks noGrp="1"/>
              </p:cNvSpPr>
              <p:nvPr>
                <p:ph type="body" idx="1"/>
              </p:nvPr>
            </p:nvSpPr>
            <p:spPr/>
            <p:txBody>
              <a:bodyPr/>
              <a:lstStyle/>
              <a:p>
                <a:r>
                  <a:rPr lang="en-US" sz="4000" dirty="0"/>
                  <a:t>Post-training creates a </a:t>
                </a:r>
                <a:r>
                  <a:rPr lang="en-US" sz="4000" i="1" dirty="0"/>
                  <a:t>pos</a:t>
                </a:r>
                <a:r>
                  <a:rPr lang="en-US" sz="4000" dirty="0"/>
                  <a:t>itive model </a:t>
                </a:r>
                <a:r>
                  <a:rPr lang="en-US" sz="4000" b="0" i="0">
                    <a:latin typeface="Cambria Math" panose="02040503050406030204" pitchFamily="18" charset="0"/>
                  </a:rPr>
                  <a:t>𝑝 ̂</a:t>
                </a:r>
                <a:r>
                  <a:rPr lang="en-US" sz="4000" b="0" i="0" dirty="0">
                    <a:latin typeface="Cambria Math" panose="02040503050406030204" pitchFamily="18" charset="0"/>
                  </a:rPr>
                  <a:t>(𝑟∣𝑞)</a:t>
                </a:r>
                <a:endParaRPr lang="en-US" sz="4000" dirty="0"/>
              </a:p>
              <a:p>
                <a:endParaRPr lang="en-US" sz="4000" dirty="0"/>
              </a:p>
              <a:p>
                <a:pPr lvl="1"/>
                <a:r>
                  <a:rPr lang="en-US" sz="4000" dirty="0"/>
                  <a:t>Goal: change response distribution to maximize response quality</a:t>
                </a:r>
              </a:p>
              <a:p>
                <a:pPr lvl="1"/>
                <a:endParaRPr lang="en-US" sz="4000" dirty="0"/>
              </a:p>
              <a:p>
                <a:pPr lvl="1"/>
                <a:r>
                  <a:rPr lang="en-US" sz="4000" dirty="0"/>
                  <a:t>Hill-climb on evaluations that reward humility </a:t>
                </a:r>
              </a:p>
            </p:txBody>
          </p:sp>
        </mc:Fallback>
      </mc:AlternateContent>
    </p:spTree>
    <p:extLst>
      <p:ext uri="{BB962C8B-B14F-4D97-AF65-F5344CB8AC3E}">
        <p14:creationId xmlns:p14="http://schemas.microsoft.com/office/powerpoint/2010/main" val="928005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List is generated by </a:t>
            </a:r>
            <a:r>
              <a:rPr lang="en-US" dirty="0" err="1"/>
              <a:t>chatgpt</a:t>
            </a:r>
            <a:r>
              <a:rPr lang="en-US" dirty="0"/>
              <a:t> so may have hallucinations</a:t>
            </a:r>
          </a:p>
        </p:txBody>
      </p:sp>
    </p:spTree>
    <p:extLst>
      <p:ext uri="{BB962C8B-B14F-4D97-AF65-F5344CB8AC3E}">
        <p14:creationId xmlns:p14="http://schemas.microsoft.com/office/powerpoint/2010/main" val="4227318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8DE72-4740-77A6-873F-EC4CF26515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9FFAA-BFAC-07E5-C1C5-7309C924CD79}"/>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50F9795-CEBB-1A89-8AD8-6D5E00981313}"/>
              </a:ext>
            </a:extLst>
          </p:cNvPr>
          <p:cNvSpPr>
            <a:spLocks noGrp="1"/>
          </p:cNvSpPr>
          <p:nvPr>
            <p:ph type="body" idx="1"/>
          </p:nvPr>
        </p:nvSpPr>
        <p:spPr/>
        <p:txBody>
          <a:bodyPr/>
          <a:lstStyle/>
          <a:p>
            <a:r>
              <a:rPr lang="en-US" dirty="0"/>
              <a:t>GPT-4o gets 54% on 4-choice GPQA-Diamond. </a:t>
            </a:r>
          </a:p>
          <a:p>
            <a:r>
              <a:rPr lang="en-US" dirty="0"/>
              <a:t>GPT-4o guesses PGBB correctly 20% of the time.</a:t>
            </a:r>
          </a:p>
        </p:txBody>
      </p:sp>
    </p:spTree>
    <p:extLst>
      <p:ext uri="{BB962C8B-B14F-4D97-AF65-F5344CB8AC3E}">
        <p14:creationId xmlns:p14="http://schemas.microsoft.com/office/powerpoint/2010/main" val="2655080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9E554-581B-5C63-6504-A30ED6AF4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360FD-9FDB-09B3-52E3-D8E2EC752C2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2EC133F0-4504-9188-BF3E-263EE140FEBA}"/>
              </a:ext>
            </a:extLst>
          </p:cNvPr>
          <p:cNvSpPr>
            <a:spLocks noGrp="1"/>
          </p:cNvSpPr>
          <p:nvPr>
            <p:ph type="body" idx="1"/>
          </p:nvPr>
        </p:nvSpPr>
        <p:spPr/>
        <p:txBody>
          <a:bodyPr/>
          <a:lstStyle/>
          <a:p>
            <a:r>
              <a:rPr lang="en-US" dirty="0"/>
              <a:t>List is generated by </a:t>
            </a:r>
            <a:r>
              <a:rPr lang="en-US" dirty="0" err="1"/>
              <a:t>chatgpt</a:t>
            </a:r>
            <a:r>
              <a:rPr lang="en-US" dirty="0"/>
              <a:t> so may have hallucinations</a:t>
            </a:r>
          </a:p>
        </p:txBody>
      </p:sp>
    </p:spTree>
    <p:extLst>
      <p:ext uri="{BB962C8B-B14F-4D97-AF65-F5344CB8AC3E}">
        <p14:creationId xmlns:p14="http://schemas.microsoft.com/office/powerpoint/2010/main" val="4185792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6692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PGGB = </a:t>
            </a:r>
            <a:r>
              <a:rPr lang="en-US" sz="1100" b="0" i="0" u="none" strike="noStrike" cap="none" dirty="0">
                <a:solidFill>
                  <a:srgbClr val="000000"/>
                </a:solidFill>
                <a:effectLst/>
                <a:latin typeface="Arial"/>
                <a:ea typeface="Arial"/>
                <a:cs typeface="Arial"/>
                <a:sym typeface="Arial"/>
              </a:rPr>
              <a:t>Pan Galactic Gargle Blaster </a:t>
            </a:r>
            <a:r>
              <a:rPr lang="en-US" dirty="0"/>
              <a:t>is a fictional cocktail from </a:t>
            </a:r>
            <a:r>
              <a:rPr lang="en-US" i="1" dirty="0"/>
              <a:t>The Hitchhiker’s Guide to the Galaxy</a:t>
            </a:r>
            <a:r>
              <a:rPr lang="en-US" dirty="0"/>
              <a:t> by Douglas Adams.</a:t>
            </a: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2757831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5CC8D-99CC-75A0-CB42-BFE3EF231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B1FAF-F800-122C-3F9A-C3123EFE244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519391EB-9E3F-7E86-BD11-76E80A289652}"/>
              </a:ext>
            </a:extLst>
          </p:cNvPr>
          <p:cNvSpPr>
            <a:spLocks noGrp="1"/>
          </p:cNvSpPr>
          <p:nvPr>
            <p:ph type="body" idx="1"/>
          </p:nvPr>
        </p:nvSpPr>
        <p:spPr/>
        <p:txBody>
          <a:bodyPr/>
          <a:lstStyle/>
          <a:p>
            <a:r>
              <a:rPr lang="en-US" dirty="0"/>
              <a:t>That was 2023 word of the year</a:t>
            </a:r>
          </a:p>
        </p:txBody>
      </p:sp>
    </p:spTree>
    <p:extLst>
      <p:ext uri="{BB962C8B-B14F-4D97-AF65-F5344CB8AC3E}">
        <p14:creationId xmlns:p14="http://schemas.microsoft.com/office/powerpoint/2010/main" val="709031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sz="1100" dirty="0"/>
              <a:t>It only takes 1 bit to remember that you don’t know </a:t>
            </a:r>
            <a:r>
              <a:rPr lang="en-US" sz="1100"/>
              <a:t>Greek  (</a:t>
            </a:r>
            <a:r>
              <a:rPr lang="en-US" sz="1100" dirty="0"/>
              <a:t>Forest Gump)</a:t>
            </a:r>
            <a:endParaRPr lang="en-US" dirty="0"/>
          </a:p>
        </p:txBody>
      </p:sp>
    </p:spTree>
    <p:extLst>
      <p:ext uri="{BB962C8B-B14F-4D97-AF65-F5344CB8AC3E}">
        <p14:creationId xmlns:p14="http://schemas.microsoft.com/office/powerpoint/2010/main" val="1923729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We invite you to read our paper with thirty pages of formulas and statistical analysis, but let me try to boil it down to something simple</a:t>
            </a:r>
          </a:p>
        </p:txBody>
      </p:sp>
    </p:spTree>
    <p:extLst>
      <p:ext uri="{BB962C8B-B14F-4D97-AF65-F5344CB8AC3E}">
        <p14:creationId xmlns:p14="http://schemas.microsoft.com/office/powerpoint/2010/main" val="215114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Simplest clean example and we have lawsuits over it</a:t>
            </a:r>
          </a:p>
        </p:txBody>
      </p:sp>
    </p:spTree>
    <p:extLst>
      <p:ext uri="{BB962C8B-B14F-4D97-AF65-F5344CB8AC3E}">
        <p14:creationId xmlns:p14="http://schemas.microsoft.com/office/powerpoint/2010/main" val="1619984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176F2-CD1C-A4C2-8583-07D6DD190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5EA6F-9C5D-89FA-BA7B-8477C3363038}"/>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BE71583-ABCF-FC05-1DA6-2110C9BAA7DF}"/>
              </a:ext>
            </a:extLst>
          </p:cNvPr>
          <p:cNvSpPr>
            <a:spLocks noGrp="1"/>
          </p:cNvSpPr>
          <p:nvPr>
            <p:ph type="body" idx="1"/>
          </p:nvPr>
        </p:nvSpPr>
        <p:spPr/>
        <p:txBody>
          <a:bodyPr/>
          <a:lstStyle/>
          <a:p>
            <a:r>
              <a:rPr lang="en-US" dirty="0"/>
              <a:t>Simplest clean example and we have lawsuits over it</a:t>
            </a:r>
          </a:p>
        </p:txBody>
      </p:sp>
    </p:spTree>
    <p:extLst>
      <p:ext uri="{BB962C8B-B14F-4D97-AF65-F5344CB8AC3E}">
        <p14:creationId xmlns:p14="http://schemas.microsoft.com/office/powerpoint/2010/main" val="3307042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4B5DB-9B8C-431D-7EE2-6DD3E72ED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4D9AF7-E480-CF8A-6D9E-4B12888F33FD}"/>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2205DAAE-B1F0-C577-0E4B-9D60D437478A}"/>
              </a:ext>
            </a:extLst>
          </p:cNvPr>
          <p:cNvSpPr>
            <a:spLocks noGrp="1"/>
          </p:cNvSpPr>
          <p:nvPr>
            <p:ph type="body" idx="1"/>
          </p:nvPr>
        </p:nvSpPr>
        <p:spPr/>
        <p:txBody>
          <a:bodyPr/>
          <a:lstStyle/>
          <a:p>
            <a:endParaRPr lang="en-US" dirty="0"/>
          </a:p>
          <a:p>
            <a:r>
              <a:rPr lang="en-US" dirty="0"/>
              <a:t>Now you may think, if people typed “I don’t know” more in the training data, that might solve the problem, but it won’t. </a:t>
            </a:r>
          </a:p>
          <a:p>
            <a:r>
              <a:rPr lang="en-US" dirty="0"/>
              <a:t>It </a:t>
            </a:r>
          </a:p>
          <a:p>
            <a:r>
              <a:rPr lang="en-US" dirty="0"/>
              <a:t>Or you may think, “searching the web will solve this” but my birthday is not on the web. The LM should say ”I don’t know”</a:t>
            </a:r>
          </a:p>
        </p:txBody>
      </p:sp>
    </p:spTree>
    <p:extLst>
      <p:ext uri="{BB962C8B-B14F-4D97-AF65-F5344CB8AC3E}">
        <p14:creationId xmlns:p14="http://schemas.microsoft.com/office/powerpoint/2010/main" val="188975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3/5/26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860393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3/5/26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7863202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3/5/26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8457826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2134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3/5/26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1586103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shade val="82000"/>
                  </a:schemeClr>
                </a:solidFill>
              </a:defRPr>
            </a:lvl1pPr>
            <a:lvl2pPr marL="342900" indent="0">
              <a:buNone/>
              <a:defRPr sz="1500">
                <a:solidFill>
                  <a:schemeClr val="tx1">
                    <a:shade val="82000"/>
                  </a:schemeClr>
                </a:solidFill>
              </a:defRPr>
            </a:lvl2pPr>
            <a:lvl3pPr marL="685800" indent="0">
              <a:buNone/>
              <a:defRPr sz="1350">
                <a:solidFill>
                  <a:schemeClr val="tx1">
                    <a:shade val="82000"/>
                  </a:schemeClr>
                </a:solidFill>
              </a:defRPr>
            </a:lvl3pPr>
            <a:lvl4pPr marL="1028700" indent="0">
              <a:buNone/>
              <a:defRPr sz="1200">
                <a:solidFill>
                  <a:schemeClr val="tx1">
                    <a:shade val="82000"/>
                  </a:schemeClr>
                </a:solidFill>
              </a:defRPr>
            </a:lvl4pPr>
            <a:lvl5pPr marL="1371600" indent="0">
              <a:buNone/>
              <a:defRPr sz="1200">
                <a:solidFill>
                  <a:schemeClr val="tx1">
                    <a:shade val="82000"/>
                  </a:schemeClr>
                </a:solidFill>
              </a:defRPr>
            </a:lvl5pPr>
            <a:lvl6pPr marL="1714500" indent="0">
              <a:buNone/>
              <a:defRPr sz="1200">
                <a:solidFill>
                  <a:schemeClr val="tx1">
                    <a:shade val="82000"/>
                  </a:schemeClr>
                </a:solidFill>
              </a:defRPr>
            </a:lvl6pPr>
            <a:lvl7pPr marL="2057400" indent="0">
              <a:buNone/>
              <a:defRPr sz="1200">
                <a:solidFill>
                  <a:schemeClr val="tx1">
                    <a:shade val="82000"/>
                  </a:schemeClr>
                </a:solidFill>
              </a:defRPr>
            </a:lvl7pPr>
            <a:lvl8pPr marL="2400300" indent="0">
              <a:buNone/>
              <a:defRPr sz="1200">
                <a:solidFill>
                  <a:schemeClr val="tx1">
                    <a:shade val="82000"/>
                  </a:schemeClr>
                </a:solidFill>
              </a:defRPr>
            </a:lvl8pPr>
            <a:lvl9pPr marL="2743200" indent="0">
              <a:buNone/>
              <a:defRPr sz="12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3/5/26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9860718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3/5/26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0820595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B482E8-6E0E-1B4F-B1FD-C69DB9E858D9}" type="datetimeFigureOut">
              <a:rPr lang="en-US" smtClean="0"/>
              <a:pPr/>
              <a:t>3/5/26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448781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3/5/26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7132809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3/5/26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65780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3/5/26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8388973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3/5/26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743406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shade val="82000"/>
                  </a:schemeClr>
                </a:solidFill>
              </a:defRPr>
            </a:lvl1pPr>
          </a:lstStyle>
          <a:p>
            <a:fld id="{09B482E8-6E0E-1B4F-B1FD-C69DB9E858D9}" type="datetimeFigureOut">
              <a:rPr lang="en-US" smtClean="0"/>
              <a:pPr/>
              <a:t>3/5/26</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shade val="82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shade val="82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85803908"/>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wdp"/><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6.emf"/><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170.png"/><Relationship Id="rId10" Type="http://schemas.openxmlformats.org/officeDocument/2006/relationships/image" Target="../media/image29.png"/><Relationship Id="rId4" Type="http://schemas.openxmlformats.org/officeDocument/2006/relationships/image" Target="../media/image240.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 Id="rId11" Type="http://schemas.openxmlformats.org/officeDocument/2006/relationships/image" Target="../media/image30.png"/><Relationship Id="rId5" Type="http://schemas.openxmlformats.org/officeDocument/2006/relationships/image" Target="../media/image26.emf"/><Relationship Id="rId10" Type="http://schemas.openxmlformats.org/officeDocument/2006/relationships/image" Target="../media/image29.png"/><Relationship Id="rId4" Type="http://schemas.openxmlformats.org/officeDocument/2006/relationships/image" Target="../media/image25.emf"/><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0.png"/><Relationship Id="rId3" Type="http://schemas.openxmlformats.org/officeDocument/2006/relationships/image" Target="../media/image33.png"/><Relationship Id="rId7" Type="http://schemas.openxmlformats.org/officeDocument/2006/relationships/image" Target="../media/image44.png"/><Relationship Id="rId12"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 Id="rId11" Type="http://schemas.openxmlformats.org/officeDocument/2006/relationships/image" Target="../media/image28.png"/><Relationship Id="rId5" Type="http://schemas.openxmlformats.org/officeDocument/2006/relationships/image" Target="../media/image26.emf"/><Relationship Id="rId10" Type="http://schemas.openxmlformats.org/officeDocument/2006/relationships/image" Target="../media/image27.png"/><Relationship Id="rId4" Type="http://schemas.openxmlformats.org/officeDocument/2006/relationships/image" Target="../media/image25.emf"/><Relationship Id="rId9" Type="http://schemas.openxmlformats.org/officeDocument/2006/relationships/image" Target="../media/image321.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4.pn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26.emf"/><Relationship Id="rId10" Type="http://schemas.openxmlformats.org/officeDocument/2006/relationships/image" Target="../media/image38.png"/><Relationship Id="rId4" Type="http://schemas.openxmlformats.org/officeDocument/2006/relationships/image" Target="../media/image25.emf"/><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historia-biografia.com/alan-turing/" TargetMode="External"/><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notesSlide" Target="../notesSlides/notesSlide21.xml"/><Relationship Id="rId7" Type="http://schemas.openxmlformats.org/officeDocument/2006/relationships/image" Target="../media/image50.jpe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hyperlink" Target="https://creativecommons.org/licenses/by/4.0/" TargetMode="External"/><Relationship Id="rId5" Type="http://schemas.openxmlformats.org/officeDocument/2006/relationships/hyperlink" Target="https://openstax.org/books/psychology/pages/3-4-the-brain-and-spinal-cord" TargetMode="External"/><Relationship Id="rId10" Type="http://schemas.openxmlformats.org/officeDocument/2006/relationships/image" Target="../media/image52.emf"/><Relationship Id="rId4" Type="http://schemas.openxmlformats.org/officeDocument/2006/relationships/hyperlink" Target="https://biomedguide.com/anatomy-and-physiology/the-nervous-system/brocas-area-and-wernickes-area/" TargetMode="External"/><Relationship Id="rId9" Type="http://schemas.openxmlformats.org/officeDocument/2006/relationships/hyperlink" Target="https://www.wired.it/mobile/app/2017/03/10/tastiera-google-android-gif/"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2.pn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microsoft.com/office/2007/relationships/hdphoto" Target="../media/hdphoto4.wdp"/><Relationship Id="rId10" Type="http://schemas.openxmlformats.org/officeDocument/2006/relationships/image" Target="../media/image57.png"/><Relationship Id="rId4" Type="http://schemas.microsoft.com/office/2007/relationships/hdphoto" Target="../media/hdphoto3.wdp"/><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1.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6"/>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595959"/>
                </a:solidFill>
                <a:latin typeface="Arial"/>
                <a:ea typeface="Arial"/>
                <a:cs typeface="Arial"/>
                <a:sym typeface="Arial"/>
              </a:rPr>
              <a:t>1</a:t>
            </a:fld>
            <a:endParaRPr sz="1000" b="0" i="0" u="none" strike="noStrike" cap="none">
              <a:solidFill>
                <a:srgbClr val="595959"/>
              </a:solidFill>
              <a:latin typeface="Arial"/>
              <a:ea typeface="Arial"/>
              <a:cs typeface="Arial"/>
              <a:sym typeface="Arial"/>
            </a:endParaRPr>
          </a:p>
        </p:txBody>
      </p:sp>
      <p:pic>
        <p:nvPicPr>
          <p:cNvPr id="115" name="Google Shape;115;p2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6052" y="381000"/>
            <a:ext cx="686100" cy="686100"/>
          </a:xfrm>
          <a:prstGeom prst="rect">
            <a:avLst/>
          </a:prstGeom>
          <a:noFill/>
          <a:ln>
            <a:noFill/>
          </a:ln>
        </p:spPr>
      </p:pic>
      <p:sp>
        <p:nvSpPr>
          <p:cNvPr id="116" name="Google Shape;116;p26"/>
          <p:cNvSpPr txBox="1"/>
          <p:nvPr/>
        </p:nvSpPr>
        <p:spPr>
          <a:xfrm>
            <a:off x="769149" y="375391"/>
            <a:ext cx="8020175" cy="800189"/>
          </a:xfrm>
          <a:prstGeom prst="rect">
            <a:avLst/>
          </a:prstGeom>
        </p:spPr>
        <p:txBody>
          <a:bodyPr spcFirstLastPara="1" wrap="square" lIns="91425" tIns="91425" rIns="91425" bIns="91425" anchor="b" anchorCtr="0">
            <a:spAutoFit/>
          </a:bodyPr>
          <a:lstStyle/>
          <a:p>
            <a:pPr>
              <a:buSzPts val="4800"/>
            </a:pPr>
            <a:r>
              <a:rPr lang="en-US" sz="4000" b="0" u="none" strike="noStrike" dirty="0">
                <a:solidFill>
                  <a:schemeClr val="tx1"/>
                </a:solidFill>
                <a:effectLst/>
                <a:latin typeface="Roboto" panose="02000000000000000000" pitchFamily="2" charset="0"/>
              </a:rPr>
              <a:t>Aligning Hallucination Incentives</a:t>
            </a:r>
          </a:p>
        </p:txBody>
      </p:sp>
      <p:sp>
        <p:nvSpPr>
          <p:cNvPr id="3" name="Google Shape;117;p26">
            <a:extLst>
              <a:ext uri="{FF2B5EF4-FFF2-40B4-BE49-F238E27FC236}">
                <a16:creationId xmlns:a16="http://schemas.microsoft.com/office/drawing/2014/main" id="{B7B54934-AF14-F79E-6AEC-8CF955E69F86}"/>
              </a:ext>
            </a:extLst>
          </p:cNvPr>
          <p:cNvSpPr txBox="1"/>
          <p:nvPr/>
        </p:nvSpPr>
        <p:spPr>
          <a:xfrm>
            <a:off x="832152" y="1271656"/>
            <a:ext cx="7427849" cy="1720313"/>
          </a:xfrm>
          <a:prstGeom prst="rect">
            <a:avLst/>
          </a:prstGeom>
          <a:noFill/>
          <a:ln>
            <a:noFill/>
          </a:ln>
        </p:spPr>
        <p:txBody>
          <a:bodyPr spcFirstLastPara="1" wrap="square" lIns="91425" tIns="91425" rIns="91425" bIns="91425" anchor="t" anchorCtr="0">
            <a:noAutofit/>
          </a:bodyPr>
          <a:lstStyle/>
          <a:p>
            <a:pPr>
              <a:lnSpc>
                <a:spcPct val="115000"/>
              </a:lnSpc>
              <a:spcAft>
                <a:spcPts val="1600"/>
              </a:spcAft>
              <a:buSzPts val="1400"/>
            </a:pPr>
            <a:r>
              <a:rPr lang="en" sz="1600" b="1" dirty="0">
                <a:latin typeface="Roboto Light"/>
                <a:ea typeface="Roboto Light"/>
                <a:cs typeface="Roboto Light"/>
                <a:sym typeface="Roboto Light"/>
              </a:rPr>
              <a:t>Adam Tauman Kalai, OpenAI (safety team)</a:t>
            </a:r>
            <a:br>
              <a:rPr lang="en" sz="1600" b="1" dirty="0">
                <a:latin typeface="Roboto Light"/>
                <a:ea typeface="Roboto Light"/>
                <a:cs typeface="Roboto Light"/>
                <a:sym typeface="Roboto Light"/>
              </a:rPr>
            </a:br>
            <a:r>
              <a:rPr lang="en" sz="1600" b="1" dirty="0">
                <a:latin typeface="Roboto Light"/>
                <a:ea typeface="Roboto Light"/>
                <a:cs typeface="Roboto Light"/>
                <a:sym typeface="Roboto Light"/>
              </a:rPr>
              <a:t>Ofir Nachum, OpenAI</a:t>
            </a:r>
            <a:br>
              <a:rPr lang="en" sz="1600" b="1" dirty="0">
                <a:latin typeface="Roboto Light"/>
                <a:ea typeface="Roboto Light"/>
                <a:cs typeface="Roboto Light"/>
                <a:sym typeface="Roboto Light"/>
              </a:rPr>
            </a:br>
            <a:r>
              <a:rPr lang="en" sz="1600" b="1" dirty="0">
                <a:latin typeface="Roboto Light"/>
                <a:ea typeface="Roboto Light"/>
                <a:cs typeface="Roboto Light"/>
                <a:sym typeface="Roboto Light"/>
              </a:rPr>
              <a:t>Santosh Vempala, Georgia Tech</a:t>
            </a:r>
            <a:br>
              <a:rPr lang="en" sz="1600" b="1" dirty="0">
                <a:latin typeface="Roboto Light"/>
                <a:ea typeface="Roboto Light"/>
                <a:cs typeface="Roboto Light"/>
                <a:sym typeface="Roboto Light"/>
              </a:rPr>
            </a:br>
            <a:r>
              <a:rPr lang="en" sz="1600" b="1" dirty="0">
                <a:latin typeface="Roboto Light"/>
                <a:ea typeface="Roboto Light"/>
                <a:cs typeface="Roboto Light"/>
                <a:sym typeface="Roboto Light"/>
              </a:rPr>
              <a:t>Eddie Zhang, OpenAI </a:t>
            </a:r>
            <a:r>
              <a:rPr lang="en" sz="1200" b="1" dirty="0">
                <a:latin typeface="Roboto Light"/>
                <a:ea typeface="Roboto Light"/>
                <a:cs typeface="Roboto Light"/>
                <a:sym typeface="Wingdings" pitchFamily="2" charset="2"/>
              </a:rPr>
              <a:t></a:t>
            </a:r>
            <a:r>
              <a:rPr lang="en" sz="1600" b="1" dirty="0">
                <a:latin typeface="Roboto Light"/>
                <a:ea typeface="Roboto Light"/>
                <a:cs typeface="Roboto Light"/>
                <a:sym typeface="Wingdings" pitchFamily="2" charset="2"/>
              </a:rPr>
              <a:t> Isara</a:t>
            </a:r>
          </a:p>
          <a:p>
            <a:pPr>
              <a:lnSpc>
                <a:spcPct val="115000"/>
              </a:lnSpc>
              <a:spcAft>
                <a:spcPts val="1600"/>
              </a:spcAft>
              <a:buSzPts val="1400"/>
            </a:pPr>
            <a:endParaRPr lang="en" sz="1600" b="1" dirty="0">
              <a:latin typeface="Roboto Light"/>
              <a:ea typeface="Roboto Light"/>
              <a:cs typeface="Roboto Light"/>
              <a:sym typeface="Wingdings" pitchFamily="2" charset="2"/>
            </a:endParaRPr>
          </a:p>
          <a:p>
            <a:pPr>
              <a:lnSpc>
                <a:spcPct val="115000"/>
              </a:lnSpc>
              <a:spcAft>
                <a:spcPts val="1600"/>
              </a:spcAft>
              <a:buSzPts val="1400"/>
            </a:pPr>
            <a:r>
              <a:rPr lang="en" sz="1600" b="1" dirty="0">
                <a:latin typeface="Roboto Light"/>
                <a:ea typeface="Roboto Light"/>
                <a:cs typeface="Roboto Light"/>
                <a:sym typeface="Wingdings" pitchFamily="2" charset="2"/>
              </a:rPr>
              <a:t>Outline:</a:t>
            </a:r>
          </a:p>
          <a:p>
            <a:pPr marL="285750" indent="-285750">
              <a:lnSpc>
                <a:spcPct val="115000"/>
              </a:lnSpc>
              <a:spcAft>
                <a:spcPts val="1600"/>
              </a:spcAft>
              <a:buSzPts val="1400"/>
              <a:buFont typeface="Arial" panose="020B0604020202020204" pitchFamily="34" charset="0"/>
              <a:buChar char="•"/>
            </a:pPr>
            <a:r>
              <a:rPr lang="en" sz="1600" b="1" dirty="0">
                <a:latin typeface="Roboto Light"/>
                <a:ea typeface="Roboto Light"/>
                <a:cs typeface="Roboto Light"/>
                <a:sym typeface="Wingdings" pitchFamily="2" charset="2"/>
              </a:rPr>
              <a:t>Why hallucinations arise (next-word pretraining, theory)</a:t>
            </a:r>
          </a:p>
          <a:p>
            <a:pPr marL="285750" indent="-285750">
              <a:lnSpc>
                <a:spcPct val="115000"/>
              </a:lnSpc>
              <a:spcAft>
                <a:spcPts val="1600"/>
              </a:spcAft>
              <a:buSzPts val="1400"/>
              <a:buFont typeface="Arial" panose="020B0604020202020204" pitchFamily="34" charset="0"/>
              <a:buChar char="•"/>
            </a:pPr>
            <a:r>
              <a:rPr lang="en" sz="1600" b="1" dirty="0">
                <a:latin typeface="Roboto Light"/>
                <a:ea typeface="Roboto Light"/>
                <a:cs typeface="Roboto Light"/>
                <a:sym typeface="Wingdings" pitchFamily="2" charset="2"/>
              </a:rPr>
              <a:t>Why hallucinations persist (eval incentives)</a:t>
            </a:r>
          </a:p>
          <a:p>
            <a:pPr marL="285750" indent="-285750">
              <a:lnSpc>
                <a:spcPct val="115000"/>
              </a:lnSpc>
              <a:spcAft>
                <a:spcPts val="1600"/>
              </a:spcAft>
              <a:buSzPts val="1400"/>
              <a:buFont typeface="Arial" panose="020B0604020202020204" pitchFamily="34" charset="0"/>
              <a:buChar char="•"/>
            </a:pPr>
            <a:r>
              <a:rPr lang="en" sz="1600" b="1" dirty="0">
                <a:latin typeface="Roboto Light"/>
                <a:ea typeface="Roboto Light"/>
                <a:cs typeface="Roboto Light"/>
                <a:sym typeface="Wingdings" pitchFamily="2" charset="2"/>
              </a:rPr>
              <a:t>Correcting incentives</a:t>
            </a:r>
          </a:p>
          <a:p>
            <a:pPr marL="285750" indent="-285750">
              <a:lnSpc>
                <a:spcPct val="115000"/>
              </a:lnSpc>
              <a:spcAft>
                <a:spcPts val="1600"/>
              </a:spcAft>
              <a:buSzPts val="1400"/>
              <a:buFont typeface="Arial" panose="020B0604020202020204" pitchFamily="34" charset="0"/>
              <a:buChar char="•"/>
            </a:pPr>
            <a:endParaRPr lang="en" sz="1600" b="1" dirty="0">
              <a:latin typeface="Roboto Light"/>
              <a:ea typeface="Roboto Light"/>
              <a:cs typeface="Roboto Light"/>
              <a:sym typeface="Wingdings" pitchFamily="2" charset="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56E5-C838-1544-F361-171229996863}"/>
              </a:ext>
            </a:extLst>
          </p:cNvPr>
          <p:cNvSpPr>
            <a:spLocks noGrp="1"/>
          </p:cNvSpPr>
          <p:nvPr>
            <p:ph type="title"/>
          </p:nvPr>
        </p:nvSpPr>
        <p:spPr/>
        <p:txBody>
          <a:bodyPr>
            <a:normAutofit/>
          </a:bodyPr>
          <a:lstStyle/>
          <a:p>
            <a:pPr algn="ctr"/>
            <a:r>
              <a:rPr lang="en-US" dirty="0"/>
              <a:t>Chatbots start as next-word predictors</a:t>
            </a:r>
          </a:p>
        </p:txBody>
      </p:sp>
      <p:pic>
        <p:nvPicPr>
          <p:cNvPr id="5" name="Picture 4">
            <a:extLst>
              <a:ext uri="{FF2B5EF4-FFF2-40B4-BE49-F238E27FC236}">
                <a16:creationId xmlns:a16="http://schemas.microsoft.com/office/drawing/2014/main" id="{6998BDE6-C5DC-0C9B-18EA-0E93E85A0C93}"/>
              </a:ext>
            </a:extLst>
          </p:cNvPr>
          <p:cNvPicPr>
            <a:picLocks noChangeAspect="1"/>
          </p:cNvPicPr>
          <p:nvPr/>
        </p:nvPicPr>
        <p:blipFill>
          <a:blip r:embed="rId4"/>
          <a:stretch>
            <a:fillRect/>
          </a:stretch>
        </p:blipFill>
        <p:spPr>
          <a:xfrm>
            <a:off x="628650" y="1607020"/>
            <a:ext cx="3784768" cy="2947532"/>
          </a:xfrm>
          <a:prstGeom prst="rect">
            <a:avLst/>
          </a:prstGeom>
        </p:spPr>
      </p:pic>
      <p:pic>
        <p:nvPicPr>
          <p:cNvPr id="7" name="Picture 6">
            <a:extLst>
              <a:ext uri="{FF2B5EF4-FFF2-40B4-BE49-F238E27FC236}">
                <a16:creationId xmlns:a16="http://schemas.microsoft.com/office/drawing/2014/main" id="{85D6EA79-7A8F-0F95-07DA-30FCCC5757F1}"/>
              </a:ext>
            </a:extLst>
          </p:cNvPr>
          <p:cNvPicPr>
            <a:picLocks noChangeAspect="1"/>
          </p:cNvPicPr>
          <p:nvPr/>
        </p:nvPicPr>
        <p:blipFill>
          <a:blip r:embed="rId5"/>
          <a:stretch>
            <a:fillRect/>
          </a:stretch>
        </p:blipFill>
        <p:spPr>
          <a:xfrm>
            <a:off x="634076" y="2060488"/>
            <a:ext cx="3779342" cy="521091"/>
          </a:xfrm>
          <a:prstGeom prst="rect">
            <a:avLst/>
          </a:prstGeom>
        </p:spPr>
      </p:pic>
      <p:sp>
        <p:nvSpPr>
          <p:cNvPr id="8" name="TextBox 7">
            <a:extLst>
              <a:ext uri="{FF2B5EF4-FFF2-40B4-BE49-F238E27FC236}">
                <a16:creationId xmlns:a16="http://schemas.microsoft.com/office/drawing/2014/main" id="{0B6611F0-8FDB-B2E0-C9ED-C328947400A5}"/>
              </a:ext>
            </a:extLst>
          </p:cNvPr>
          <p:cNvSpPr txBox="1"/>
          <p:nvPr/>
        </p:nvSpPr>
        <p:spPr>
          <a:xfrm>
            <a:off x="634076" y="1468520"/>
            <a:ext cx="3779342" cy="646331"/>
          </a:xfrm>
          <a:prstGeom prst="rect">
            <a:avLst/>
          </a:prstGeom>
          <a:solidFill>
            <a:srgbClr val="1C1C1E"/>
          </a:solidFill>
        </p:spPr>
        <p:txBody>
          <a:bodyPr wrap="square" rtlCol="0">
            <a:spAutoFit/>
          </a:bodyPr>
          <a:lstStyle/>
          <a:p>
            <a:r>
              <a:rPr lang="en-US" dirty="0"/>
              <a:t> </a:t>
            </a:r>
          </a:p>
          <a:p>
            <a:r>
              <a:rPr lang="en-US" dirty="0"/>
              <a:t> </a:t>
            </a:r>
          </a:p>
        </p:txBody>
      </p:sp>
      <p:sp>
        <p:nvSpPr>
          <p:cNvPr id="10" name="TextBox 9">
            <a:extLst>
              <a:ext uri="{FF2B5EF4-FFF2-40B4-BE49-F238E27FC236}">
                <a16:creationId xmlns:a16="http://schemas.microsoft.com/office/drawing/2014/main" id="{6819B340-5261-5C6D-29A2-341EDF648224}"/>
              </a:ext>
            </a:extLst>
          </p:cNvPr>
          <p:cNvSpPr txBox="1"/>
          <p:nvPr/>
        </p:nvSpPr>
        <p:spPr>
          <a:xfrm>
            <a:off x="628650" y="1506028"/>
            <a:ext cx="3779342" cy="646331"/>
          </a:xfrm>
          <a:prstGeom prst="rect">
            <a:avLst/>
          </a:prstGeom>
          <a:solidFill>
            <a:srgbClr val="1C1C1E"/>
          </a:solidFill>
        </p:spPr>
        <p:txBody>
          <a:bodyPr wrap="square" rtlCol="0">
            <a:spAutoFit/>
          </a:bodyPr>
          <a:lstStyle/>
          <a:p>
            <a:r>
              <a:rPr lang="en-US" dirty="0"/>
              <a:t>Q</a:t>
            </a:r>
            <a:r>
              <a:rPr lang="en-US"/>
              <a:t>: When was Adam Kalai born?</a:t>
            </a:r>
            <a:endParaRPr lang="en-US" dirty="0"/>
          </a:p>
          <a:p>
            <a:r>
              <a:rPr lang="en-US" dirty="0"/>
              <a:t>A: </a:t>
            </a:r>
          </a:p>
        </p:txBody>
      </p:sp>
      <p:sp>
        <p:nvSpPr>
          <p:cNvPr id="11" name="TextBox 10">
            <a:extLst>
              <a:ext uri="{FF2B5EF4-FFF2-40B4-BE49-F238E27FC236}">
                <a16:creationId xmlns:a16="http://schemas.microsoft.com/office/drawing/2014/main" id="{64D1B428-9CC1-AEB6-FEB7-5878FE54BB8B}"/>
              </a:ext>
            </a:extLst>
          </p:cNvPr>
          <p:cNvSpPr txBox="1"/>
          <p:nvPr/>
        </p:nvSpPr>
        <p:spPr>
          <a:xfrm>
            <a:off x="890685" y="1770329"/>
            <a:ext cx="247184" cy="369332"/>
          </a:xfrm>
          <a:prstGeom prst="rect">
            <a:avLst/>
          </a:prstGeom>
          <a:noFill/>
        </p:spPr>
        <p:txBody>
          <a:bodyPr wrap="none" rtlCol="0">
            <a:spAutoFit/>
          </a:bodyPr>
          <a:lstStyle/>
          <a:p>
            <a:r>
              <a:rPr lang="en-US" dirty="0">
                <a:solidFill>
                  <a:srgbClr val="FFFF00"/>
                </a:solidFill>
              </a:rPr>
              <a:t>|</a:t>
            </a:r>
          </a:p>
        </p:txBody>
      </p:sp>
      <p:sp>
        <p:nvSpPr>
          <p:cNvPr id="16" name="TextBox 15">
            <a:extLst>
              <a:ext uri="{FF2B5EF4-FFF2-40B4-BE49-F238E27FC236}">
                <a16:creationId xmlns:a16="http://schemas.microsoft.com/office/drawing/2014/main" id="{DBA47C2B-9786-E8F5-744F-F1F607E1A019}"/>
              </a:ext>
            </a:extLst>
          </p:cNvPr>
          <p:cNvSpPr txBox="1"/>
          <p:nvPr/>
        </p:nvSpPr>
        <p:spPr>
          <a:xfrm>
            <a:off x="1264829" y="4682692"/>
            <a:ext cx="2512419" cy="369332"/>
          </a:xfrm>
          <a:prstGeom prst="rect">
            <a:avLst/>
          </a:prstGeom>
          <a:noFill/>
        </p:spPr>
        <p:txBody>
          <a:bodyPr wrap="none" rtlCol="0">
            <a:spAutoFit/>
          </a:bodyPr>
          <a:lstStyle/>
          <a:p>
            <a:pPr algn="ctr"/>
            <a:r>
              <a:rPr lang="en-US" b="1" dirty="0"/>
              <a:t>For typing: </a:t>
            </a:r>
            <a:r>
              <a:rPr lang="en-US" b="1" dirty="0">
                <a:solidFill>
                  <a:srgbClr val="92D050"/>
                </a:solidFill>
              </a:rPr>
              <a:t>good guess</a:t>
            </a:r>
          </a:p>
        </p:txBody>
      </p:sp>
      <p:sp>
        <p:nvSpPr>
          <p:cNvPr id="17" name="TextBox 16">
            <a:extLst>
              <a:ext uri="{FF2B5EF4-FFF2-40B4-BE49-F238E27FC236}">
                <a16:creationId xmlns:a16="http://schemas.microsoft.com/office/drawing/2014/main" id="{997F7E7F-3A34-7050-2064-FDA269151424}"/>
              </a:ext>
            </a:extLst>
          </p:cNvPr>
          <p:cNvSpPr txBox="1"/>
          <p:nvPr/>
        </p:nvSpPr>
        <p:spPr>
          <a:xfrm>
            <a:off x="5339130" y="3150862"/>
            <a:ext cx="2892202" cy="369332"/>
          </a:xfrm>
          <a:prstGeom prst="rect">
            <a:avLst/>
          </a:prstGeom>
          <a:noFill/>
        </p:spPr>
        <p:txBody>
          <a:bodyPr wrap="none" rtlCol="0">
            <a:spAutoFit/>
          </a:bodyPr>
          <a:lstStyle/>
          <a:p>
            <a:pPr algn="ctr"/>
            <a:r>
              <a:rPr lang="en-US" b="1" dirty="0"/>
              <a:t>For chatbot: </a:t>
            </a:r>
            <a:r>
              <a:rPr lang="en-US" b="1" dirty="0">
                <a:solidFill>
                  <a:srgbClr val="FF0000"/>
                </a:solidFill>
              </a:rPr>
              <a:t>hallucination</a:t>
            </a:r>
          </a:p>
        </p:txBody>
      </p:sp>
      <p:sp>
        <p:nvSpPr>
          <p:cNvPr id="86" name="TextBox 85">
            <a:extLst>
              <a:ext uri="{FF2B5EF4-FFF2-40B4-BE49-F238E27FC236}">
                <a16:creationId xmlns:a16="http://schemas.microsoft.com/office/drawing/2014/main" id="{CA0C9000-40F4-6070-E103-B4A8E35194A4}"/>
              </a:ext>
            </a:extLst>
          </p:cNvPr>
          <p:cNvSpPr txBox="1"/>
          <p:nvPr/>
        </p:nvSpPr>
        <p:spPr>
          <a:xfrm>
            <a:off x="660400" y="2216992"/>
            <a:ext cx="3679823" cy="369332"/>
          </a:xfrm>
          <a:prstGeom prst="rect">
            <a:avLst/>
          </a:prstGeom>
          <a:solidFill>
            <a:srgbClr val="313133"/>
          </a:solidFill>
        </p:spPr>
        <p:txBody>
          <a:bodyPr wrap="square">
            <a:spAutoFit/>
          </a:bodyPr>
          <a:lstStyle/>
          <a:p>
            <a:r>
              <a:rPr lang="en-US" dirty="0"/>
              <a:t>December   November    September</a:t>
            </a:r>
          </a:p>
        </p:txBody>
      </p:sp>
      <p:cxnSp>
        <p:nvCxnSpPr>
          <p:cNvPr id="87" name="Straight Connector 86">
            <a:extLst>
              <a:ext uri="{FF2B5EF4-FFF2-40B4-BE49-F238E27FC236}">
                <a16:creationId xmlns:a16="http://schemas.microsoft.com/office/drawing/2014/main" id="{7E57BD7E-3A39-99FB-B194-AB27BA1C1920}"/>
              </a:ext>
            </a:extLst>
          </p:cNvPr>
          <p:cNvCxnSpPr/>
          <p:nvPr/>
        </p:nvCxnSpPr>
        <p:spPr>
          <a:xfrm>
            <a:off x="1842903" y="2293914"/>
            <a:ext cx="0" cy="212651"/>
          </a:xfrm>
          <a:prstGeom prst="line">
            <a:avLst/>
          </a:prstGeom>
          <a:ln w="12700">
            <a:solidFill>
              <a:schemeClr val="bg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A78306A2-8C5E-2C5D-5444-C2D54A9221B5}"/>
              </a:ext>
            </a:extLst>
          </p:cNvPr>
          <p:cNvCxnSpPr/>
          <p:nvPr/>
        </p:nvCxnSpPr>
        <p:spPr>
          <a:xfrm>
            <a:off x="3046228" y="2293914"/>
            <a:ext cx="0" cy="212651"/>
          </a:xfrm>
          <a:prstGeom prst="line">
            <a:avLst/>
          </a:prstGeom>
          <a:ln w="12700">
            <a:solidFill>
              <a:schemeClr val="bg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96" name="Rounded Rectangular Callout 95">
            <a:extLst>
              <a:ext uri="{FF2B5EF4-FFF2-40B4-BE49-F238E27FC236}">
                <a16:creationId xmlns:a16="http://schemas.microsoft.com/office/drawing/2014/main" id="{D9726CC8-5E58-F386-67AB-D43B96B41E91}"/>
              </a:ext>
            </a:extLst>
          </p:cNvPr>
          <p:cNvSpPr/>
          <p:nvPr/>
        </p:nvSpPr>
        <p:spPr>
          <a:xfrm>
            <a:off x="4883294" y="1444582"/>
            <a:ext cx="3533775" cy="431843"/>
          </a:xfrm>
          <a:prstGeom prst="wedgeRoundRectCallout">
            <a:avLst>
              <a:gd name="adj1" fmla="val -52639"/>
              <a:gd name="adj2" fmla="val 3237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Hi, how can I be of assistance?</a:t>
            </a:r>
          </a:p>
        </p:txBody>
      </p:sp>
      <p:sp>
        <p:nvSpPr>
          <p:cNvPr id="97" name="Rounded Rectangular Callout 96">
            <a:extLst>
              <a:ext uri="{FF2B5EF4-FFF2-40B4-BE49-F238E27FC236}">
                <a16:creationId xmlns:a16="http://schemas.microsoft.com/office/drawing/2014/main" id="{583C1CB0-0110-FE56-5CAA-9A3A928704A1}"/>
              </a:ext>
            </a:extLst>
          </p:cNvPr>
          <p:cNvSpPr/>
          <p:nvPr/>
        </p:nvSpPr>
        <p:spPr>
          <a:xfrm>
            <a:off x="5651500" y="2039874"/>
            <a:ext cx="3156095" cy="406442"/>
          </a:xfrm>
          <a:prstGeom prst="wedgeRoundRectCallout">
            <a:avLst>
              <a:gd name="adj1" fmla="val 55807"/>
              <a:gd name="adj2" fmla="val 29853"/>
              <a:gd name="adj3" fmla="val 16667"/>
            </a:avLst>
          </a:prstGeom>
          <a:solidFill>
            <a:srgbClr val="3131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When was Adam Kalai born?</a:t>
            </a:r>
            <a:endParaRPr lang="en-US" dirty="0"/>
          </a:p>
        </p:txBody>
      </p:sp>
      <p:sp>
        <p:nvSpPr>
          <p:cNvPr id="98" name="Rounded Rectangular Callout 97">
            <a:extLst>
              <a:ext uri="{FF2B5EF4-FFF2-40B4-BE49-F238E27FC236}">
                <a16:creationId xmlns:a16="http://schemas.microsoft.com/office/drawing/2014/main" id="{36380842-DA92-2072-B191-29C3A4C35B1C}"/>
              </a:ext>
            </a:extLst>
          </p:cNvPr>
          <p:cNvSpPr/>
          <p:nvPr/>
        </p:nvSpPr>
        <p:spPr>
          <a:xfrm>
            <a:off x="4883294" y="2609765"/>
            <a:ext cx="1584181" cy="406442"/>
          </a:xfrm>
          <a:prstGeom prst="wedgeRoundRectCallout">
            <a:avLst>
              <a:gd name="adj1" fmla="val -52639"/>
              <a:gd name="adj2" fmla="val 3237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December 5</a:t>
            </a:r>
          </a:p>
        </p:txBody>
      </p:sp>
      <p:sp>
        <p:nvSpPr>
          <p:cNvPr id="99" name="Rounded Rectangular Callout 98">
            <a:extLst>
              <a:ext uri="{FF2B5EF4-FFF2-40B4-BE49-F238E27FC236}">
                <a16:creationId xmlns:a16="http://schemas.microsoft.com/office/drawing/2014/main" id="{3085E5DD-C22A-B8D0-B6CD-0D05663BBE46}"/>
              </a:ext>
            </a:extLst>
          </p:cNvPr>
          <p:cNvSpPr/>
          <p:nvPr/>
        </p:nvSpPr>
        <p:spPr>
          <a:xfrm>
            <a:off x="4870157" y="2609765"/>
            <a:ext cx="1705268" cy="406442"/>
          </a:xfrm>
          <a:prstGeom prst="wedgeRoundRectCallout">
            <a:avLst>
              <a:gd name="adj1" fmla="val -52639"/>
              <a:gd name="adj2" fmla="val 3237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September 20</a:t>
            </a:r>
          </a:p>
        </p:txBody>
      </p:sp>
    </p:spTree>
    <p:custDataLst>
      <p:tags r:id="rId1"/>
    </p:custDataLst>
    <p:extLst>
      <p:ext uri="{BB962C8B-B14F-4D97-AF65-F5344CB8AC3E}">
        <p14:creationId xmlns:p14="http://schemas.microsoft.com/office/powerpoint/2010/main" val="37664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500"/>
                                  </p:stCondLst>
                                  <p:childTnLst>
                                    <p:anim calcmode="discrete" valueType="str">
                                      <p:cBhvr>
                                        <p:cTn id="6" dur="1000" fill="hold"/>
                                        <p:tgtEl>
                                          <p:spTgt spid="11">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fade">
                                      <p:cBhvr>
                                        <p:cTn id="15" dur="500"/>
                                        <p:tgtEl>
                                          <p:spTgt spid="9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fade">
                                      <p:cBhvr>
                                        <p:cTn id="20" dur="500"/>
                                        <p:tgtEl>
                                          <p:spTgt spid="98"/>
                                        </p:tgtEl>
                                      </p:cBhvr>
                                    </p:animEffect>
                                  </p:childTnLst>
                                </p:cTn>
                              </p:par>
                            </p:childTnLst>
                          </p:cTn>
                        </p:par>
                        <p:par>
                          <p:cTn id="21" fill="hold">
                            <p:stCondLst>
                              <p:cond delay="500"/>
                            </p:stCondLst>
                            <p:childTnLst>
                              <p:par>
                                <p:cTn id="22" presetID="1" presetClass="entr" presetSubtype="0" fill="hold" grpId="0" nodeType="afterEffect">
                                  <p:stCondLst>
                                    <p:cond delay="200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6" grpId="0"/>
      <p:bldP spid="17" grpId="0"/>
      <p:bldP spid="97" grpId="0" animBg="1"/>
      <p:bldP spid="98" grpId="0" animBg="1"/>
      <p:bldP spid="9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2B7C0B5-4672-352D-15B4-0728157A7DC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571" b="96032" l="4016" r="95181">
                        <a14:foregroundMark x1="93976" y1="37302" x2="58635" y2="7540"/>
                        <a14:foregroundMark x1="58635" y1="7540" x2="40964" y2="8730"/>
                        <a14:foregroundMark x1="40964" y1="8730" x2="13253" y2="23016"/>
                        <a14:foregroundMark x1="13253" y1="23016" x2="6426" y2="36508"/>
                        <a14:foregroundMark x1="6426" y1="36508" x2="18876" y2="46825"/>
                        <a14:foregroundMark x1="18876" y1="46825" x2="34940" y2="46825"/>
                        <a14:foregroundMark x1="34940" y1="46825" x2="48193" y2="54762"/>
                        <a14:foregroundMark x1="48193" y1="54762" x2="58233" y2="68254"/>
                        <a14:foregroundMark x1="58233" y1="68254" x2="61847" y2="96032"/>
                        <a14:foregroundMark x1="95181" y1="40873" x2="94779" y2="48810"/>
                        <a14:foregroundMark x1="53815" y1="5556" x2="39357" y2="4365"/>
                        <a14:foregroundMark x1="4819" y1="34524" x2="4016" y2="43651"/>
                        <a14:foregroundMark x1="50201" y1="4365" x2="50201" y2="4365"/>
                      </a14:backgroundRemoval>
                    </a14:imgEffect>
                    <a14:imgEffect>
                      <a14:artisticPaintBrush/>
                    </a14:imgEffect>
                  </a14:imgLayer>
                </a14:imgProps>
              </a:ext>
              <a:ext uri="{28A0092B-C50C-407E-A947-70E740481C1C}">
                <a14:useLocalDpi xmlns:a14="http://schemas.microsoft.com/office/drawing/2010/main"/>
              </a:ext>
            </a:extLst>
          </a:blip>
          <a:srcRect/>
          <a:stretch>
            <a:fillRect/>
          </a:stretch>
        </p:blipFill>
        <p:spPr>
          <a:xfrm flipH="1">
            <a:off x="3828996" y="1649730"/>
            <a:ext cx="1714609" cy="1737360"/>
          </a:xfrm>
          <a:prstGeom prst="rect">
            <a:avLst/>
          </a:prstGeom>
        </p:spPr>
      </p:pic>
      <p:sp>
        <p:nvSpPr>
          <p:cNvPr id="3" name="Title 2">
            <a:extLst>
              <a:ext uri="{FF2B5EF4-FFF2-40B4-BE49-F238E27FC236}">
                <a16:creationId xmlns:a16="http://schemas.microsoft.com/office/drawing/2014/main" id="{7D6221B8-F7AA-F376-97EB-F9E4FE6538A6}"/>
              </a:ext>
            </a:extLst>
          </p:cNvPr>
          <p:cNvSpPr>
            <a:spLocks noGrp="1"/>
          </p:cNvSpPr>
          <p:nvPr>
            <p:ph type="title"/>
          </p:nvPr>
        </p:nvSpPr>
        <p:spPr/>
        <p:txBody>
          <a:bodyPr/>
          <a:lstStyle/>
          <a:p>
            <a:r>
              <a:rPr lang="en-US" dirty="0"/>
              <a:t>Building LLMs</a:t>
            </a:r>
          </a:p>
        </p:txBody>
      </p:sp>
      <p:sp>
        <p:nvSpPr>
          <p:cNvPr id="9" name="Can 8">
            <a:extLst>
              <a:ext uri="{FF2B5EF4-FFF2-40B4-BE49-F238E27FC236}">
                <a16:creationId xmlns:a16="http://schemas.microsoft.com/office/drawing/2014/main" id="{B5A17AF4-BFF8-9752-DBC3-CC66354048DD}"/>
              </a:ext>
            </a:extLst>
          </p:cNvPr>
          <p:cNvSpPr/>
          <p:nvPr/>
        </p:nvSpPr>
        <p:spPr>
          <a:xfrm>
            <a:off x="569705" y="1672590"/>
            <a:ext cx="1469350" cy="1653540"/>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dirty="0"/>
              <a:t>Noiseless</a:t>
            </a:r>
          </a:p>
          <a:p>
            <a:pPr algn="ctr"/>
            <a:r>
              <a:rPr lang="en-US" dirty="0"/>
              <a:t>Data</a:t>
            </a:r>
          </a:p>
        </p:txBody>
      </p:sp>
      <p:sp>
        <p:nvSpPr>
          <p:cNvPr id="10" name="Rectangle 9">
            <a:extLst>
              <a:ext uri="{FF2B5EF4-FFF2-40B4-BE49-F238E27FC236}">
                <a16:creationId xmlns:a16="http://schemas.microsoft.com/office/drawing/2014/main" id="{2908E477-838D-1C7F-82B8-54AE4B6B7AE5}"/>
              </a:ext>
            </a:extLst>
          </p:cNvPr>
          <p:cNvSpPr/>
          <p:nvPr/>
        </p:nvSpPr>
        <p:spPr>
          <a:xfrm>
            <a:off x="3951625" y="1710690"/>
            <a:ext cx="1469350" cy="12496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Base </a:t>
            </a:r>
            <a:br>
              <a:rPr lang="en-US" dirty="0"/>
            </a:br>
            <a:r>
              <a:rPr lang="en-US" dirty="0"/>
              <a:t>model</a:t>
            </a:r>
          </a:p>
        </p:txBody>
      </p:sp>
      <p:sp>
        <p:nvSpPr>
          <p:cNvPr id="12" name="Right Arrow 11">
            <a:extLst>
              <a:ext uri="{FF2B5EF4-FFF2-40B4-BE49-F238E27FC236}">
                <a16:creationId xmlns:a16="http://schemas.microsoft.com/office/drawing/2014/main" id="{31C2D5B2-5D18-CB24-0709-B3236291ED7C}"/>
              </a:ext>
            </a:extLst>
          </p:cNvPr>
          <p:cNvSpPr/>
          <p:nvPr/>
        </p:nvSpPr>
        <p:spPr>
          <a:xfrm>
            <a:off x="2129790" y="2183130"/>
            <a:ext cx="1687830"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Next-Word Prediction</a:t>
            </a:r>
          </a:p>
        </p:txBody>
      </p:sp>
      <p:sp>
        <p:nvSpPr>
          <p:cNvPr id="18" name="TextBox 17">
            <a:extLst>
              <a:ext uri="{FF2B5EF4-FFF2-40B4-BE49-F238E27FC236}">
                <a16:creationId xmlns:a16="http://schemas.microsoft.com/office/drawing/2014/main" id="{327DF024-CF61-2D14-3107-643B00583817}"/>
              </a:ext>
            </a:extLst>
          </p:cNvPr>
          <p:cNvSpPr txBox="1"/>
          <p:nvPr/>
        </p:nvSpPr>
        <p:spPr>
          <a:xfrm>
            <a:off x="3387089" y="3336132"/>
            <a:ext cx="2598423" cy="276999"/>
          </a:xfrm>
          <a:prstGeom prst="rect">
            <a:avLst/>
          </a:prstGeom>
          <a:noFill/>
        </p:spPr>
        <p:txBody>
          <a:bodyPr wrap="square">
            <a:spAutoFit/>
          </a:bodyPr>
          <a:lstStyle/>
          <a:p>
            <a:pPr algn="ctr"/>
            <a:r>
              <a:rPr lang="en-US" sz="1200" dirty="0"/>
              <a:t>(should occasionally hallucinate)</a:t>
            </a:r>
          </a:p>
        </p:txBody>
      </p:sp>
      <p:sp>
        <p:nvSpPr>
          <p:cNvPr id="21" name="TextBox 20">
            <a:extLst>
              <a:ext uri="{FF2B5EF4-FFF2-40B4-BE49-F238E27FC236}">
                <a16:creationId xmlns:a16="http://schemas.microsoft.com/office/drawing/2014/main" id="{E20A7F62-5EEE-AFF2-8626-EC37A4659A26}"/>
              </a:ext>
            </a:extLst>
          </p:cNvPr>
          <p:cNvSpPr txBox="1"/>
          <p:nvPr/>
        </p:nvSpPr>
        <p:spPr>
          <a:xfrm>
            <a:off x="2400300" y="4418171"/>
            <a:ext cx="4572000" cy="369332"/>
          </a:xfrm>
          <a:prstGeom prst="rect">
            <a:avLst/>
          </a:prstGeom>
          <a:noFill/>
        </p:spPr>
        <p:txBody>
          <a:bodyPr wrap="square">
            <a:spAutoFit/>
          </a:bodyPr>
          <a:lstStyle/>
          <a:p>
            <a:r>
              <a:rPr lang="en-US" dirty="0"/>
              <a:t>Hallucination = falsehood = humility error</a:t>
            </a:r>
          </a:p>
        </p:txBody>
      </p:sp>
      <p:grpSp>
        <p:nvGrpSpPr>
          <p:cNvPr id="31" name="Group 30">
            <a:extLst>
              <a:ext uri="{FF2B5EF4-FFF2-40B4-BE49-F238E27FC236}">
                <a16:creationId xmlns:a16="http://schemas.microsoft.com/office/drawing/2014/main" id="{F04179C4-C044-609D-7BAA-4218C20C6B72}"/>
              </a:ext>
            </a:extLst>
          </p:cNvPr>
          <p:cNvGrpSpPr/>
          <p:nvPr/>
        </p:nvGrpSpPr>
        <p:grpSpPr>
          <a:xfrm>
            <a:off x="5189162" y="564893"/>
            <a:ext cx="3671594" cy="3038236"/>
            <a:chOff x="5189162" y="564893"/>
            <a:chExt cx="3671594" cy="3038236"/>
          </a:xfrm>
        </p:grpSpPr>
        <p:sp>
          <p:nvSpPr>
            <p:cNvPr id="13" name="Right Arrow 12">
              <a:extLst>
                <a:ext uri="{FF2B5EF4-FFF2-40B4-BE49-F238E27FC236}">
                  <a16:creationId xmlns:a16="http://schemas.microsoft.com/office/drawing/2014/main" id="{5BA3B017-A291-6229-97FE-BD44174DA116}"/>
                </a:ext>
              </a:extLst>
            </p:cNvPr>
            <p:cNvSpPr/>
            <p:nvPr/>
          </p:nvSpPr>
          <p:spPr>
            <a:xfrm>
              <a:off x="5567500" y="2178963"/>
              <a:ext cx="1519094"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DPO</a:t>
              </a:r>
            </a:p>
          </p:txBody>
        </p:sp>
        <p:sp>
          <p:nvSpPr>
            <p:cNvPr id="14" name="Right Arrow 13">
              <a:extLst>
                <a:ext uri="{FF2B5EF4-FFF2-40B4-BE49-F238E27FC236}">
                  <a16:creationId xmlns:a16="http://schemas.microsoft.com/office/drawing/2014/main" id="{2E6D32B0-B4D9-5699-DBB5-874F73DA7CEF}"/>
                </a:ext>
              </a:extLst>
            </p:cNvPr>
            <p:cNvSpPr/>
            <p:nvPr/>
          </p:nvSpPr>
          <p:spPr>
            <a:xfrm>
              <a:off x="5567500" y="1813203"/>
              <a:ext cx="1519094"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RLHF</a:t>
              </a:r>
            </a:p>
          </p:txBody>
        </p:sp>
        <p:sp>
          <p:nvSpPr>
            <p:cNvPr id="19" name="TextBox 18">
              <a:extLst>
                <a:ext uri="{FF2B5EF4-FFF2-40B4-BE49-F238E27FC236}">
                  <a16:creationId xmlns:a16="http://schemas.microsoft.com/office/drawing/2014/main" id="{3303E958-BE5C-9A3A-867A-3D0F2855ABE7}"/>
                </a:ext>
              </a:extLst>
            </p:cNvPr>
            <p:cNvSpPr txBox="1"/>
            <p:nvPr/>
          </p:nvSpPr>
          <p:spPr>
            <a:xfrm>
              <a:off x="7014210" y="3326130"/>
              <a:ext cx="1752600" cy="276999"/>
            </a:xfrm>
            <a:prstGeom prst="rect">
              <a:avLst/>
            </a:prstGeom>
            <a:noFill/>
          </p:spPr>
          <p:txBody>
            <a:bodyPr wrap="square">
              <a:spAutoFit/>
            </a:bodyPr>
            <a:lstStyle/>
            <a:p>
              <a:pPr algn="ctr"/>
              <a:r>
                <a:rPr lang="en-US" sz="1200" dirty="0"/>
                <a:t>(shouldn’t hallucinate)</a:t>
              </a:r>
            </a:p>
          </p:txBody>
        </p:sp>
        <p:pic>
          <p:nvPicPr>
            <p:cNvPr id="26" name="Picture 25">
              <a:extLst>
                <a:ext uri="{FF2B5EF4-FFF2-40B4-BE49-F238E27FC236}">
                  <a16:creationId xmlns:a16="http://schemas.microsoft.com/office/drawing/2014/main" id="{55B06D03-2D85-E497-2EB7-DE7A6C9E29EE}"/>
                </a:ext>
              </a:extLst>
            </p:cNvPr>
            <p:cNvPicPr>
              <a:picLocks noChangeAspect="1"/>
            </p:cNvPicPr>
            <p:nvPr/>
          </p:nvPicPr>
          <p:blipFill>
            <a:blip r:embed="rId3" cstate="hqprint">
              <a:extLst>
                <a:ext uri="{BEBA8EAE-BF5A-486C-A8C5-ECC9F3942E4B}">
                  <a14:imgProps xmlns:a14="http://schemas.microsoft.com/office/drawing/2010/main">
                    <a14:imgLayer r:embed="rId5">
                      <a14:imgEffect>
                        <a14:backgroundRemoval t="3571" b="96032" l="4016" r="95181">
                          <a14:foregroundMark x1="93976" y1="37302" x2="58635" y2="7540"/>
                          <a14:foregroundMark x1="58635" y1="7540" x2="40964" y2="8730"/>
                          <a14:foregroundMark x1="40964" y1="8730" x2="13253" y2="23016"/>
                          <a14:foregroundMark x1="13253" y1="23016" x2="6426" y2="36508"/>
                          <a14:foregroundMark x1="6426" y1="36508" x2="18876" y2="46825"/>
                          <a14:foregroundMark x1="18876" y1="46825" x2="34940" y2="46825"/>
                          <a14:foregroundMark x1="34940" y1="46825" x2="48193" y2="54762"/>
                          <a14:foregroundMark x1="48193" y1="54762" x2="58233" y2="68254"/>
                          <a14:foregroundMark x1="58233" y1="68254" x2="61847" y2="96032"/>
                          <a14:foregroundMark x1="95181" y1="40873" x2="94779" y2="48810"/>
                          <a14:foregroundMark x1="53815" y1="5556" x2="39357" y2="4365"/>
                          <a14:foregroundMark x1="4819" y1="34524" x2="4016" y2="43651"/>
                          <a14:foregroundMark x1="50201" y1="4365" x2="50201" y2="4365"/>
                        </a14:backgroundRemoval>
                      </a14:imgEffect>
                      <a14:imgEffect>
                        <a14:artisticPaintBrush/>
                      </a14:imgEffect>
                    </a14:imgLayer>
                  </a14:imgProps>
                </a:ext>
                <a:ext uri="{28A0092B-C50C-407E-A947-70E740481C1C}">
                  <a14:useLocalDpi xmlns:a14="http://schemas.microsoft.com/office/drawing/2010/main"/>
                </a:ext>
              </a:extLst>
            </a:blip>
            <a:srcRect/>
            <a:stretch>
              <a:fillRect/>
            </a:stretch>
          </p:blipFill>
          <p:spPr>
            <a:xfrm flipH="1">
              <a:off x="7146147" y="1649730"/>
              <a:ext cx="1714609" cy="1737360"/>
            </a:xfrm>
            <a:prstGeom prst="rect">
              <a:avLst/>
            </a:prstGeom>
          </p:spPr>
        </p:pic>
        <p:sp>
          <p:nvSpPr>
            <p:cNvPr id="27" name="Rectangle 26">
              <a:extLst>
                <a:ext uri="{FF2B5EF4-FFF2-40B4-BE49-F238E27FC236}">
                  <a16:creationId xmlns:a16="http://schemas.microsoft.com/office/drawing/2014/main" id="{A19F5156-8987-979F-3A8F-3E4704F6856A}"/>
                </a:ext>
              </a:extLst>
            </p:cNvPr>
            <p:cNvSpPr/>
            <p:nvPr/>
          </p:nvSpPr>
          <p:spPr>
            <a:xfrm>
              <a:off x="7208520" y="1710690"/>
              <a:ext cx="1469350" cy="12496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Aligned model</a:t>
              </a:r>
            </a:p>
          </p:txBody>
        </p:sp>
        <p:sp>
          <p:nvSpPr>
            <p:cNvPr id="28" name="Right Arrow 27">
              <a:extLst>
                <a:ext uri="{FF2B5EF4-FFF2-40B4-BE49-F238E27FC236}">
                  <a16:creationId xmlns:a16="http://schemas.microsoft.com/office/drawing/2014/main" id="{DAA97E4D-7856-FBFA-E441-10062C64F58D}"/>
                </a:ext>
              </a:extLst>
            </p:cNvPr>
            <p:cNvSpPr/>
            <p:nvPr/>
          </p:nvSpPr>
          <p:spPr>
            <a:xfrm>
              <a:off x="5567500" y="2533293"/>
              <a:ext cx="1519094"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a:t>
              </a:r>
            </a:p>
          </p:txBody>
        </p:sp>
        <p:sp>
          <p:nvSpPr>
            <p:cNvPr id="29" name="Left Brace 28">
              <a:extLst>
                <a:ext uri="{FF2B5EF4-FFF2-40B4-BE49-F238E27FC236}">
                  <a16:creationId xmlns:a16="http://schemas.microsoft.com/office/drawing/2014/main" id="{8862E5E1-78FE-1239-6BA9-57406FB1A98C}"/>
                </a:ext>
              </a:extLst>
            </p:cNvPr>
            <p:cNvSpPr/>
            <p:nvPr/>
          </p:nvSpPr>
          <p:spPr>
            <a:xfrm rot="5400000">
              <a:off x="6074362" y="130761"/>
              <a:ext cx="450890" cy="222129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E963EE6A-AC72-D9CE-40B6-3E51882BAF94}"/>
                </a:ext>
              </a:extLst>
            </p:cNvPr>
            <p:cNvSpPr txBox="1"/>
            <p:nvPr/>
          </p:nvSpPr>
          <p:spPr>
            <a:xfrm>
              <a:off x="5434918" y="564893"/>
              <a:ext cx="1862305" cy="461665"/>
            </a:xfrm>
            <a:prstGeom prst="rect">
              <a:avLst/>
            </a:prstGeom>
            <a:noFill/>
          </p:spPr>
          <p:txBody>
            <a:bodyPr wrap="none" rtlCol="0">
              <a:spAutoFit/>
            </a:bodyPr>
            <a:lstStyle/>
            <a:p>
              <a:r>
                <a:rPr lang="en-US" sz="2400" dirty="0"/>
                <a:t>Post-training</a:t>
              </a:r>
            </a:p>
          </p:txBody>
        </p:sp>
      </p:grpSp>
    </p:spTree>
    <p:extLst>
      <p:ext uri="{BB962C8B-B14F-4D97-AF65-F5344CB8AC3E}">
        <p14:creationId xmlns:p14="http://schemas.microsoft.com/office/powerpoint/2010/main" val="175448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3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0B2B-76D2-0B37-5C3D-A7ACE2D46B68}"/>
              </a:ext>
            </a:extLst>
          </p:cNvPr>
          <p:cNvSpPr>
            <a:spLocks noGrp="1"/>
          </p:cNvSpPr>
          <p:nvPr>
            <p:ph type="title"/>
          </p:nvPr>
        </p:nvSpPr>
        <p:spPr/>
        <p:txBody>
          <a:bodyPr/>
          <a:lstStyle/>
          <a:p>
            <a:r>
              <a:rPr lang="en-US" dirty="0"/>
              <a:t>Next-word prediction (pretraining) and validity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0B51D64-9D09-BBDE-A55D-8AF28FAD6A0F}"/>
                  </a:ext>
                </a:extLst>
              </p:cNvPr>
              <p:cNvSpPr>
                <a:spLocks noGrp="1"/>
              </p:cNvSpPr>
              <p:nvPr>
                <p:ph idx="1"/>
              </p:nvPr>
            </p:nvSpPr>
            <p:spPr>
              <a:xfrm>
                <a:off x="628650" y="1369217"/>
                <a:ext cx="8275864" cy="3589225"/>
              </a:xfrm>
            </p:spPr>
            <p:txBody>
              <a:bodyPr>
                <a:normAutofit/>
              </a:bodyPr>
              <a:lstStyle/>
              <a:p>
                <a:r>
                  <a:rPr lang="en-US" sz="2300" b="0" dirty="0"/>
                  <a:t>Plausible </a:t>
                </a:r>
                <a14:m>
                  <m:oMath xmlns:m="http://schemas.openxmlformats.org/officeDocument/2006/math">
                    <m:r>
                      <a:rPr lang="en-US" sz="2300" b="0" i="1" smtClean="0">
                        <a:latin typeface="Cambria Math" panose="02040503050406030204" pitchFamily="18" charset="0"/>
                      </a:rPr>
                      <m:t>𝑋</m:t>
                    </m:r>
                    <m:r>
                      <a:rPr lang="en-US" sz="2300" b="0" i="1" smtClean="0">
                        <a:latin typeface="Cambria Math" panose="02040503050406030204" pitchFamily="18" charset="0"/>
                      </a:rPr>
                      <m:t>=</m:t>
                    </m:r>
                    <m:r>
                      <a:rPr lang="en-US" sz="2300" b="0" i="1" smtClean="0">
                        <a:latin typeface="Cambria Math" panose="02040503050406030204" pitchFamily="18" charset="0"/>
                      </a:rPr>
                      <m:t>𝑉</m:t>
                    </m:r>
                    <m:r>
                      <a:rPr lang="en-US" sz="2300" b="0" i="1" smtClean="0">
                        <a:latin typeface="Cambria Math" panose="02040503050406030204" pitchFamily="18" charset="0"/>
                      </a:rPr>
                      <m:t>∪</m:t>
                    </m:r>
                    <m:r>
                      <a:rPr lang="en-US" sz="2300" b="0" i="1" smtClean="0">
                        <a:latin typeface="Cambria Math" panose="02040503050406030204" pitchFamily="18" charset="0"/>
                      </a:rPr>
                      <m:t>𝐸</m:t>
                    </m:r>
                  </m:oMath>
                </a14:m>
                <a:r>
                  <a:rPr lang="en-US" sz="2300" dirty="0"/>
                  <a:t>, valid or error</a:t>
                </a:r>
              </a:p>
              <a:p>
                <a:r>
                  <a:rPr lang="en-US" sz="2300" dirty="0"/>
                  <a:t>Train distribution </a:t>
                </a:r>
                <a14:m>
                  <m:oMath xmlns:m="http://schemas.openxmlformats.org/officeDocument/2006/math">
                    <m:r>
                      <a:rPr lang="en-US" sz="2300" b="0" i="1" smtClean="0">
                        <a:latin typeface="Cambria Math" panose="02040503050406030204" pitchFamily="18" charset="0"/>
                      </a:rPr>
                      <m:t>𝑝</m:t>
                    </m:r>
                  </m:oMath>
                </a14:m>
                <a:r>
                  <a:rPr lang="en-US" sz="2300" dirty="0"/>
                  <a:t> has </a:t>
                </a:r>
                <a14:m>
                  <m:oMath xmlns:m="http://schemas.openxmlformats.org/officeDocument/2006/math">
                    <m:r>
                      <a:rPr lang="en-US" sz="2300" b="0" i="1" smtClean="0">
                        <a:latin typeface="Cambria Math" panose="02040503050406030204" pitchFamily="18" charset="0"/>
                      </a:rPr>
                      <m:t>𝑝</m:t>
                    </m:r>
                    <m:d>
                      <m:dPr>
                        <m:ctrlPr>
                          <a:rPr lang="en-US" sz="2300" b="0" i="1" smtClean="0">
                            <a:latin typeface="Cambria Math" panose="02040503050406030204" pitchFamily="18" charset="0"/>
                          </a:rPr>
                        </m:ctrlPr>
                      </m:dPr>
                      <m:e>
                        <m:r>
                          <a:rPr lang="en-US" sz="2300" b="0" i="1" smtClean="0">
                            <a:latin typeface="Cambria Math" panose="02040503050406030204" pitchFamily="18" charset="0"/>
                          </a:rPr>
                          <m:t>𝐸</m:t>
                        </m:r>
                      </m:e>
                    </m:d>
                    <m:r>
                      <a:rPr lang="en-US" sz="2300" b="0" i="1" smtClean="0">
                        <a:latin typeface="Cambria Math" panose="02040503050406030204" pitchFamily="18" charset="0"/>
                      </a:rPr>
                      <m:t>=0</m:t>
                    </m:r>
                  </m:oMath>
                </a14:m>
                <a:endParaRPr lang="en-US" sz="2300" dirty="0"/>
              </a:p>
              <a:p>
                <a:r>
                  <a:rPr lang="en-US" sz="2300" dirty="0"/>
                  <a:t>(should err </a:t>
                </a:r>
                <a:r>
                  <a:rPr lang="en-US" sz="2300" i="1" dirty="0"/>
                  <a:t>more</a:t>
                </a:r>
                <a:r>
                  <a:rPr lang="en-US" sz="2300" dirty="0"/>
                  <a:t> if </a:t>
                </a:r>
                <a14:m>
                  <m:oMath xmlns:m="http://schemas.openxmlformats.org/officeDocument/2006/math">
                    <m:r>
                      <a:rPr lang="en-US" sz="2300" b="0" i="1" smtClean="0">
                        <a:latin typeface="Cambria Math" panose="02040503050406030204" pitchFamily="18" charset="0"/>
                      </a:rPr>
                      <m:t>𝑝</m:t>
                    </m:r>
                    <m:d>
                      <m:dPr>
                        <m:ctrlPr>
                          <a:rPr lang="en-US" sz="2300" b="0" i="1" smtClean="0">
                            <a:latin typeface="Cambria Math" panose="02040503050406030204" pitchFamily="18" charset="0"/>
                          </a:rPr>
                        </m:ctrlPr>
                      </m:dPr>
                      <m:e>
                        <m:r>
                          <a:rPr lang="en-US" sz="2300" b="0" i="1" smtClean="0">
                            <a:latin typeface="Cambria Math" panose="02040503050406030204" pitchFamily="18" charset="0"/>
                          </a:rPr>
                          <m:t>𝐸</m:t>
                        </m:r>
                      </m:e>
                    </m:d>
                    <m:r>
                      <a:rPr lang="en-US" sz="2300" b="0" i="1" smtClean="0">
                        <a:latin typeface="Cambria Math" panose="02040503050406030204" pitchFamily="18" charset="0"/>
                      </a:rPr>
                      <m:t>&gt;0</m:t>
                    </m:r>
                  </m:oMath>
                </a14:m>
                <a:r>
                  <a:rPr lang="en-US" sz="2300" dirty="0"/>
                  <a:t>)</a:t>
                </a:r>
              </a:p>
              <a:p>
                <a:r>
                  <a:rPr lang="en-US" sz="2300" dirty="0"/>
                  <a:t>Loss: </a:t>
                </a:r>
                <a14:m>
                  <m:oMath xmlns:m="http://schemas.openxmlformats.org/officeDocument/2006/math">
                    <m:r>
                      <a:rPr lang="en-US" sz="2300" b="0" i="1" smtClean="0">
                        <a:latin typeface="Cambria Math" panose="02040503050406030204" pitchFamily="18" charset="0"/>
                      </a:rPr>
                      <m:t>ℒ</m:t>
                    </m:r>
                    <m:d>
                      <m:dPr>
                        <m:ctrlPr>
                          <a:rPr lang="en-US" sz="2300" b="0" i="1" smtClean="0">
                            <a:latin typeface="Cambria Math" panose="02040503050406030204" pitchFamily="18" charset="0"/>
                          </a:rPr>
                        </m:ctrlPr>
                      </m:dPr>
                      <m:e>
                        <m:acc>
                          <m:accPr>
                            <m:chr m:val="̂"/>
                            <m:ctrlPr>
                              <a:rPr lang="en-US" sz="2300" b="0" i="1" smtClean="0">
                                <a:latin typeface="Cambria Math" panose="02040503050406030204" pitchFamily="18" charset="0"/>
                              </a:rPr>
                            </m:ctrlPr>
                          </m:accPr>
                          <m:e>
                            <m:r>
                              <a:rPr lang="en-US" sz="2300" b="0" i="1" smtClean="0">
                                <a:latin typeface="Cambria Math" panose="02040503050406030204" pitchFamily="18" charset="0"/>
                              </a:rPr>
                              <m:t>𝑝</m:t>
                            </m:r>
                          </m:e>
                        </m:acc>
                      </m:e>
                    </m:d>
                    <m:r>
                      <a:rPr lang="en-US" sz="2300" b="0" i="0" smtClean="0">
                        <a:latin typeface="Cambria Math" panose="02040503050406030204" pitchFamily="18" charset="0"/>
                      </a:rPr>
                      <m:t>≔</m:t>
                    </m:r>
                    <m:sSub>
                      <m:sSubPr>
                        <m:ctrlPr>
                          <a:rPr lang="en-US" sz="2300" b="0" i="1" smtClean="0">
                            <a:latin typeface="Cambria Math" panose="02040503050406030204" pitchFamily="18" charset="0"/>
                          </a:rPr>
                        </m:ctrlPr>
                      </m:sSubPr>
                      <m:e>
                        <m:r>
                          <m:rPr>
                            <m:sty m:val="p"/>
                          </m:rPr>
                          <a:rPr lang="en-US" sz="2300" b="0" i="0" smtClean="0">
                            <a:latin typeface="Cambria Math" panose="02040503050406030204" pitchFamily="18" charset="0"/>
                          </a:rPr>
                          <m:t>E</m:t>
                        </m:r>
                      </m:e>
                      <m:sub>
                        <m:r>
                          <a:rPr lang="en-US" sz="2300" b="0" i="1" smtClean="0">
                            <a:latin typeface="Cambria Math" panose="02040503050406030204" pitchFamily="18" charset="0"/>
                          </a:rPr>
                          <m:t>𝑥</m:t>
                        </m:r>
                        <m:r>
                          <a:rPr lang="en-US" sz="2300" b="0" i="1" smtClean="0">
                            <a:latin typeface="Cambria Math" panose="02040503050406030204" pitchFamily="18" charset="0"/>
                          </a:rPr>
                          <m:t>∼</m:t>
                        </m:r>
                        <m:r>
                          <a:rPr lang="en-US" sz="2300" b="0" i="1" smtClean="0">
                            <a:latin typeface="Cambria Math" panose="02040503050406030204" pitchFamily="18" charset="0"/>
                          </a:rPr>
                          <m:t>𝑝</m:t>
                        </m:r>
                      </m:sub>
                    </m:sSub>
                    <m:d>
                      <m:dPr>
                        <m:begChr m:val="["/>
                        <m:endChr m:val="]"/>
                        <m:ctrlPr>
                          <a:rPr lang="en-US" sz="2300" b="0" i="1" smtClean="0">
                            <a:latin typeface="Cambria Math" panose="02040503050406030204" pitchFamily="18" charset="0"/>
                          </a:rPr>
                        </m:ctrlPr>
                      </m:dPr>
                      <m:e>
                        <m:r>
                          <a:rPr lang="en-US" sz="2300" b="0" i="1" smtClean="0">
                            <a:latin typeface="Cambria Math" panose="02040503050406030204" pitchFamily="18" charset="0"/>
                          </a:rPr>
                          <m:t>−</m:t>
                        </m:r>
                        <m:func>
                          <m:funcPr>
                            <m:ctrlPr>
                              <a:rPr lang="en-US" sz="2300" b="0" i="1" smtClean="0">
                                <a:latin typeface="Cambria Math" panose="02040503050406030204" pitchFamily="18" charset="0"/>
                              </a:rPr>
                            </m:ctrlPr>
                          </m:funcPr>
                          <m:fName>
                            <m:r>
                              <m:rPr>
                                <m:sty m:val="p"/>
                              </m:rPr>
                              <a:rPr lang="en-US" sz="2300" b="0" i="0" smtClean="0">
                                <a:latin typeface="Cambria Math" panose="02040503050406030204" pitchFamily="18" charset="0"/>
                              </a:rPr>
                              <m:t>log</m:t>
                            </m:r>
                          </m:fName>
                          <m:e>
                            <m:acc>
                              <m:accPr>
                                <m:chr m:val="̂"/>
                                <m:ctrlPr>
                                  <a:rPr lang="en-US" sz="2300" b="0" i="1" smtClean="0">
                                    <a:latin typeface="Cambria Math" panose="02040503050406030204" pitchFamily="18" charset="0"/>
                                  </a:rPr>
                                </m:ctrlPr>
                              </m:accPr>
                              <m:e>
                                <m:r>
                                  <a:rPr lang="en-US" sz="2300" b="0" i="1" smtClean="0">
                                    <a:latin typeface="Cambria Math" panose="02040503050406030204" pitchFamily="18" charset="0"/>
                                  </a:rPr>
                                  <m:t>𝑝</m:t>
                                </m:r>
                              </m:e>
                            </m:acc>
                            <m:d>
                              <m:dPr>
                                <m:ctrlPr>
                                  <a:rPr lang="en-US" sz="2300" b="0" i="1" dirty="0" smtClean="0">
                                    <a:latin typeface="Cambria Math" panose="02040503050406030204" pitchFamily="18" charset="0"/>
                                  </a:rPr>
                                </m:ctrlPr>
                              </m:dPr>
                              <m:e>
                                <m:r>
                                  <a:rPr lang="en-US" sz="2300" b="0" i="1" dirty="0" smtClean="0">
                                    <a:latin typeface="Cambria Math" panose="02040503050406030204" pitchFamily="18" charset="0"/>
                                  </a:rPr>
                                  <m:t>𝑥</m:t>
                                </m:r>
                              </m:e>
                            </m:d>
                          </m:e>
                        </m:func>
                      </m:e>
                    </m:d>
                  </m:oMath>
                </a14:m>
                <a:endParaRPr lang="en-US" sz="2400" dirty="0"/>
              </a:p>
              <a:p>
                <a:pPr marL="0" indent="0">
                  <a:buNone/>
                </a:pPr>
                <a:r>
                  <a:rPr lang="en-US" sz="2300" dirty="0"/>
                  <a:t>                            </a:t>
                </a:r>
                <a14:m>
                  <m:oMath xmlns:m="http://schemas.openxmlformats.org/officeDocument/2006/math">
                    <m:r>
                      <a:rPr lang="en-US" sz="2300" i="1" dirty="0">
                        <a:latin typeface="Cambria Math" panose="02040503050406030204" pitchFamily="18" charset="0"/>
                      </a:rPr>
                      <m:t>=</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E</m:t>
                        </m:r>
                      </m:e>
                      <m: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𝑝</m:t>
                        </m:r>
                      </m:sub>
                    </m:sSub>
                    <m:d>
                      <m:dPr>
                        <m:begChr m:val="["/>
                        <m:endChr m:val="]"/>
                        <m:ctrlPr>
                          <a:rPr lang="en-US" sz="2400" i="1">
                            <a:latin typeface="Cambria Math" panose="02040503050406030204" pitchFamily="18" charset="0"/>
                          </a:rPr>
                        </m:ctrlPr>
                      </m:dPr>
                      <m:e>
                        <m:r>
                          <a:rPr lang="en-US" sz="2400" i="1">
                            <a:latin typeface="Cambria Math" panose="02040503050406030204" pitchFamily="18" charset="0"/>
                          </a:rPr>
                          <m:t>−</m:t>
                        </m:r>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𝑖</m:t>
                            </m:r>
                          </m:sub>
                          <m:sup/>
                          <m:e>
                            <m:r>
                              <m:rPr>
                                <m:sty m:val="p"/>
                              </m:rPr>
                              <a:rPr lang="en-US" sz="2400">
                                <a:latin typeface="Cambria Math" panose="02040503050406030204" pitchFamily="18" charset="0"/>
                              </a:rPr>
                              <m:t>log</m:t>
                            </m:r>
                          </m:e>
                        </m:nary>
                        <m:acc>
                          <m:accPr>
                            <m:chr m:val="̂"/>
                            <m:ctrlPr>
                              <a:rPr lang="en-US" sz="2400" i="1">
                                <a:latin typeface="Cambria Math" panose="02040503050406030204" pitchFamily="18" charset="0"/>
                              </a:rPr>
                            </m:ctrlPr>
                          </m:accPr>
                          <m:e>
                            <m:r>
                              <a:rPr lang="en-US" sz="2400" i="1">
                                <a:latin typeface="Cambria Math" panose="02040503050406030204" pitchFamily="18" charset="0"/>
                              </a:rPr>
                              <m:t>𝑝</m:t>
                            </m:r>
                          </m:e>
                        </m:acc>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𝑖</m:t>
                                </m:r>
                              </m:sub>
                            </m:sSub>
                            <m:r>
                              <a:rPr lang="en-US" sz="2400" i="1" dirty="0">
                                <a:latin typeface="Cambria Math" panose="02040503050406030204" pitchFamily="18" charset="0"/>
                              </a:rPr>
                              <m:t> |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&lt;</m:t>
                                </m:r>
                                <m:r>
                                  <a:rPr lang="en-US" sz="2400" i="1" dirty="0">
                                    <a:latin typeface="Cambria Math" panose="02040503050406030204" pitchFamily="18" charset="0"/>
                                  </a:rPr>
                                  <m:t>𝑖</m:t>
                                </m:r>
                              </m:sub>
                            </m:sSub>
                          </m:e>
                        </m:d>
                      </m:e>
                    </m:d>
                  </m:oMath>
                </a14:m>
                <a:r>
                  <a:rPr lang="en-US" sz="2400" dirty="0"/>
                  <a:t> </a:t>
                </a:r>
              </a:p>
              <a:p>
                <a:pPr marL="0" indent="0">
                  <a:buNone/>
                </a:pPr>
                <a:endParaRPr lang="en-US" sz="600" dirty="0"/>
              </a:p>
              <a:p>
                <a:pPr marL="0" indent="0">
                  <a:buNone/>
                </a:pPr>
                <a:r>
                  <a:rPr lang="en-US" sz="1800" dirty="0"/>
                  <a:t>aka cross-entropy, MLE, density estimation (unsupervised learning)</a:t>
                </a:r>
                <a:br>
                  <a:rPr lang="en-US" sz="1800" dirty="0"/>
                </a:br>
                <a:endParaRPr lang="en-US" sz="1800" dirty="0"/>
              </a:p>
            </p:txBody>
          </p:sp>
        </mc:Choice>
        <mc:Fallback>
          <p:sp>
            <p:nvSpPr>
              <p:cNvPr id="3" name="Content Placeholder 2">
                <a:extLst>
                  <a:ext uri="{FF2B5EF4-FFF2-40B4-BE49-F238E27FC236}">
                    <a16:creationId xmlns:a16="http://schemas.microsoft.com/office/drawing/2014/main" id="{00B51D64-9D09-BBDE-A55D-8AF28FAD6A0F}"/>
                  </a:ext>
                </a:extLst>
              </p:cNvPr>
              <p:cNvSpPr>
                <a:spLocks noGrp="1" noRot="1" noChangeAspect="1" noMove="1" noResize="1" noEditPoints="1" noAdjustHandles="1" noChangeArrowheads="1" noChangeShapeType="1" noTextEdit="1"/>
              </p:cNvSpPr>
              <p:nvPr>
                <p:ph idx="1"/>
              </p:nvPr>
            </p:nvSpPr>
            <p:spPr>
              <a:xfrm>
                <a:off x="628650" y="1369217"/>
                <a:ext cx="8275864" cy="3589225"/>
              </a:xfrm>
              <a:blipFill>
                <a:blip r:embed="rId3"/>
                <a:stretch>
                  <a:fillRect l="-919" t="-212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8325EFB-9C61-0A18-52A6-DFDAA7F70F60}"/>
                  </a:ext>
                </a:extLst>
              </p:cNvPr>
              <p:cNvSpPr txBox="1"/>
              <p:nvPr/>
            </p:nvSpPr>
            <p:spPr>
              <a:xfrm>
                <a:off x="723499" y="4039041"/>
                <a:ext cx="3987949" cy="919401"/>
              </a:xfrm>
              <a:prstGeom prst="roundRect">
                <a:avLst/>
              </a:prstGeom>
              <a:solidFill>
                <a:schemeClr val="accent1">
                  <a:lumMod val="75000"/>
                </a:schemeClr>
              </a:solidFill>
            </p:spPr>
            <p:txBody>
              <a:bodyPr wrap="square" rtlCol="0">
                <a:spAutoFit/>
              </a:bodyPr>
              <a:lstStyle/>
              <a:p>
                <a:r>
                  <a:rPr lang="en-US" sz="2400" dirty="0"/>
                  <a:t>Generalizes to prompts:</a:t>
                </a:r>
                <a:br>
                  <a:rPr lang="en-US" sz="2400" dirty="0"/>
                </a:br>
                <a14:m>
                  <m:oMath xmlns:m="http://schemas.openxmlformats.org/officeDocument/2006/math">
                    <m:r>
                      <a:rPr lang="en-US" sz="2400" i="1">
                        <a:solidFill>
                          <a:prstClr val="white"/>
                        </a:solidFill>
                        <a:latin typeface="Cambria Math" panose="02040503050406030204" pitchFamily="18" charset="0"/>
                      </a:rPr>
                      <m:t>𝑥</m:t>
                    </m:r>
                    <m:r>
                      <a:rPr lang="en-US" sz="2400" i="1">
                        <a:solidFill>
                          <a:prstClr val="white"/>
                        </a:solidFill>
                        <a:latin typeface="Cambria Math" panose="02040503050406030204" pitchFamily="18" charset="0"/>
                      </a:rPr>
                      <m:t>=(</m:t>
                    </m:r>
                    <m:r>
                      <a:rPr lang="en-US" sz="2400" i="1">
                        <a:solidFill>
                          <a:prstClr val="white"/>
                        </a:solidFill>
                        <a:latin typeface="Cambria Math" panose="02040503050406030204" pitchFamily="18" charset="0"/>
                      </a:rPr>
                      <m:t>𝑞</m:t>
                    </m:r>
                    <m:r>
                      <a:rPr lang="en-US" sz="2400" i="1">
                        <a:solidFill>
                          <a:prstClr val="white"/>
                        </a:solidFill>
                        <a:latin typeface="Cambria Math" panose="02040503050406030204" pitchFamily="18" charset="0"/>
                      </a:rPr>
                      <m:t>,</m:t>
                    </m:r>
                    <m:r>
                      <a:rPr lang="en-US" sz="2400" i="1">
                        <a:solidFill>
                          <a:prstClr val="white"/>
                        </a:solidFill>
                        <a:latin typeface="Cambria Math" panose="02040503050406030204" pitchFamily="18" charset="0"/>
                      </a:rPr>
                      <m:t>𝑟</m:t>
                    </m:r>
                    <m:r>
                      <a:rPr lang="en-US" sz="2400" i="1">
                        <a:solidFill>
                          <a:prstClr val="white"/>
                        </a:solidFill>
                        <a:latin typeface="Cambria Math" panose="02040503050406030204" pitchFamily="18" charset="0"/>
                      </a:rPr>
                      <m:t>)</m:t>
                    </m:r>
                  </m:oMath>
                </a14:m>
                <a:r>
                  <a:rPr lang="en-US" sz="2400" dirty="0">
                    <a:solidFill>
                      <a:prstClr val="white"/>
                    </a:solidFill>
                  </a:rPr>
                  <a:t>, learn </a:t>
                </a:r>
                <a14:m>
                  <m:oMath xmlns:m="http://schemas.openxmlformats.org/officeDocument/2006/math">
                    <m:acc>
                      <m:accPr>
                        <m:chr m:val="̂"/>
                        <m:ctrlPr>
                          <a:rPr lang="en-US" sz="2400" i="1">
                            <a:solidFill>
                              <a:prstClr val="white"/>
                            </a:solidFill>
                            <a:latin typeface="Cambria Math" panose="02040503050406030204" pitchFamily="18" charset="0"/>
                          </a:rPr>
                        </m:ctrlPr>
                      </m:accPr>
                      <m:e>
                        <m:r>
                          <a:rPr lang="en-US" sz="2400" i="1">
                            <a:solidFill>
                              <a:prstClr val="white"/>
                            </a:solidFill>
                            <a:latin typeface="Cambria Math" panose="02040503050406030204" pitchFamily="18" charset="0"/>
                          </a:rPr>
                          <m:t>𝑝</m:t>
                        </m:r>
                      </m:e>
                    </m:acc>
                    <m:d>
                      <m:dPr>
                        <m:sepChr m:val="∣"/>
                        <m:ctrlPr>
                          <a:rPr lang="en-US" sz="2400" i="1" dirty="0">
                            <a:solidFill>
                              <a:prstClr val="white"/>
                            </a:solidFill>
                            <a:latin typeface="Cambria Math" panose="02040503050406030204" pitchFamily="18" charset="0"/>
                          </a:rPr>
                        </m:ctrlPr>
                      </m:dPr>
                      <m:e>
                        <m:r>
                          <a:rPr lang="en-US" sz="2400" i="1" dirty="0">
                            <a:solidFill>
                              <a:prstClr val="white"/>
                            </a:solidFill>
                            <a:latin typeface="Cambria Math" panose="02040503050406030204" pitchFamily="18" charset="0"/>
                          </a:rPr>
                          <m:t>𝑟</m:t>
                        </m:r>
                      </m:e>
                      <m:e>
                        <m:r>
                          <a:rPr lang="en-US" sz="2400" i="1" dirty="0">
                            <a:solidFill>
                              <a:prstClr val="white"/>
                            </a:solidFill>
                            <a:latin typeface="Cambria Math" panose="02040503050406030204" pitchFamily="18" charset="0"/>
                          </a:rPr>
                          <m:t>𝑞</m:t>
                        </m:r>
                      </m:e>
                    </m:d>
                  </m:oMath>
                </a14:m>
                <a:endParaRPr lang="en-US" sz="2400" dirty="0"/>
              </a:p>
            </p:txBody>
          </p:sp>
        </mc:Choice>
        <mc:Fallback>
          <p:sp>
            <p:nvSpPr>
              <p:cNvPr id="4" name="TextBox 3">
                <a:extLst>
                  <a:ext uri="{FF2B5EF4-FFF2-40B4-BE49-F238E27FC236}">
                    <a16:creationId xmlns:a16="http://schemas.microsoft.com/office/drawing/2014/main" id="{D8325EFB-9C61-0A18-52A6-DFDAA7F70F60}"/>
                  </a:ext>
                </a:extLst>
              </p:cNvPr>
              <p:cNvSpPr txBox="1">
                <a:spLocks noRot="1" noChangeAspect="1" noMove="1" noResize="1" noEditPoints="1" noAdjustHandles="1" noChangeArrowheads="1" noChangeShapeType="1" noTextEdit="1"/>
              </p:cNvSpPr>
              <p:nvPr/>
            </p:nvSpPr>
            <p:spPr>
              <a:xfrm>
                <a:off x="723499" y="4039041"/>
                <a:ext cx="3987949" cy="919401"/>
              </a:xfrm>
              <a:prstGeom prst="roundRect">
                <a:avLst/>
              </a:prstGeom>
              <a:blipFill>
                <a:blip r:embed="rId4"/>
                <a:stretch>
                  <a:fillRect l="-1587" t="-1370" b="-958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23EEDBC-2515-60B1-989A-2E3B20624856}"/>
              </a:ext>
            </a:extLst>
          </p:cNvPr>
          <p:cNvSpPr txBox="1"/>
          <p:nvPr/>
        </p:nvSpPr>
        <p:spPr>
          <a:xfrm>
            <a:off x="5507254" y="1259080"/>
            <a:ext cx="3707331" cy="1754326"/>
          </a:xfrm>
          <a:prstGeom prst="rect">
            <a:avLst/>
          </a:prstGeom>
          <a:noFill/>
        </p:spPr>
        <p:txBody>
          <a:bodyPr wrap="square">
            <a:spAutoFit/>
          </a:bodyPr>
          <a:lstStyle/>
          <a:p>
            <a:r>
              <a:rPr lang="en-US" dirty="0">
                <a:solidFill>
                  <a:srgbClr val="05B050"/>
                </a:solidFill>
              </a:rPr>
              <a:t>Mia </a:t>
            </a:r>
            <a:r>
              <a:rPr lang="en-US" dirty="0" err="1">
                <a:solidFill>
                  <a:srgbClr val="05B050"/>
                </a:solidFill>
              </a:rPr>
              <a:t>Holdner</a:t>
            </a:r>
            <a:r>
              <a:rPr lang="en-US" dirty="0">
                <a:solidFill>
                  <a:srgbClr val="05B050"/>
                </a:solidFill>
              </a:rPr>
              <a:t> was born 01-09</a:t>
            </a:r>
          </a:p>
          <a:p>
            <a:r>
              <a:rPr lang="en-US" dirty="0">
                <a:solidFill>
                  <a:srgbClr val="05B050"/>
                </a:solidFill>
              </a:rPr>
              <a:t>Shafi Goldwasser was born IDK</a:t>
            </a:r>
          </a:p>
          <a:p>
            <a:r>
              <a:rPr lang="en-US" dirty="0">
                <a:solidFill>
                  <a:srgbClr val="05B050"/>
                </a:solidFill>
              </a:rPr>
              <a:t>Albert Einstein was born 03-14</a:t>
            </a:r>
          </a:p>
          <a:p>
            <a:r>
              <a:rPr lang="en-US" dirty="0">
                <a:solidFill>
                  <a:srgbClr val="05B050"/>
                </a:solidFill>
              </a:rPr>
              <a:t>Rosa Isela Arriaga was born IDK</a:t>
            </a:r>
          </a:p>
          <a:p>
            <a:r>
              <a:rPr lang="en-US" dirty="0">
                <a:solidFill>
                  <a:srgbClr val="05B050"/>
                </a:solidFill>
              </a:rPr>
              <a:t>Shafi Goldwasser was born 11-14</a:t>
            </a:r>
          </a:p>
          <a:p>
            <a:r>
              <a:rPr lang="en-US" dirty="0">
                <a:solidFill>
                  <a:srgbClr val="05B050"/>
                </a:solidFill>
              </a:rPr>
              <a:t>Albert Einstein was born 03-14</a:t>
            </a:r>
          </a:p>
        </p:txBody>
      </p:sp>
      <p:sp>
        <p:nvSpPr>
          <p:cNvPr id="8" name="TextBox 7">
            <a:extLst>
              <a:ext uri="{FF2B5EF4-FFF2-40B4-BE49-F238E27FC236}">
                <a16:creationId xmlns:a16="http://schemas.microsoft.com/office/drawing/2014/main" id="{CF15559C-8D22-86F5-C390-4694F0DC4FCA}"/>
              </a:ext>
            </a:extLst>
          </p:cNvPr>
          <p:cNvSpPr txBox="1"/>
          <p:nvPr/>
        </p:nvSpPr>
        <p:spPr>
          <a:xfrm>
            <a:off x="4884819" y="4139745"/>
            <a:ext cx="4300889" cy="646331"/>
          </a:xfrm>
          <a:prstGeom prst="rect">
            <a:avLst/>
          </a:prstGeom>
          <a:noFill/>
        </p:spPr>
        <p:txBody>
          <a:bodyPr wrap="square">
            <a:spAutoFit/>
          </a:bodyPr>
          <a:lstStyle/>
          <a:p>
            <a:r>
              <a:rPr lang="en-US" dirty="0">
                <a:solidFill>
                  <a:srgbClr val="05B050"/>
                </a:solidFill>
              </a:rPr>
              <a:t>When was Mia </a:t>
            </a:r>
            <a:r>
              <a:rPr lang="en-US" dirty="0" err="1">
                <a:solidFill>
                  <a:srgbClr val="05B050"/>
                </a:solidFill>
              </a:rPr>
              <a:t>Holdner</a:t>
            </a:r>
            <a:r>
              <a:rPr lang="en-US" dirty="0">
                <a:solidFill>
                  <a:srgbClr val="05B050"/>
                </a:solidFill>
              </a:rPr>
              <a:t> born? 01-09</a:t>
            </a:r>
          </a:p>
          <a:p>
            <a:r>
              <a:rPr lang="en-US" dirty="0">
                <a:solidFill>
                  <a:srgbClr val="05B050"/>
                </a:solidFill>
              </a:rPr>
              <a:t>When was Shafi Goldwasser born? IDK</a:t>
            </a:r>
          </a:p>
        </p:txBody>
      </p:sp>
    </p:spTree>
    <p:extLst>
      <p:ext uri="{BB962C8B-B14F-4D97-AF65-F5344CB8AC3E}">
        <p14:creationId xmlns:p14="http://schemas.microsoft.com/office/powerpoint/2010/main" val="163122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1+#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471DD-33D8-4F44-0003-2B2C3D7803D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1938BF3-969A-CF67-D42C-BCDC4A6A35AF}"/>
              </a:ext>
            </a:extLst>
          </p:cNvPr>
          <p:cNvSpPr>
            <a:spLocks noGrp="1"/>
          </p:cNvSpPr>
          <p:nvPr>
            <p:ph type="title"/>
          </p:nvPr>
        </p:nvSpPr>
        <p:spPr>
          <a:xfrm>
            <a:off x="344117" y="6063"/>
            <a:ext cx="8490750" cy="841800"/>
          </a:xfrm>
        </p:spPr>
        <p:txBody>
          <a:bodyPr>
            <a:normAutofit/>
          </a:bodyPr>
          <a:lstStyle/>
          <a:p>
            <a:r>
              <a:rPr lang="en-US" dirty="0"/>
              <a:t>NWP ≥ Classification</a:t>
            </a:r>
          </a:p>
        </p:txBody>
      </p:sp>
      <p:sp>
        <p:nvSpPr>
          <p:cNvPr id="5" name="TextBox 4">
            <a:extLst>
              <a:ext uri="{FF2B5EF4-FFF2-40B4-BE49-F238E27FC236}">
                <a16:creationId xmlns:a16="http://schemas.microsoft.com/office/drawing/2014/main" id="{A29EABBF-83B0-D366-D2BC-2649EFF35DB5}"/>
              </a:ext>
            </a:extLst>
          </p:cNvPr>
          <p:cNvSpPr txBox="1"/>
          <p:nvPr/>
        </p:nvSpPr>
        <p:spPr>
          <a:xfrm>
            <a:off x="4701759" y="1413050"/>
            <a:ext cx="3964446" cy="1477328"/>
          </a:xfrm>
          <a:prstGeom prst="rect">
            <a:avLst/>
          </a:prstGeom>
          <a:solidFill>
            <a:schemeClr val="tx1"/>
          </a:solidFill>
        </p:spPr>
        <p:txBody>
          <a:bodyPr wrap="square" rtlCol="0">
            <a:spAutoFit/>
          </a:bodyPr>
          <a:lstStyle/>
          <a:p>
            <a:r>
              <a:rPr lang="en-US" b="1" dirty="0">
                <a:solidFill>
                  <a:srgbClr val="00B050"/>
                </a:solidFill>
              </a:rPr>
              <a:t>Albert Einstein was born 03-14</a:t>
            </a:r>
          </a:p>
          <a:p>
            <a:r>
              <a:rPr lang="en-US" dirty="0">
                <a:solidFill>
                  <a:srgbClr val="FF0000"/>
                </a:solidFill>
              </a:rPr>
              <a:t>Adam Tauman Kalai was born 01–07</a:t>
            </a:r>
            <a:endParaRPr lang="en-US" dirty="0">
              <a:solidFill>
                <a:srgbClr val="92D050"/>
              </a:solidFill>
            </a:endParaRPr>
          </a:p>
          <a:p>
            <a:r>
              <a:rPr lang="en-US" b="1" dirty="0">
                <a:solidFill>
                  <a:srgbClr val="00B050"/>
                </a:solidFill>
              </a:rPr>
              <a:t>Rosa Isela Arriaga was born 07-12</a:t>
            </a:r>
          </a:p>
          <a:p>
            <a:r>
              <a:rPr lang="en-US" dirty="0">
                <a:solidFill>
                  <a:srgbClr val="FF0000"/>
                </a:solidFill>
              </a:rPr>
              <a:t>Mia </a:t>
            </a:r>
            <a:r>
              <a:rPr lang="en-US" dirty="0" err="1">
                <a:solidFill>
                  <a:srgbClr val="FF0000"/>
                </a:solidFill>
              </a:rPr>
              <a:t>Holdner</a:t>
            </a:r>
            <a:r>
              <a:rPr lang="en-US" dirty="0">
                <a:solidFill>
                  <a:srgbClr val="FF0000"/>
                </a:solidFill>
              </a:rPr>
              <a:t> was born 09-05</a:t>
            </a:r>
          </a:p>
          <a:p>
            <a:r>
              <a:rPr lang="en-US" b="1" dirty="0">
                <a:solidFill>
                  <a:srgbClr val="00B050"/>
                </a:solidFill>
              </a:rPr>
              <a:t>Albert Einstein was born 03-14</a:t>
            </a:r>
          </a:p>
        </p:txBody>
      </p:sp>
      <p:sp>
        <p:nvSpPr>
          <p:cNvPr id="14" name="TextBox 13">
            <a:extLst>
              <a:ext uri="{FF2B5EF4-FFF2-40B4-BE49-F238E27FC236}">
                <a16:creationId xmlns:a16="http://schemas.microsoft.com/office/drawing/2014/main" id="{025D0989-217C-C984-00BD-0145E36C40B1}"/>
              </a:ext>
            </a:extLst>
          </p:cNvPr>
          <p:cNvSpPr txBox="1"/>
          <p:nvPr/>
        </p:nvSpPr>
        <p:spPr>
          <a:xfrm>
            <a:off x="401349" y="1002089"/>
            <a:ext cx="3314866" cy="369332"/>
          </a:xfrm>
          <a:prstGeom prst="rect">
            <a:avLst/>
          </a:prstGeom>
          <a:noFill/>
        </p:spPr>
        <p:txBody>
          <a:bodyPr wrap="square" rtlCol="0">
            <a:spAutoFit/>
          </a:bodyPr>
          <a:lstStyle/>
          <a:p>
            <a:r>
              <a:rPr lang="en-US" b="1" dirty="0"/>
              <a:t>Next-Word Prediction:</a:t>
            </a:r>
            <a:endParaRPr lang="en-US" sz="1800" b="1" i="1" dirty="0">
              <a:solidFill>
                <a:srgbClr val="00B050"/>
              </a:solidFill>
              <a:latin typeface="Cambria Math" panose="02040503050406030204" pitchFamily="18" charset="0"/>
            </a:endParaRPr>
          </a:p>
        </p:txBody>
      </p:sp>
      <p:sp>
        <p:nvSpPr>
          <p:cNvPr id="6" name="TextBox 5">
            <a:extLst>
              <a:ext uri="{FF2B5EF4-FFF2-40B4-BE49-F238E27FC236}">
                <a16:creationId xmlns:a16="http://schemas.microsoft.com/office/drawing/2014/main" id="{61FB014E-D383-E79E-2B44-F75C021FEE5A}"/>
              </a:ext>
            </a:extLst>
          </p:cNvPr>
          <p:cNvSpPr txBox="1"/>
          <p:nvPr/>
        </p:nvSpPr>
        <p:spPr>
          <a:xfrm>
            <a:off x="4701759" y="986362"/>
            <a:ext cx="3509169" cy="369332"/>
          </a:xfrm>
          <a:prstGeom prst="rect">
            <a:avLst/>
          </a:prstGeom>
          <a:noFill/>
        </p:spPr>
        <p:txBody>
          <a:bodyPr wrap="square">
            <a:spAutoFit/>
          </a:bodyPr>
          <a:lstStyle/>
          <a:p>
            <a:r>
              <a:rPr lang="en-US" b="1" dirty="0"/>
              <a:t>Validity Classification:</a:t>
            </a:r>
            <a:endParaRPr lang="en-US" sz="1800" b="1" i="1" dirty="0">
              <a:solidFill>
                <a:srgbClr val="00B050"/>
              </a:solidFill>
              <a:latin typeface="Cambria Math" panose="02040503050406030204" pitchFamily="18" charset="0"/>
            </a:endParaRPr>
          </a:p>
        </p:txBody>
      </p:sp>
      <p:sp>
        <p:nvSpPr>
          <p:cNvPr id="8" name="TextBox 7">
            <a:extLst>
              <a:ext uri="{FF2B5EF4-FFF2-40B4-BE49-F238E27FC236}">
                <a16:creationId xmlns:a16="http://schemas.microsoft.com/office/drawing/2014/main" id="{EC8BEF29-F046-56C4-2A91-FC07CFD19C72}"/>
              </a:ext>
            </a:extLst>
          </p:cNvPr>
          <p:cNvSpPr txBox="1"/>
          <p:nvPr/>
        </p:nvSpPr>
        <p:spPr>
          <a:xfrm>
            <a:off x="401349" y="1413050"/>
            <a:ext cx="3785973" cy="1477328"/>
          </a:xfrm>
          <a:prstGeom prst="rect">
            <a:avLst/>
          </a:prstGeom>
          <a:solidFill>
            <a:schemeClr val="tx1"/>
          </a:solidFill>
        </p:spPr>
        <p:txBody>
          <a:bodyPr wrap="none" rtlCol="0">
            <a:spAutoFit/>
          </a:bodyPr>
          <a:lstStyle/>
          <a:p>
            <a:r>
              <a:rPr lang="en-US" b="1" dirty="0">
                <a:solidFill>
                  <a:srgbClr val="00B050"/>
                </a:solidFill>
              </a:rPr>
              <a:t>Albert Einstein was born 03-14</a:t>
            </a:r>
          </a:p>
          <a:p>
            <a:r>
              <a:rPr lang="en-US" dirty="0">
                <a:solidFill>
                  <a:srgbClr val="FBFBFB"/>
                </a:solidFill>
              </a:rPr>
              <a:t>Adam Tauman Kalai was born 01–07</a:t>
            </a:r>
          </a:p>
          <a:p>
            <a:r>
              <a:rPr lang="en-US" b="1" dirty="0">
                <a:solidFill>
                  <a:srgbClr val="00B050"/>
                </a:solidFill>
              </a:rPr>
              <a:t>Rosa Isela Arriaga was born 07-12</a:t>
            </a:r>
          </a:p>
          <a:p>
            <a:pPr lvl="0"/>
            <a:r>
              <a:rPr lang="en-US" dirty="0">
                <a:solidFill>
                  <a:srgbClr val="FBFBFB"/>
                </a:solidFill>
              </a:rPr>
              <a:t>Mia </a:t>
            </a:r>
            <a:r>
              <a:rPr lang="en-US" dirty="0" err="1">
                <a:solidFill>
                  <a:srgbClr val="FBFBFB"/>
                </a:solidFill>
              </a:rPr>
              <a:t>Holdner</a:t>
            </a:r>
            <a:r>
              <a:rPr lang="en-US" dirty="0">
                <a:solidFill>
                  <a:srgbClr val="FBFBFB"/>
                </a:solidFill>
              </a:rPr>
              <a:t> was born 09-05</a:t>
            </a:r>
          </a:p>
          <a:p>
            <a:r>
              <a:rPr lang="en-US" b="1" dirty="0">
                <a:solidFill>
                  <a:srgbClr val="00B050"/>
                </a:solidFill>
              </a:rPr>
              <a:t>Albert Einstein was born 03-14</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E64624B-5E6A-182D-9DA8-475EC8DDCA25}"/>
                  </a:ext>
                </a:extLst>
              </p:cNvPr>
              <p:cNvSpPr txBox="1"/>
              <p:nvPr/>
            </p:nvSpPr>
            <p:spPr>
              <a:xfrm>
                <a:off x="401349" y="3629191"/>
                <a:ext cx="8225629" cy="579326"/>
              </a:xfrm>
              <a:prstGeom prst="rect">
                <a:avLst/>
              </a:prstGeom>
              <a:noFill/>
            </p:spPr>
            <p:txBody>
              <a:bodyPr wrap="square">
                <a:spAutoFit/>
              </a:bodyPr>
              <a:lstStyle/>
              <a:p>
                <a:pPr algn="ctr"/>
                <a:r>
                  <a:rPr lang="en-US" sz="2000" b="1" dirty="0">
                    <a:solidFill>
                      <a:schemeClr val="tx1"/>
                    </a:solidFill>
                  </a:rPr>
                  <a:t>Theorem</a:t>
                </a:r>
                <a:r>
                  <a:rPr lang="en-US" sz="2000" dirty="0">
                    <a:solidFill>
                      <a:schemeClr val="tx1"/>
                    </a:solidFill>
                  </a:rPr>
                  <a:t>: </a:t>
                </a:r>
                <a14:m>
                  <m:oMath xmlns:m="http://schemas.openxmlformats.org/officeDocument/2006/math">
                    <m:sSub>
                      <m:sSubPr>
                        <m:ctrlPr>
                          <a:rPr lang="en-US" sz="2000" b="0" i="1" smtClean="0">
                            <a:latin typeface="Cambria Math" panose="02040503050406030204" pitchFamily="18" charset="0"/>
                          </a:rPr>
                        </m:ctrlPr>
                      </m:sSubPr>
                      <m:e>
                        <m:r>
                          <m:rPr>
                            <m:sty m:val="p"/>
                          </m:rPr>
                          <a:rPr lang="en-US" sz="2000" i="0" smtClean="0">
                            <a:latin typeface="Cambria Math" panose="02040503050406030204" pitchFamily="18" charset="0"/>
                          </a:rPr>
                          <m:t>e</m:t>
                        </m:r>
                        <m:r>
                          <m:rPr>
                            <m:sty m:val="p"/>
                          </m:rPr>
                          <a:rPr lang="en-US" sz="2000" b="0" i="0" smtClean="0">
                            <a:latin typeface="Cambria Math" panose="02040503050406030204" pitchFamily="18" charset="0"/>
                          </a:rPr>
                          <m:t>rr</m:t>
                        </m:r>
                      </m:e>
                      <m:sub>
                        <m:r>
                          <m:rPr>
                            <m:sty m:val="p"/>
                          </m:rPr>
                          <a:rPr lang="en-US" sz="2000" b="0" i="0" smtClean="0">
                            <a:latin typeface="Cambria Math" panose="02040503050406030204" pitchFamily="18" charset="0"/>
                          </a:rPr>
                          <m:t>hal</m:t>
                        </m:r>
                      </m:sub>
                    </m:sSub>
                    <m:r>
                      <a:rPr lang="en-US" sz="2000" b="0" i="1" smtClean="0">
                        <a:solidFill>
                          <a:schemeClr val="tx1"/>
                        </a:solidFill>
                        <a:latin typeface="Cambria Math" panose="02040503050406030204" pitchFamily="18" charset="0"/>
                      </a:rPr>
                      <m:t>≥2 </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panose="02040503050406030204" pitchFamily="18" charset="0"/>
                          </a:rPr>
                          <m:t>err</m:t>
                        </m:r>
                      </m:e>
                      <m:sub>
                        <m:r>
                          <m:rPr>
                            <m:sty m:val="p"/>
                          </m:rPr>
                          <a:rPr lang="en-US" sz="2000" b="0" i="0" smtClean="0">
                            <a:solidFill>
                              <a:schemeClr val="tx1"/>
                            </a:solidFill>
                            <a:latin typeface="Cambria Math" panose="02040503050406030204" pitchFamily="18" charset="0"/>
                          </a:rPr>
                          <m:t>iiv</m:t>
                        </m:r>
                      </m:sub>
                    </m:sSub>
                    <m:r>
                      <a:rPr lang="en-US" sz="2000" b="0" i="1" smtClean="0">
                        <a:solidFill>
                          <a:schemeClr val="tx1"/>
                        </a:solidFill>
                        <a:latin typeface="Cambria Math" panose="02040503050406030204" pitchFamily="18" charset="0"/>
                      </a:rPr>
                      <m:t> </m:t>
                    </m:r>
                    <m:r>
                      <a:rPr lang="en-US" sz="2000" i="1">
                        <a:solidFill>
                          <a:srgbClr val="FBFBFB"/>
                        </a:solidFill>
                        <a:latin typeface="Cambria Math" panose="02040503050406030204" pitchFamily="18" charset="0"/>
                      </a:rPr>
                      <m:t>−</m:t>
                    </m:r>
                    <m:f>
                      <m:fPr>
                        <m:ctrlPr>
                          <a:rPr lang="en-US" sz="2000" i="1">
                            <a:solidFill>
                              <a:srgbClr val="FBFBFB"/>
                            </a:solidFill>
                            <a:latin typeface="Cambria Math" panose="02040503050406030204" pitchFamily="18" charset="0"/>
                          </a:rPr>
                        </m:ctrlPr>
                      </m:fPr>
                      <m:num>
                        <m:d>
                          <m:dPr>
                            <m:begChr m:val="|"/>
                            <m:endChr m:val="|"/>
                            <m:ctrlPr>
                              <a:rPr lang="en-US" sz="2000" i="1">
                                <a:solidFill>
                                  <a:srgbClr val="FBFBFB"/>
                                </a:solidFill>
                                <a:latin typeface="Cambria Math" panose="02040503050406030204" pitchFamily="18" charset="0"/>
                              </a:rPr>
                            </m:ctrlPr>
                          </m:dPr>
                          <m:e>
                            <m:r>
                              <a:rPr lang="en-US" sz="2000" i="1">
                                <a:solidFill>
                                  <a:srgbClr val="FBFBFB"/>
                                </a:solidFill>
                                <a:latin typeface="Cambria Math" panose="02040503050406030204" pitchFamily="18" charset="0"/>
                              </a:rPr>
                              <m:t>𝑉</m:t>
                            </m:r>
                          </m:e>
                        </m:d>
                      </m:num>
                      <m:den>
                        <m:d>
                          <m:dPr>
                            <m:begChr m:val="|"/>
                            <m:endChr m:val="|"/>
                            <m:ctrlPr>
                              <a:rPr lang="en-US" sz="2000" i="1">
                                <a:solidFill>
                                  <a:srgbClr val="FBFBFB"/>
                                </a:solidFill>
                                <a:latin typeface="Cambria Math" panose="02040503050406030204" pitchFamily="18" charset="0"/>
                              </a:rPr>
                            </m:ctrlPr>
                          </m:dPr>
                          <m:e>
                            <m:r>
                              <a:rPr lang="en-US" sz="2000" i="1">
                                <a:solidFill>
                                  <a:srgbClr val="FBFBFB"/>
                                </a:solidFill>
                                <a:latin typeface="Cambria Math" panose="02040503050406030204" pitchFamily="18" charset="0"/>
                              </a:rPr>
                              <m:t>𝐸</m:t>
                            </m:r>
                          </m:e>
                        </m:d>
                      </m:den>
                    </m:f>
                    <m:r>
                      <a:rPr lang="en-US" sz="2000" i="1">
                        <a:solidFill>
                          <a:srgbClr val="FBFBFB"/>
                        </a:solidFill>
                        <a:latin typeface="Cambria Math" panose="02040503050406030204" pitchFamily="18" charset="0"/>
                      </a:rPr>
                      <m:t>−</m:t>
                    </m:r>
                    <m:r>
                      <a:rPr lang="en-US" sz="2000" i="1">
                        <a:solidFill>
                          <a:srgbClr val="FBFBFB"/>
                        </a:solidFill>
                        <a:latin typeface="Cambria Math" panose="02040503050406030204" pitchFamily="18" charset="0"/>
                      </a:rPr>
                      <m:t>𝛿</m:t>
                    </m:r>
                  </m:oMath>
                </a14:m>
                <a:endParaRPr lang="en-US" sz="2000" dirty="0">
                  <a:solidFill>
                    <a:srgbClr val="FBFBFB"/>
                  </a:solidFill>
                </a:endParaRPr>
              </a:p>
            </p:txBody>
          </p:sp>
        </mc:Choice>
        <mc:Fallback xmlns="">
          <p:sp>
            <p:nvSpPr>
              <p:cNvPr id="10" name="TextBox 9">
                <a:extLst>
                  <a:ext uri="{FF2B5EF4-FFF2-40B4-BE49-F238E27FC236}">
                    <a16:creationId xmlns:a16="http://schemas.microsoft.com/office/drawing/2014/main" id="{4E64624B-5E6A-182D-9DA8-475EC8DDCA25}"/>
                  </a:ext>
                </a:extLst>
              </p:cNvPr>
              <p:cNvSpPr txBox="1">
                <a:spLocks noRot="1" noChangeAspect="1" noMove="1" noResize="1" noEditPoints="1" noAdjustHandles="1" noChangeArrowheads="1" noChangeShapeType="1" noTextEdit="1"/>
              </p:cNvSpPr>
              <p:nvPr/>
            </p:nvSpPr>
            <p:spPr>
              <a:xfrm>
                <a:off x="401349" y="3629191"/>
                <a:ext cx="8225629" cy="579326"/>
              </a:xfrm>
              <a:prstGeom prst="rect">
                <a:avLst/>
              </a:prstGeom>
              <a:blipFill>
                <a:blip r:embed="rId4"/>
                <a:stretch>
                  <a:fillRect b="-212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ADE3724E-1133-DADD-4B51-F1B210A756C9}"/>
              </a:ext>
            </a:extLst>
          </p:cNvPr>
          <p:cNvSpPr txBox="1"/>
          <p:nvPr/>
        </p:nvSpPr>
        <p:spPr>
          <a:xfrm>
            <a:off x="401348" y="2889155"/>
            <a:ext cx="4095107" cy="369332"/>
          </a:xfrm>
          <a:prstGeom prst="rect">
            <a:avLst/>
          </a:prstGeom>
          <a:noFill/>
        </p:spPr>
        <p:txBody>
          <a:bodyPr wrap="square">
            <a:spAutoFit/>
          </a:bodyPr>
          <a:lstStyle/>
          <a:p>
            <a:r>
              <a:rPr lang="en-US" dirty="0"/>
              <a:t>Unsupervised learning </a:t>
            </a:r>
            <a:r>
              <a:rPr lang="en-US" sz="1400" dirty="0"/>
              <a:t>(density estimation)</a:t>
            </a: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2AB1E86-F784-675B-FD88-732A9780B149}"/>
                  </a:ext>
                </a:extLst>
              </p:cNvPr>
              <p:cNvSpPr txBox="1"/>
              <p:nvPr/>
            </p:nvSpPr>
            <p:spPr>
              <a:xfrm>
                <a:off x="4701758" y="2889155"/>
                <a:ext cx="4236296" cy="369332"/>
              </a:xfrm>
              <a:prstGeom prst="rect">
                <a:avLst/>
              </a:prstGeom>
              <a:noFill/>
            </p:spPr>
            <p:txBody>
              <a:bodyPr wrap="square">
                <a:spAutoFit/>
              </a:bodyPr>
              <a:lstStyle/>
              <a:p>
                <a:r>
                  <a:rPr lang="en-US" dirty="0"/>
                  <a:t>Supervised learning</a:t>
                </a:r>
                <a:r>
                  <a:rPr lang="en-US" dirty="0">
                    <a:solidFill>
                      <a:schemeClr val="tx1"/>
                    </a:solidFill>
                  </a:rPr>
                  <a:t> </a:t>
                </a:r>
                <a:r>
                  <a:rPr lang="en-US" dirty="0">
                    <a:solidFill>
                      <a:srgbClr val="00B050"/>
                    </a:solidFill>
                  </a:rPr>
                  <a:t>valid</a:t>
                </a:r>
                <a:r>
                  <a:rPr lang="en-US" dirty="0">
                    <a:solidFill>
                      <a:schemeClr val="tx1"/>
                    </a:solidFill>
                  </a:rPr>
                  <a:t> </a:t>
                </a:r>
                <a:r>
                  <a:rPr lang="en-US" dirty="0">
                    <a:solidFill>
                      <a:srgbClr val="00B050"/>
                    </a:solidFill>
                  </a:rPr>
                  <a:t>(</a:t>
                </a:r>
                <a14:m>
                  <m:oMath xmlns:m="http://schemas.openxmlformats.org/officeDocument/2006/math">
                    <m:r>
                      <a:rPr lang="en-US" i="1" dirty="0">
                        <a:solidFill>
                          <a:srgbClr val="00B050"/>
                        </a:solidFill>
                        <a:latin typeface="Cambria Math" panose="02040503050406030204" pitchFamily="18" charset="0"/>
                      </a:rPr>
                      <m:t>+</m:t>
                    </m:r>
                  </m:oMath>
                </a14:m>
                <a:r>
                  <a:rPr lang="en-US" dirty="0">
                    <a:solidFill>
                      <a:srgbClr val="00B050"/>
                    </a:solidFill>
                  </a:rPr>
                  <a:t>) </a:t>
                </a:r>
                <a:r>
                  <a:rPr lang="en-US" dirty="0">
                    <a:solidFill>
                      <a:srgbClr val="C00000"/>
                    </a:solidFill>
                  </a:rPr>
                  <a:t>invalid (</a:t>
                </a:r>
                <a14:m>
                  <m:oMath xmlns:m="http://schemas.openxmlformats.org/officeDocument/2006/math">
                    <m:r>
                      <a:rPr lang="en-US" b="0" i="1" smtClean="0">
                        <a:solidFill>
                          <a:srgbClr val="C00000"/>
                        </a:solidFill>
                        <a:latin typeface="Cambria Math" panose="02040503050406030204" pitchFamily="18" charset="0"/>
                      </a:rPr>
                      <m:t>−</m:t>
                    </m:r>
                  </m:oMath>
                </a14:m>
                <a:r>
                  <a:rPr lang="en-US" dirty="0">
                    <a:solidFill>
                      <a:srgbClr val="C00000"/>
                    </a:solidFill>
                  </a:rPr>
                  <a:t>)</a:t>
                </a:r>
                <a:endParaRPr lang="en-US" sz="1800" dirty="0">
                  <a:solidFill>
                    <a:schemeClr val="tx1"/>
                  </a:solidFill>
                </a:endParaRPr>
              </a:p>
            </p:txBody>
          </p:sp>
        </mc:Choice>
        <mc:Fallback xmlns="">
          <p:sp>
            <p:nvSpPr>
              <p:cNvPr id="12" name="TextBox 11">
                <a:extLst>
                  <a:ext uri="{FF2B5EF4-FFF2-40B4-BE49-F238E27FC236}">
                    <a16:creationId xmlns:a16="http://schemas.microsoft.com/office/drawing/2014/main" id="{D2AB1E86-F784-675B-FD88-732A9780B149}"/>
                  </a:ext>
                </a:extLst>
              </p:cNvPr>
              <p:cNvSpPr txBox="1">
                <a:spLocks noRot="1" noChangeAspect="1" noMove="1" noResize="1" noEditPoints="1" noAdjustHandles="1" noChangeArrowheads="1" noChangeShapeType="1" noTextEdit="1"/>
              </p:cNvSpPr>
              <p:nvPr/>
            </p:nvSpPr>
            <p:spPr>
              <a:xfrm>
                <a:off x="4701758" y="2889155"/>
                <a:ext cx="4236296" cy="369332"/>
              </a:xfrm>
              <a:prstGeom prst="rect">
                <a:avLst/>
              </a:prstGeom>
              <a:blipFill>
                <a:blip r:embed="rId5"/>
                <a:stretch>
                  <a:fillRect l="-1198" t="-6667" b="-26667"/>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85EA5A01-65C5-6A2E-6C82-6D60CE1A73BB}"/>
              </a:ext>
            </a:extLst>
          </p:cNvPr>
          <p:cNvPicPr>
            <a:picLocks noChangeAspect="1"/>
          </p:cNvPicPr>
          <p:nvPr/>
        </p:nvPicPr>
        <p:blipFill>
          <a:blip r:embed="rId6"/>
          <a:stretch>
            <a:fillRect/>
          </a:stretch>
        </p:blipFill>
        <p:spPr>
          <a:xfrm>
            <a:off x="7234767" y="0"/>
            <a:ext cx="1909233" cy="784414"/>
          </a:xfrm>
          <a:prstGeom prst="rect">
            <a:avLst/>
          </a:prstGeom>
        </p:spPr>
      </p:pic>
      <p:pic>
        <p:nvPicPr>
          <p:cNvPr id="65" name="Picture 64">
            <a:extLst>
              <a:ext uri="{FF2B5EF4-FFF2-40B4-BE49-F238E27FC236}">
                <a16:creationId xmlns:a16="http://schemas.microsoft.com/office/drawing/2014/main" id="{38666D47-500B-3F6F-0435-1A33304025B9}"/>
              </a:ext>
            </a:extLst>
          </p:cNvPr>
          <p:cNvPicPr>
            <a:picLocks noChangeAspect="1"/>
          </p:cNvPicPr>
          <p:nvPr/>
        </p:nvPicPr>
        <p:blipFill>
          <a:blip r:embed="rId7"/>
          <a:stretch>
            <a:fillRect/>
          </a:stretch>
        </p:blipFill>
        <p:spPr>
          <a:xfrm>
            <a:off x="-8238" y="0"/>
            <a:ext cx="1909233" cy="781385"/>
          </a:xfrm>
          <a:prstGeom prst="rect">
            <a:avLst/>
          </a:prstGeom>
          <a:ln>
            <a:noFill/>
          </a:ln>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2381D62-F1EA-095A-AFB0-0780DCECF515}"/>
                  </a:ext>
                </a:extLst>
              </p:cNvPr>
              <p:cNvSpPr txBox="1"/>
              <p:nvPr/>
            </p:nvSpPr>
            <p:spPr>
              <a:xfrm>
                <a:off x="71813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dirty="0"/>
              </a:p>
            </p:txBody>
          </p:sp>
        </mc:Choice>
        <mc:Fallback xmlns="">
          <p:sp>
            <p:nvSpPr>
              <p:cNvPr id="2" name="TextBox 1">
                <a:extLst>
                  <a:ext uri="{FF2B5EF4-FFF2-40B4-BE49-F238E27FC236}">
                    <a16:creationId xmlns:a16="http://schemas.microsoft.com/office/drawing/2014/main" id="{22381D62-F1EA-095A-AFB0-0780DCECF515}"/>
                  </a:ext>
                </a:extLst>
              </p:cNvPr>
              <p:cNvSpPr txBox="1">
                <a:spLocks noRot="1" noChangeAspect="1" noMove="1" noResize="1" noEditPoints="1" noAdjustHandles="1" noChangeArrowheads="1" noChangeShapeType="1" noTextEdit="1"/>
              </p:cNvSpPr>
              <p:nvPr/>
            </p:nvSpPr>
            <p:spPr>
              <a:xfrm>
                <a:off x="7181383" y="11148"/>
                <a:ext cx="387542"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FD3E8BB-F3B0-2071-E1C6-7204DB5B0046}"/>
                  </a:ext>
                </a:extLst>
              </p:cNvPr>
              <p:cNvSpPr txBox="1"/>
              <p:nvPr/>
            </p:nvSpPr>
            <p:spPr>
              <a:xfrm>
                <a:off x="8794594"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dirty="0"/>
              </a:p>
            </p:txBody>
          </p:sp>
        </mc:Choice>
        <mc:Fallback xmlns="">
          <p:sp>
            <p:nvSpPr>
              <p:cNvPr id="3" name="TextBox 2">
                <a:extLst>
                  <a:ext uri="{FF2B5EF4-FFF2-40B4-BE49-F238E27FC236}">
                    <a16:creationId xmlns:a16="http://schemas.microsoft.com/office/drawing/2014/main" id="{EFD3E8BB-F3B0-2071-E1C6-7204DB5B0046}"/>
                  </a:ext>
                </a:extLst>
              </p:cNvPr>
              <p:cNvSpPr txBox="1">
                <a:spLocks noRot="1" noChangeAspect="1" noMove="1" noResize="1" noEditPoints="1" noAdjustHandles="1" noChangeArrowheads="1" noChangeShapeType="1" noTextEdit="1"/>
              </p:cNvSpPr>
              <p:nvPr/>
            </p:nvSpPr>
            <p:spPr>
              <a:xfrm>
                <a:off x="8794594" y="464632"/>
                <a:ext cx="38754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E360C43-8248-DDBA-737D-A851D7A55DF5}"/>
                  </a:ext>
                </a:extLst>
              </p:cNvPr>
              <p:cNvSpPr txBox="1"/>
              <p:nvPr/>
            </p:nvSpPr>
            <p:spPr>
              <a:xfrm>
                <a:off x="-501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a:p>
            </p:txBody>
          </p:sp>
        </mc:Choice>
        <mc:Fallback xmlns="">
          <p:sp>
            <p:nvSpPr>
              <p:cNvPr id="9" name="TextBox 8">
                <a:extLst>
                  <a:ext uri="{FF2B5EF4-FFF2-40B4-BE49-F238E27FC236}">
                    <a16:creationId xmlns:a16="http://schemas.microsoft.com/office/drawing/2014/main" id="{EE360C43-8248-DDBA-737D-A851D7A55DF5}"/>
                  </a:ext>
                </a:extLst>
              </p:cNvPr>
              <p:cNvSpPr txBox="1">
                <a:spLocks noRot="1" noChangeAspect="1" noMove="1" noResize="1" noEditPoints="1" noAdjustHandles="1" noChangeArrowheads="1" noChangeShapeType="1" noTextEdit="1"/>
              </p:cNvSpPr>
              <p:nvPr/>
            </p:nvSpPr>
            <p:spPr>
              <a:xfrm>
                <a:off x="-50183" y="11148"/>
                <a:ext cx="387542"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343E709-2EB6-D69B-2E8B-EA0B604D927B}"/>
                  </a:ext>
                </a:extLst>
              </p:cNvPr>
              <p:cNvSpPr txBox="1"/>
              <p:nvPr/>
            </p:nvSpPr>
            <p:spPr>
              <a:xfrm>
                <a:off x="1563028"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11" name="TextBox 10">
                <a:extLst>
                  <a:ext uri="{FF2B5EF4-FFF2-40B4-BE49-F238E27FC236}">
                    <a16:creationId xmlns:a16="http://schemas.microsoft.com/office/drawing/2014/main" id="{B343E709-2EB6-D69B-2E8B-EA0B604D927B}"/>
                  </a:ext>
                </a:extLst>
              </p:cNvPr>
              <p:cNvSpPr txBox="1">
                <a:spLocks noRot="1" noChangeAspect="1" noMove="1" noResize="1" noEditPoints="1" noAdjustHandles="1" noChangeArrowheads="1" noChangeShapeType="1" noTextEdit="1"/>
              </p:cNvSpPr>
              <p:nvPr/>
            </p:nvSpPr>
            <p:spPr>
              <a:xfrm>
                <a:off x="1563028" y="464632"/>
                <a:ext cx="387542"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EBFAAF1-4D7B-DF82-7C8B-659D44A2751E}"/>
                  </a:ext>
                </a:extLst>
              </p:cNvPr>
              <p:cNvSpPr txBox="1"/>
              <p:nvPr/>
            </p:nvSpPr>
            <p:spPr>
              <a:xfrm>
                <a:off x="401349" y="4423839"/>
                <a:ext cx="8225629" cy="400110"/>
              </a:xfrm>
              <a:prstGeom prst="rect">
                <a:avLst/>
              </a:prstGeom>
              <a:noFill/>
            </p:spPr>
            <p:txBody>
              <a:bodyPr wrap="square">
                <a:spAutoFit/>
              </a:bodyPr>
              <a:lstStyle/>
              <a:p>
                <a:pPr algn="ctr"/>
                <a:r>
                  <a:rPr lang="en-US" sz="2000" dirty="0"/>
                  <a:t>Pretrained models hallucinate i</a:t>
                </a:r>
                <a:r>
                  <a:rPr lang="en-US" sz="2000" dirty="0">
                    <a:solidFill>
                      <a:schemeClr val="tx1"/>
                    </a:solidFill>
                  </a:rPr>
                  <a:t>f can’t distinguish </a:t>
                </a:r>
                <a14:m>
                  <m:oMath xmlns:m="http://schemas.openxmlformats.org/officeDocument/2006/math">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15" name="TextBox 14">
                <a:extLst>
                  <a:ext uri="{FF2B5EF4-FFF2-40B4-BE49-F238E27FC236}">
                    <a16:creationId xmlns:a16="http://schemas.microsoft.com/office/drawing/2014/main" id="{2EBFAAF1-4D7B-DF82-7C8B-659D44A2751E}"/>
                  </a:ext>
                </a:extLst>
              </p:cNvPr>
              <p:cNvSpPr txBox="1">
                <a:spLocks noRot="1" noChangeAspect="1" noMove="1" noResize="1" noEditPoints="1" noAdjustHandles="1" noChangeArrowheads="1" noChangeShapeType="1" noTextEdit="1"/>
              </p:cNvSpPr>
              <p:nvPr/>
            </p:nvSpPr>
            <p:spPr>
              <a:xfrm>
                <a:off x="401349" y="4423839"/>
                <a:ext cx="8225629" cy="400110"/>
              </a:xfrm>
              <a:prstGeom prst="rect">
                <a:avLst/>
              </a:prstGeom>
              <a:blipFill>
                <a:blip r:embed="rId12"/>
                <a:stretch>
                  <a:fillRect t="-6250" b="-3125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B518D7E8-AADE-03CF-D933-813CF5144A34}"/>
              </a:ext>
            </a:extLst>
          </p:cNvPr>
          <p:cNvSpPr txBox="1"/>
          <p:nvPr/>
        </p:nvSpPr>
        <p:spPr>
          <a:xfrm>
            <a:off x="3365930" y="1967048"/>
            <a:ext cx="559769" cy="369332"/>
          </a:xfrm>
          <a:prstGeom prst="rect">
            <a:avLst/>
          </a:prstGeom>
          <a:solidFill>
            <a:schemeClr val="tx1"/>
          </a:solidFill>
        </p:spPr>
        <p:txBody>
          <a:bodyPr wrap="none" rtlCol="0">
            <a:spAutoFit/>
          </a:bodyPr>
          <a:lstStyle/>
          <a:p>
            <a:r>
              <a:rPr lang="en-US" b="1" dirty="0">
                <a:solidFill>
                  <a:srgbClr val="00B050"/>
                </a:solidFill>
              </a:rPr>
              <a:t>IDK</a:t>
            </a:r>
          </a:p>
        </p:txBody>
      </p:sp>
      <p:sp>
        <p:nvSpPr>
          <p:cNvPr id="17" name="TextBox 16">
            <a:extLst>
              <a:ext uri="{FF2B5EF4-FFF2-40B4-BE49-F238E27FC236}">
                <a16:creationId xmlns:a16="http://schemas.microsoft.com/office/drawing/2014/main" id="{C02E7DA2-E45C-EBD9-CF47-C5A455EE302B}"/>
              </a:ext>
            </a:extLst>
          </p:cNvPr>
          <p:cNvSpPr txBox="1"/>
          <p:nvPr/>
        </p:nvSpPr>
        <p:spPr>
          <a:xfrm>
            <a:off x="7678047" y="1967048"/>
            <a:ext cx="559769" cy="369332"/>
          </a:xfrm>
          <a:prstGeom prst="rect">
            <a:avLst/>
          </a:prstGeom>
          <a:solidFill>
            <a:schemeClr val="tx1"/>
          </a:solidFill>
        </p:spPr>
        <p:txBody>
          <a:bodyPr wrap="none" rtlCol="0">
            <a:spAutoFit/>
          </a:bodyPr>
          <a:lstStyle/>
          <a:p>
            <a:r>
              <a:rPr lang="en-US" b="1" dirty="0">
                <a:solidFill>
                  <a:srgbClr val="00B050"/>
                </a:solidFill>
              </a:rPr>
              <a:t>IDK</a:t>
            </a:r>
          </a:p>
        </p:txBody>
      </p:sp>
    </p:spTree>
    <p:extLst>
      <p:ext uri="{BB962C8B-B14F-4D97-AF65-F5344CB8AC3E}">
        <p14:creationId xmlns:p14="http://schemas.microsoft.com/office/powerpoint/2010/main" val="21158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P spid="4" grpId="0"/>
      <p:bldP spid="12" grpId="0"/>
      <p:bldP spid="2" grpId="0"/>
      <p:bldP spid="3" grpId="0"/>
      <p:bldP spid="9" grpId="0"/>
      <p:bldP spid="11" grpId="0"/>
      <p:bldP spid="15" grpId="0"/>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7CAFF-1DAC-66D4-E953-6B5BD350AD5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AEE8B1B-AE52-6BA0-39B4-6E6A7C628F08}"/>
              </a:ext>
            </a:extLst>
          </p:cNvPr>
          <p:cNvSpPr>
            <a:spLocks noGrp="1"/>
          </p:cNvSpPr>
          <p:nvPr>
            <p:ph type="title"/>
          </p:nvPr>
        </p:nvSpPr>
        <p:spPr>
          <a:xfrm>
            <a:off x="344117" y="6063"/>
            <a:ext cx="8490750" cy="841800"/>
          </a:xfrm>
        </p:spPr>
        <p:txBody>
          <a:bodyPr>
            <a:normAutofit/>
          </a:bodyPr>
          <a:lstStyle/>
          <a:p>
            <a:r>
              <a:rPr lang="en-US" dirty="0"/>
              <a:t>NWP ≥ Classification</a:t>
            </a:r>
          </a:p>
        </p:txBody>
      </p:sp>
      <p:sp>
        <p:nvSpPr>
          <p:cNvPr id="5" name="TextBox 4">
            <a:extLst>
              <a:ext uri="{FF2B5EF4-FFF2-40B4-BE49-F238E27FC236}">
                <a16:creationId xmlns:a16="http://schemas.microsoft.com/office/drawing/2014/main" id="{268F4E22-3D22-9C11-C62C-3003DF695EDF}"/>
              </a:ext>
            </a:extLst>
          </p:cNvPr>
          <p:cNvSpPr txBox="1"/>
          <p:nvPr/>
        </p:nvSpPr>
        <p:spPr>
          <a:xfrm>
            <a:off x="4701759" y="1413050"/>
            <a:ext cx="3964446" cy="1477328"/>
          </a:xfrm>
          <a:prstGeom prst="rect">
            <a:avLst/>
          </a:prstGeom>
          <a:solidFill>
            <a:schemeClr val="tx1"/>
          </a:solidFill>
        </p:spPr>
        <p:txBody>
          <a:bodyPr wrap="square" rtlCol="0">
            <a:spAutoFit/>
          </a:bodyPr>
          <a:lstStyle/>
          <a:p>
            <a:r>
              <a:rPr lang="en-US" b="1" dirty="0">
                <a:solidFill>
                  <a:srgbClr val="00B050"/>
                </a:solidFill>
              </a:rPr>
              <a:t>Albert Einstein was born 03-14</a:t>
            </a:r>
          </a:p>
          <a:p>
            <a:r>
              <a:rPr lang="en-US" dirty="0">
                <a:solidFill>
                  <a:srgbClr val="FF0000"/>
                </a:solidFill>
              </a:rPr>
              <a:t>Adam Tauman Kalai was born 01–07</a:t>
            </a:r>
            <a:endParaRPr lang="en-US" dirty="0">
              <a:solidFill>
                <a:srgbClr val="92D050"/>
              </a:solidFill>
            </a:endParaRPr>
          </a:p>
          <a:p>
            <a:r>
              <a:rPr lang="en-US" b="1" dirty="0">
                <a:solidFill>
                  <a:srgbClr val="00B050"/>
                </a:solidFill>
              </a:rPr>
              <a:t>Rosa Isela Arriaga was born 07-12</a:t>
            </a:r>
          </a:p>
          <a:p>
            <a:r>
              <a:rPr lang="en-US" dirty="0">
                <a:solidFill>
                  <a:srgbClr val="FF0000"/>
                </a:solidFill>
              </a:rPr>
              <a:t>Mia </a:t>
            </a:r>
            <a:r>
              <a:rPr lang="en-US" dirty="0" err="1">
                <a:solidFill>
                  <a:srgbClr val="FF0000"/>
                </a:solidFill>
              </a:rPr>
              <a:t>Holdner</a:t>
            </a:r>
            <a:r>
              <a:rPr lang="en-US" dirty="0">
                <a:solidFill>
                  <a:srgbClr val="FF0000"/>
                </a:solidFill>
              </a:rPr>
              <a:t> was born 09-05</a:t>
            </a:r>
          </a:p>
          <a:p>
            <a:r>
              <a:rPr lang="en-US" b="1" dirty="0">
                <a:solidFill>
                  <a:srgbClr val="00B050"/>
                </a:solidFill>
              </a:rPr>
              <a:t>Albert Einstein was born 03-14</a:t>
            </a:r>
          </a:p>
        </p:txBody>
      </p:sp>
      <p:sp>
        <p:nvSpPr>
          <p:cNvPr id="14" name="TextBox 13">
            <a:extLst>
              <a:ext uri="{FF2B5EF4-FFF2-40B4-BE49-F238E27FC236}">
                <a16:creationId xmlns:a16="http://schemas.microsoft.com/office/drawing/2014/main" id="{F2CDAD3F-21EB-0AD5-8249-B155AE1C0B63}"/>
              </a:ext>
            </a:extLst>
          </p:cNvPr>
          <p:cNvSpPr txBox="1"/>
          <p:nvPr/>
        </p:nvSpPr>
        <p:spPr>
          <a:xfrm>
            <a:off x="401349" y="1002089"/>
            <a:ext cx="2502960" cy="369332"/>
          </a:xfrm>
          <a:prstGeom prst="rect">
            <a:avLst/>
          </a:prstGeom>
          <a:noFill/>
        </p:spPr>
        <p:txBody>
          <a:bodyPr wrap="square" rtlCol="0">
            <a:spAutoFit/>
          </a:bodyPr>
          <a:lstStyle/>
          <a:p>
            <a:r>
              <a:rPr lang="en-US" b="1" dirty="0"/>
              <a:t>Next-Word Prediction:</a:t>
            </a:r>
            <a:endParaRPr lang="en-US" sz="1800" b="1" i="1" dirty="0">
              <a:solidFill>
                <a:srgbClr val="00B050"/>
              </a:solidFill>
              <a:latin typeface="Cambria Math" panose="02040503050406030204" pitchFamily="18" charset="0"/>
            </a:endParaRPr>
          </a:p>
        </p:txBody>
      </p:sp>
      <p:sp>
        <p:nvSpPr>
          <p:cNvPr id="6" name="TextBox 5">
            <a:extLst>
              <a:ext uri="{FF2B5EF4-FFF2-40B4-BE49-F238E27FC236}">
                <a16:creationId xmlns:a16="http://schemas.microsoft.com/office/drawing/2014/main" id="{238F81EA-3949-4B0F-40E6-BC4A43C050ED}"/>
              </a:ext>
            </a:extLst>
          </p:cNvPr>
          <p:cNvSpPr txBox="1"/>
          <p:nvPr/>
        </p:nvSpPr>
        <p:spPr>
          <a:xfrm>
            <a:off x="4701759" y="986362"/>
            <a:ext cx="3509169" cy="369332"/>
          </a:xfrm>
          <a:prstGeom prst="rect">
            <a:avLst/>
          </a:prstGeom>
          <a:noFill/>
        </p:spPr>
        <p:txBody>
          <a:bodyPr wrap="square">
            <a:spAutoFit/>
          </a:bodyPr>
          <a:lstStyle/>
          <a:p>
            <a:r>
              <a:rPr lang="en-US" b="1" dirty="0"/>
              <a:t>Validity Classification:</a:t>
            </a:r>
            <a:endParaRPr lang="en-US" sz="1800" b="1" i="1" dirty="0">
              <a:solidFill>
                <a:srgbClr val="00B050"/>
              </a:solidFill>
              <a:latin typeface="Cambria Math" panose="02040503050406030204" pitchFamily="18" charset="0"/>
            </a:endParaRPr>
          </a:p>
        </p:txBody>
      </p:sp>
      <p:sp>
        <p:nvSpPr>
          <p:cNvPr id="8" name="TextBox 7">
            <a:extLst>
              <a:ext uri="{FF2B5EF4-FFF2-40B4-BE49-F238E27FC236}">
                <a16:creationId xmlns:a16="http://schemas.microsoft.com/office/drawing/2014/main" id="{1A781823-A8E4-2A59-D50D-E91F5ABDABAB}"/>
              </a:ext>
            </a:extLst>
          </p:cNvPr>
          <p:cNvSpPr txBox="1"/>
          <p:nvPr/>
        </p:nvSpPr>
        <p:spPr>
          <a:xfrm>
            <a:off x="401349" y="1413050"/>
            <a:ext cx="3785973" cy="1477328"/>
          </a:xfrm>
          <a:prstGeom prst="rect">
            <a:avLst/>
          </a:prstGeom>
          <a:solidFill>
            <a:schemeClr val="tx1"/>
          </a:solidFill>
        </p:spPr>
        <p:txBody>
          <a:bodyPr wrap="none" rtlCol="0">
            <a:spAutoFit/>
          </a:bodyPr>
          <a:lstStyle/>
          <a:p>
            <a:r>
              <a:rPr lang="en-US" b="1" dirty="0">
                <a:solidFill>
                  <a:srgbClr val="00B050"/>
                </a:solidFill>
              </a:rPr>
              <a:t>Albert Einstein was born 03-14</a:t>
            </a:r>
          </a:p>
          <a:p>
            <a:r>
              <a:rPr lang="en-US" dirty="0">
                <a:solidFill>
                  <a:srgbClr val="EFEFEF"/>
                </a:solidFill>
              </a:rPr>
              <a:t>Adam Tauman Kalai was born 01–07</a:t>
            </a:r>
          </a:p>
          <a:p>
            <a:r>
              <a:rPr lang="en-US" b="1" dirty="0">
                <a:solidFill>
                  <a:srgbClr val="00B050"/>
                </a:solidFill>
              </a:rPr>
              <a:t>Rosa Isela Arriaga was born 07-12</a:t>
            </a:r>
          </a:p>
          <a:p>
            <a:r>
              <a:rPr lang="en-US" dirty="0">
                <a:solidFill>
                  <a:srgbClr val="F6F6F6"/>
                </a:solidFill>
              </a:rPr>
              <a:t>Mia </a:t>
            </a:r>
            <a:r>
              <a:rPr lang="en-US" dirty="0" err="1">
                <a:solidFill>
                  <a:srgbClr val="F6F6F6"/>
                </a:solidFill>
              </a:rPr>
              <a:t>Holdner</a:t>
            </a:r>
            <a:r>
              <a:rPr lang="en-US" dirty="0">
                <a:solidFill>
                  <a:srgbClr val="F6F6F6"/>
                </a:solidFill>
              </a:rPr>
              <a:t> was born 09-05</a:t>
            </a:r>
          </a:p>
          <a:p>
            <a:r>
              <a:rPr lang="en-US" b="1" dirty="0">
                <a:solidFill>
                  <a:srgbClr val="00B050"/>
                </a:solidFill>
              </a:rPr>
              <a:t>Albert Einstein was born 03-14</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49C47D4-17BE-08FE-956E-9E4D4012FC08}"/>
                  </a:ext>
                </a:extLst>
              </p:cNvPr>
              <p:cNvSpPr txBox="1"/>
              <p:nvPr/>
            </p:nvSpPr>
            <p:spPr>
              <a:xfrm>
                <a:off x="51347" y="3119945"/>
                <a:ext cx="8742651" cy="1270348"/>
              </a:xfrm>
              <a:prstGeom prst="rect">
                <a:avLst/>
              </a:prstGeom>
              <a:noFill/>
            </p:spPr>
            <p:txBody>
              <a:bodyPr wrap="square">
                <a:spAutoFit/>
              </a:bodyPr>
              <a:lstStyle/>
              <a:p>
                <a:pPr algn="ctr"/>
                <a:r>
                  <a:rPr lang="en-US" sz="2400" b="1" dirty="0">
                    <a:solidFill>
                      <a:srgbClr val="FBFBFB"/>
                    </a:solidFill>
                  </a:rPr>
                  <a:t>Theorem: </a:t>
                </a:r>
                <a:r>
                  <a:rPr lang="en-US" sz="2400" dirty="0">
                    <a:solidFill>
                      <a:schemeClr val="tx1"/>
                    </a:solidFill>
                  </a:rPr>
                  <a:t>If </a:t>
                </a:r>
                <a14:m>
                  <m:oMath xmlns:m="http://schemas.openxmlformats.org/officeDocument/2006/math">
                    <m:r>
                      <a:rPr lang="en-US" sz="2400" i="1" dirty="0" smtClean="0">
                        <a:solidFill>
                          <a:schemeClr val="tx1"/>
                        </a:solidFill>
                        <a:latin typeface="Cambria Math" panose="02040503050406030204" pitchFamily="18" charset="0"/>
                      </a:rPr>
                      <m:t>𝑝</m:t>
                    </m:r>
                    <m:r>
                      <a:rPr lang="en-US" sz="2400" i="1" dirty="0" smtClean="0">
                        <a:solidFill>
                          <a:schemeClr val="tx1"/>
                        </a:solidFill>
                        <a:latin typeface="Cambria Math" panose="02040503050406030204" pitchFamily="18" charset="0"/>
                      </a:rPr>
                      <m:t>(</m:t>
                    </m:r>
                    <m:r>
                      <a:rPr lang="en-US" sz="2400" b="0" i="1" dirty="0" smtClean="0">
                        <a:solidFill>
                          <a:schemeClr val="tx1"/>
                        </a:solidFill>
                        <a:latin typeface="Cambria Math" panose="02040503050406030204" pitchFamily="18" charset="0"/>
                      </a:rPr>
                      <m:t>𝑉</m:t>
                    </m:r>
                    <m:r>
                      <a:rPr lang="en-US" sz="2400" i="1" dirty="0" smtClean="0">
                        <a:solidFill>
                          <a:schemeClr val="tx1"/>
                        </a:solidFill>
                        <a:latin typeface="Cambria Math" panose="02040503050406030204" pitchFamily="18" charset="0"/>
                      </a:rPr>
                      <m:t>)=1 </m:t>
                    </m:r>
                  </m:oMath>
                </a14:m>
                <a:r>
                  <a:rPr lang="en-US" sz="2400" dirty="0">
                    <a:solidFill>
                      <a:schemeClr val="tx1"/>
                    </a:solidFill>
                  </a:rPr>
                  <a:t>then for all </a:t>
                </a:r>
                <a14:m>
                  <m:oMath xmlns:m="http://schemas.openxmlformats.org/officeDocument/2006/math">
                    <m:acc>
                      <m:accPr>
                        <m:chr m:val="̂"/>
                        <m:ctrlPr>
                          <a:rPr lang="en-US" sz="2400" i="1" smtClean="0">
                            <a:solidFill>
                              <a:schemeClr val="tx1"/>
                            </a:solidFill>
                            <a:latin typeface="Cambria Math" panose="02040503050406030204" pitchFamily="18" charset="0"/>
                          </a:rPr>
                        </m:ctrlPr>
                      </m:accPr>
                      <m:e>
                        <m:r>
                          <a:rPr lang="en-US" sz="2400" b="0" i="1" smtClean="0">
                            <a:solidFill>
                              <a:schemeClr val="tx1"/>
                            </a:solidFill>
                            <a:latin typeface="Cambria Math" panose="02040503050406030204" pitchFamily="18" charset="0"/>
                          </a:rPr>
                          <m:t>𝑝</m:t>
                        </m:r>
                      </m:e>
                    </m:acc>
                    <m:r>
                      <a:rPr lang="en-US" sz="2400" b="0" i="0" dirty="0" smtClean="0">
                        <a:solidFill>
                          <a:schemeClr val="tx1"/>
                        </a:solidFill>
                        <a:latin typeface="Cambria Math" panose="02040503050406030204" pitchFamily="18" charset="0"/>
                      </a:rPr>
                      <m:t>,</m:t>
                    </m:r>
                  </m:oMath>
                </a14:m>
                <a:endParaRPr lang="en-US" sz="2400" i="0"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limLow>
                        <m:limLowPr>
                          <m:ctrlPr>
                            <a:rPr lang="en-US" sz="2400" b="0" i="1" smtClean="0">
                              <a:solidFill>
                                <a:srgbClr val="FBFBFB"/>
                              </a:solidFill>
                              <a:latin typeface="Cambria Math" panose="02040503050406030204" pitchFamily="18" charset="0"/>
                            </a:rPr>
                          </m:ctrlPr>
                        </m:limLowPr>
                        <m:e>
                          <m:r>
                            <m:rPr>
                              <m:sty m:val="p"/>
                            </m:rPr>
                            <a:rPr lang="en-US" sz="2400">
                              <a:solidFill>
                                <a:srgbClr val="FBFBFB"/>
                              </a:solidFill>
                              <a:latin typeface="Cambria Math" panose="02040503050406030204" pitchFamily="18" charset="0"/>
                            </a:rPr>
                            <m:t>P</m:t>
                          </m:r>
                          <m:r>
                            <m:rPr>
                              <m:sty m:val="p"/>
                            </m:rPr>
                            <a:rPr lang="en-US" sz="2400" b="0" i="0" smtClean="0">
                              <a:solidFill>
                                <a:srgbClr val="FBFBFB"/>
                              </a:solidFill>
                              <a:latin typeface="Cambria Math" panose="02040503050406030204" pitchFamily="18" charset="0"/>
                            </a:rPr>
                            <m:t>r</m:t>
                          </m:r>
                        </m:e>
                        <m:lim>
                          <m:r>
                            <m:rPr>
                              <m:sty m:val="p"/>
                            </m:rPr>
                            <a:rPr lang="en-US" sz="2400" b="0" i="0" smtClean="0">
                              <a:solidFill>
                                <a:srgbClr val="FBFBFB"/>
                              </a:solidFill>
                              <a:latin typeface="Cambria Math" panose="02040503050406030204" pitchFamily="18" charset="0"/>
                            </a:rPr>
                            <m:t>x</m:t>
                          </m:r>
                          <m:r>
                            <a:rPr lang="en-US" sz="2400" b="0" i="1" smtClean="0">
                              <a:solidFill>
                                <a:srgbClr val="FBFBFB"/>
                              </a:solidFill>
                              <a:latin typeface="Cambria Math" panose="02040503050406030204" pitchFamily="18" charset="0"/>
                            </a:rPr>
                            <m:t>∼</m:t>
                          </m:r>
                          <m:acc>
                            <m:accPr>
                              <m:chr m:val="̂"/>
                              <m:ctrlPr>
                                <a:rPr lang="en-US" sz="2400" b="0" i="1" smtClean="0">
                                  <a:solidFill>
                                    <a:srgbClr val="FBFBFB"/>
                                  </a:solidFill>
                                  <a:latin typeface="Cambria Math" panose="02040503050406030204" pitchFamily="18" charset="0"/>
                                </a:rPr>
                              </m:ctrlPr>
                            </m:accPr>
                            <m:e>
                              <m:r>
                                <a:rPr lang="en-US" sz="2400" b="0" i="1" smtClean="0">
                                  <a:solidFill>
                                    <a:srgbClr val="FBFBFB"/>
                                  </a:solidFill>
                                  <a:latin typeface="Cambria Math" panose="02040503050406030204" pitchFamily="18" charset="0"/>
                                </a:rPr>
                                <m:t>𝑝</m:t>
                              </m:r>
                            </m:e>
                          </m:acc>
                        </m:lim>
                      </m:limLow>
                      <m:d>
                        <m:dPr>
                          <m:begChr m:val="["/>
                          <m:endChr m:val="]"/>
                          <m:ctrlPr>
                            <a:rPr lang="en-US" sz="2400" b="0" i="1" smtClean="0">
                              <a:solidFill>
                                <a:srgbClr val="FBFBFB"/>
                              </a:solidFill>
                              <a:latin typeface="Cambria Math" panose="02040503050406030204" pitchFamily="18" charset="0"/>
                            </a:rPr>
                          </m:ctrlPr>
                        </m:dPr>
                        <m:e>
                          <m:r>
                            <a:rPr lang="en-US" sz="2400" b="0" i="1" smtClean="0">
                              <a:solidFill>
                                <a:srgbClr val="FBFBFB"/>
                              </a:solidFill>
                              <a:latin typeface="Cambria Math" panose="02040503050406030204" pitchFamily="18" charset="0"/>
                            </a:rPr>
                            <m:t>𝑥</m:t>
                          </m:r>
                          <m:r>
                            <a:rPr lang="en-US" sz="2400" b="0" i="1" smtClean="0">
                              <a:solidFill>
                                <a:srgbClr val="FBFBFB"/>
                              </a:solidFill>
                              <a:latin typeface="Cambria Math" panose="02040503050406030204" pitchFamily="18" charset="0"/>
                            </a:rPr>
                            <m:t>∉</m:t>
                          </m:r>
                          <m:r>
                            <a:rPr lang="en-US" sz="2400" b="0" i="1" smtClean="0">
                              <a:solidFill>
                                <a:srgbClr val="FBFBFB"/>
                              </a:solidFill>
                              <a:latin typeface="Cambria Math" panose="02040503050406030204" pitchFamily="18" charset="0"/>
                            </a:rPr>
                            <m:t>𝑉</m:t>
                          </m:r>
                        </m:e>
                      </m:d>
                      <m:r>
                        <a:rPr lang="en-US" sz="2400" b="0" i="1" smtClean="0">
                          <a:solidFill>
                            <a:srgbClr val="FBFBFB"/>
                          </a:solidFill>
                          <a:latin typeface="Cambria Math" panose="02040503050406030204" pitchFamily="18" charset="0"/>
                        </a:rPr>
                        <m:t>≥2</m:t>
                      </m:r>
                      <m:limLow>
                        <m:limLowPr>
                          <m:ctrlPr>
                            <a:rPr lang="en-US" sz="2400" b="0" i="1" smtClean="0">
                              <a:solidFill>
                                <a:srgbClr val="FBFBFB"/>
                              </a:solidFill>
                              <a:latin typeface="Cambria Math" panose="02040503050406030204" pitchFamily="18" charset="0"/>
                            </a:rPr>
                          </m:ctrlPr>
                        </m:limLowPr>
                        <m:e>
                          <m:r>
                            <m:rPr>
                              <m:sty m:val="p"/>
                            </m:rPr>
                            <a:rPr lang="en-US" sz="2400" b="0" i="0" smtClean="0">
                              <a:solidFill>
                                <a:srgbClr val="FBFBFB"/>
                              </a:solidFill>
                              <a:latin typeface="Cambria Math" panose="02040503050406030204" pitchFamily="18" charset="0"/>
                            </a:rPr>
                            <m:t>Pr</m:t>
                          </m:r>
                        </m:e>
                        <m:lim>
                          <m:d>
                            <m:dPr>
                              <m:ctrlPr>
                                <a:rPr lang="en-US" sz="2400" b="0" i="1" smtClean="0">
                                  <a:solidFill>
                                    <a:srgbClr val="FBFBFB"/>
                                  </a:solidFill>
                                  <a:latin typeface="Cambria Math" panose="02040503050406030204" pitchFamily="18" charset="0"/>
                                </a:rPr>
                              </m:ctrlPr>
                            </m:dPr>
                            <m:e>
                              <m:r>
                                <a:rPr lang="en-US" sz="2400" b="0" i="1" smtClean="0">
                                  <a:solidFill>
                                    <a:srgbClr val="FBFBFB"/>
                                  </a:solidFill>
                                  <a:latin typeface="Cambria Math" panose="02040503050406030204" pitchFamily="18" charset="0"/>
                                </a:rPr>
                                <m:t>𝑥</m:t>
                              </m:r>
                              <m:r>
                                <a:rPr lang="en-US" sz="2400" b="0" i="1" smtClean="0">
                                  <a:solidFill>
                                    <a:srgbClr val="FBFBFB"/>
                                  </a:solidFill>
                                  <a:latin typeface="Cambria Math" panose="02040503050406030204" pitchFamily="18" charset="0"/>
                                </a:rPr>
                                <m:t>,</m:t>
                              </m:r>
                              <m:r>
                                <a:rPr lang="en-US" sz="2400" b="0" i="1" smtClean="0">
                                  <a:solidFill>
                                    <a:srgbClr val="FBFBFB"/>
                                  </a:solidFill>
                                  <a:latin typeface="Cambria Math" panose="02040503050406030204" pitchFamily="18" charset="0"/>
                                </a:rPr>
                                <m:t>𝑦</m:t>
                              </m:r>
                            </m:e>
                          </m:d>
                          <m:r>
                            <a:rPr lang="en-US" sz="2400" b="0" i="1" smtClean="0">
                              <a:solidFill>
                                <a:srgbClr val="FBFBFB"/>
                              </a:solidFill>
                              <a:latin typeface="Cambria Math" panose="02040503050406030204" pitchFamily="18" charset="0"/>
                            </a:rPr>
                            <m:t>∼</m:t>
                          </m:r>
                          <m:r>
                            <a:rPr lang="en-US" sz="2400" b="0" i="1" smtClean="0">
                              <a:solidFill>
                                <a:srgbClr val="FBFBFB"/>
                              </a:solidFill>
                              <a:latin typeface="Cambria Math" panose="02040503050406030204" pitchFamily="18" charset="0"/>
                            </a:rPr>
                            <m:t>𝐷</m:t>
                          </m:r>
                        </m:lim>
                      </m:limLow>
                      <m:d>
                        <m:dPr>
                          <m:begChr m:val="["/>
                          <m:endChr m:val="]"/>
                          <m:ctrlPr>
                            <a:rPr lang="en-US" sz="2400" b="0" i="1" smtClean="0">
                              <a:solidFill>
                                <a:srgbClr val="FBFBFB"/>
                              </a:solidFill>
                              <a:latin typeface="Cambria Math" panose="02040503050406030204" pitchFamily="18" charset="0"/>
                            </a:rPr>
                          </m:ctrlPr>
                        </m:dPr>
                        <m:e>
                          <m:r>
                            <a:rPr lang="en-US" sz="2400" b="0" i="1" smtClean="0">
                              <a:solidFill>
                                <a:srgbClr val="FBFBFB"/>
                              </a:solidFill>
                              <a:latin typeface="Cambria Math" panose="02040503050406030204" pitchFamily="18" charset="0"/>
                            </a:rPr>
                            <m:t>𝑐</m:t>
                          </m:r>
                          <m:d>
                            <m:dPr>
                              <m:ctrlPr>
                                <a:rPr lang="en-US" sz="2400" b="0" i="1" smtClean="0">
                                  <a:solidFill>
                                    <a:srgbClr val="FBFBFB"/>
                                  </a:solidFill>
                                  <a:latin typeface="Cambria Math" panose="02040503050406030204" pitchFamily="18" charset="0"/>
                                </a:rPr>
                              </m:ctrlPr>
                            </m:dPr>
                            <m:e>
                              <m:r>
                                <a:rPr lang="en-US" sz="2400" b="0" i="1" smtClean="0">
                                  <a:solidFill>
                                    <a:srgbClr val="FBFBFB"/>
                                  </a:solidFill>
                                  <a:latin typeface="Cambria Math" panose="02040503050406030204" pitchFamily="18" charset="0"/>
                                </a:rPr>
                                <m:t>𝑥</m:t>
                              </m:r>
                            </m:e>
                          </m:d>
                          <m:r>
                            <a:rPr lang="en-US" sz="2400" b="0" i="1" smtClean="0">
                              <a:solidFill>
                                <a:srgbClr val="FBFBFB"/>
                              </a:solidFill>
                              <a:latin typeface="Cambria Math" panose="02040503050406030204" pitchFamily="18" charset="0"/>
                            </a:rPr>
                            <m:t>≠</m:t>
                          </m:r>
                          <m:r>
                            <a:rPr lang="en-US" sz="2400" b="0" i="1" smtClean="0">
                              <a:solidFill>
                                <a:srgbClr val="FBFBFB"/>
                              </a:solidFill>
                              <a:latin typeface="Cambria Math" panose="02040503050406030204" pitchFamily="18" charset="0"/>
                            </a:rPr>
                            <m:t>𝑦</m:t>
                          </m:r>
                        </m:e>
                      </m:d>
                      <m:r>
                        <a:rPr lang="en-US" sz="2400" b="0" i="1" smtClean="0">
                          <a:solidFill>
                            <a:srgbClr val="FBFBFB"/>
                          </a:solidFill>
                          <a:latin typeface="Cambria Math" panose="02040503050406030204" pitchFamily="18" charset="0"/>
                        </a:rPr>
                        <m:t> −</m:t>
                      </m:r>
                      <m:f>
                        <m:fPr>
                          <m:ctrlPr>
                            <a:rPr lang="en-US" sz="2400" b="0" i="1" smtClean="0">
                              <a:solidFill>
                                <a:srgbClr val="FBFBFB"/>
                              </a:solidFill>
                              <a:latin typeface="Cambria Math" panose="02040503050406030204" pitchFamily="18" charset="0"/>
                            </a:rPr>
                          </m:ctrlPr>
                        </m:fPr>
                        <m:num>
                          <m:d>
                            <m:dPr>
                              <m:begChr m:val="|"/>
                              <m:endChr m:val="|"/>
                              <m:ctrlPr>
                                <a:rPr lang="en-US" sz="2400" b="0" i="1" smtClean="0">
                                  <a:solidFill>
                                    <a:srgbClr val="FBFBFB"/>
                                  </a:solidFill>
                                  <a:latin typeface="Cambria Math" panose="02040503050406030204" pitchFamily="18" charset="0"/>
                                </a:rPr>
                              </m:ctrlPr>
                            </m:dPr>
                            <m:e>
                              <m:r>
                                <a:rPr lang="en-US" sz="2400" b="0" i="1" smtClean="0">
                                  <a:solidFill>
                                    <a:srgbClr val="FBFBFB"/>
                                  </a:solidFill>
                                  <a:latin typeface="Cambria Math" panose="02040503050406030204" pitchFamily="18" charset="0"/>
                                </a:rPr>
                                <m:t>𝑉</m:t>
                              </m:r>
                            </m:e>
                          </m:d>
                        </m:num>
                        <m:den>
                          <m:d>
                            <m:dPr>
                              <m:begChr m:val="|"/>
                              <m:endChr m:val="|"/>
                              <m:ctrlPr>
                                <a:rPr lang="en-US" sz="2400" b="0" i="1" smtClean="0">
                                  <a:solidFill>
                                    <a:srgbClr val="FBFBFB"/>
                                  </a:solidFill>
                                  <a:latin typeface="Cambria Math" panose="02040503050406030204" pitchFamily="18" charset="0"/>
                                </a:rPr>
                              </m:ctrlPr>
                            </m:dPr>
                            <m:e>
                              <m:r>
                                <a:rPr lang="en-US" sz="2400" b="0" i="1" smtClean="0">
                                  <a:solidFill>
                                    <a:srgbClr val="FBFBFB"/>
                                  </a:solidFill>
                                  <a:latin typeface="Cambria Math" panose="02040503050406030204" pitchFamily="18" charset="0"/>
                                </a:rPr>
                                <m:t>𝐸</m:t>
                              </m:r>
                            </m:e>
                          </m:d>
                        </m:den>
                      </m:f>
                      <m:r>
                        <a:rPr lang="en-US" sz="2400" b="0" i="1" smtClean="0">
                          <a:solidFill>
                            <a:srgbClr val="FBFBFB"/>
                          </a:solidFill>
                          <a:latin typeface="Cambria Math" panose="02040503050406030204" pitchFamily="18" charset="0"/>
                        </a:rPr>
                        <m:t>−</m:t>
                      </m:r>
                      <m:r>
                        <a:rPr lang="en-US" sz="2400" b="0" i="1" smtClean="0">
                          <a:solidFill>
                            <a:srgbClr val="FBFBFB"/>
                          </a:solidFill>
                          <a:latin typeface="Cambria Math" panose="02040503050406030204" pitchFamily="18" charset="0"/>
                        </a:rPr>
                        <m:t>𝛿</m:t>
                      </m:r>
                    </m:oMath>
                  </m:oMathPara>
                </a14:m>
                <a:endParaRPr lang="en-US" sz="2400" b="0" dirty="0">
                  <a:solidFill>
                    <a:srgbClr val="FBFBFB"/>
                  </a:solidFill>
                </a:endParaRPr>
              </a:p>
            </p:txBody>
          </p:sp>
        </mc:Choice>
        <mc:Fallback xmlns="">
          <p:sp>
            <p:nvSpPr>
              <p:cNvPr id="10" name="TextBox 9">
                <a:extLst>
                  <a:ext uri="{FF2B5EF4-FFF2-40B4-BE49-F238E27FC236}">
                    <a16:creationId xmlns:a16="http://schemas.microsoft.com/office/drawing/2014/main" id="{249C47D4-17BE-08FE-956E-9E4D4012FC08}"/>
                  </a:ext>
                </a:extLst>
              </p:cNvPr>
              <p:cNvSpPr txBox="1">
                <a:spLocks noRot="1" noChangeAspect="1" noMove="1" noResize="1" noEditPoints="1" noAdjustHandles="1" noChangeArrowheads="1" noChangeShapeType="1" noTextEdit="1"/>
              </p:cNvSpPr>
              <p:nvPr/>
            </p:nvSpPr>
            <p:spPr>
              <a:xfrm>
                <a:off x="51347" y="3119945"/>
                <a:ext cx="8742651" cy="1270348"/>
              </a:xfrm>
              <a:prstGeom prst="rect">
                <a:avLst/>
              </a:prstGeom>
              <a:blipFill>
                <a:blip r:embed="rId4"/>
                <a:stretch>
                  <a:fillRect t="-396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1C5A248-4577-CC00-8161-3A0F387A9F5B}"/>
              </a:ext>
            </a:extLst>
          </p:cNvPr>
          <p:cNvPicPr>
            <a:picLocks noChangeAspect="1"/>
          </p:cNvPicPr>
          <p:nvPr/>
        </p:nvPicPr>
        <p:blipFill>
          <a:blip r:embed="rId5"/>
          <a:stretch>
            <a:fillRect/>
          </a:stretch>
        </p:blipFill>
        <p:spPr>
          <a:xfrm>
            <a:off x="7234767" y="0"/>
            <a:ext cx="1909233" cy="784414"/>
          </a:xfrm>
          <a:prstGeom prst="rect">
            <a:avLst/>
          </a:prstGeom>
        </p:spPr>
      </p:pic>
      <p:pic>
        <p:nvPicPr>
          <p:cNvPr id="65" name="Picture 64">
            <a:extLst>
              <a:ext uri="{FF2B5EF4-FFF2-40B4-BE49-F238E27FC236}">
                <a16:creationId xmlns:a16="http://schemas.microsoft.com/office/drawing/2014/main" id="{1221FAFE-5D7F-476B-8328-28F96E08524A}"/>
              </a:ext>
            </a:extLst>
          </p:cNvPr>
          <p:cNvPicPr>
            <a:picLocks noChangeAspect="1"/>
          </p:cNvPicPr>
          <p:nvPr/>
        </p:nvPicPr>
        <p:blipFill>
          <a:blip r:embed="rId6"/>
          <a:stretch>
            <a:fillRect/>
          </a:stretch>
        </p:blipFill>
        <p:spPr>
          <a:xfrm>
            <a:off x="-8238" y="0"/>
            <a:ext cx="1909233" cy="781385"/>
          </a:xfrm>
          <a:prstGeom prst="rect">
            <a:avLst/>
          </a:prstGeom>
          <a:ln>
            <a:noFill/>
          </a:ln>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633710E-1A06-7195-02D3-BAE36F89052F}"/>
                  </a:ext>
                </a:extLst>
              </p:cNvPr>
              <p:cNvSpPr txBox="1"/>
              <p:nvPr/>
            </p:nvSpPr>
            <p:spPr>
              <a:xfrm>
                <a:off x="71813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dirty="0"/>
              </a:p>
            </p:txBody>
          </p:sp>
        </mc:Choice>
        <mc:Fallback xmlns="">
          <p:sp>
            <p:nvSpPr>
              <p:cNvPr id="2" name="TextBox 1">
                <a:extLst>
                  <a:ext uri="{FF2B5EF4-FFF2-40B4-BE49-F238E27FC236}">
                    <a16:creationId xmlns:a16="http://schemas.microsoft.com/office/drawing/2014/main" id="{4633710E-1A06-7195-02D3-BAE36F89052F}"/>
                  </a:ext>
                </a:extLst>
              </p:cNvPr>
              <p:cNvSpPr txBox="1">
                <a:spLocks noRot="1" noChangeAspect="1" noMove="1" noResize="1" noEditPoints="1" noAdjustHandles="1" noChangeArrowheads="1" noChangeShapeType="1" noTextEdit="1"/>
              </p:cNvSpPr>
              <p:nvPr/>
            </p:nvSpPr>
            <p:spPr>
              <a:xfrm>
                <a:off x="7181383" y="11148"/>
                <a:ext cx="387542"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7570BE9-3079-1C50-698F-09FAF821A143}"/>
                  </a:ext>
                </a:extLst>
              </p:cNvPr>
              <p:cNvSpPr txBox="1"/>
              <p:nvPr/>
            </p:nvSpPr>
            <p:spPr>
              <a:xfrm>
                <a:off x="8794594"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3" name="TextBox 2">
                <a:extLst>
                  <a:ext uri="{FF2B5EF4-FFF2-40B4-BE49-F238E27FC236}">
                    <a16:creationId xmlns:a16="http://schemas.microsoft.com/office/drawing/2014/main" id="{B7570BE9-3079-1C50-698F-09FAF821A143}"/>
                  </a:ext>
                </a:extLst>
              </p:cNvPr>
              <p:cNvSpPr txBox="1">
                <a:spLocks noRot="1" noChangeAspect="1" noMove="1" noResize="1" noEditPoints="1" noAdjustHandles="1" noChangeArrowheads="1" noChangeShapeType="1" noTextEdit="1"/>
              </p:cNvSpPr>
              <p:nvPr/>
            </p:nvSpPr>
            <p:spPr>
              <a:xfrm>
                <a:off x="8794594" y="464632"/>
                <a:ext cx="387542"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07BBE30-1C81-23F3-F59F-1A781AB3ECB9}"/>
                  </a:ext>
                </a:extLst>
              </p:cNvPr>
              <p:cNvSpPr txBox="1"/>
              <p:nvPr/>
            </p:nvSpPr>
            <p:spPr>
              <a:xfrm>
                <a:off x="-501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a:p>
            </p:txBody>
          </p:sp>
        </mc:Choice>
        <mc:Fallback xmlns="">
          <p:sp>
            <p:nvSpPr>
              <p:cNvPr id="4" name="TextBox 3">
                <a:extLst>
                  <a:ext uri="{FF2B5EF4-FFF2-40B4-BE49-F238E27FC236}">
                    <a16:creationId xmlns:a16="http://schemas.microsoft.com/office/drawing/2014/main" id="{A07BBE30-1C81-23F3-F59F-1A781AB3ECB9}"/>
                  </a:ext>
                </a:extLst>
              </p:cNvPr>
              <p:cNvSpPr txBox="1">
                <a:spLocks noRot="1" noChangeAspect="1" noMove="1" noResize="1" noEditPoints="1" noAdjustHandles="1" noChangeArrowheads="1" noChangeShapeType="1" noTextEdit="1"/>
              </p:cNvSpPr>
              <p:nvPr/>
            </p:nvSpPr>
            <p:spPr>
              <a:xfrm>
                <a:off x="-50183" y="11148"/>
                <a:ext cx="38754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EF3D92C-5024-22AC-EDA2-499F13D1E6D4}"/>
                  </a:ext>
                </a:extLst>
              </p:cNvPr>
              <p:cNvSpPr txBox="1"/>
              <p:nvPr/>
            </p:nvSpPr>
            <p:spPr>
              <a:xfrm>
                <a:off x="1563028"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9" name="TextBox 8">
                <a:extLst>
                  <a:ext uri="{FF2B5EF4-FFF2-40B4-BE49-F238E27FC236}">
                    <a16:creationId xmlns:a16="http://schemas.microsoft.com/office/drawing/2014/main" id="{0EF3D92C-5024-22AC-EDA2-499F13D1E6D4}"/>
                  </a:ext>
                </a:extLst>
              </p:cNvPr>
              <p:cNvSpPr txBox="1">
                <a:spLocks noRot="1" noChangeAspect="1" noMove="1" noResize="1" noEditPoints="1" noAdjustHandles="1" noChangeArrowheads="1" noChangeShapeType="1" noTextEdit="1"/>
              </p:cNvSpPr>
              <p:nvPr/>
            </p:nvSpPr>
            <p:spPr>
              <a:xfrm>
                <a:off x="1563028" y="464632"/>
                <a:ext cx="387542" cy="369332"/>
              </a:xfrm>
              <a:prstGeom prst="rect">
                <a:avLst/>
              </a:prstGeom>
              <a:blipFill>
                <a:blip r:embed="rId10"/>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0856B3D-3F40-D44C-C12A-6EB5D994E401}"/>
              </a:ext>
            </a:extLst>
          </p:cNvPr>
          <p:cNvSpPr txBox="1"/>
          <p:nvPr/>
        </p:nvSpPr>
        <p:spPr>
          <a:xfrm>
            <a:off x="3365930" y="1967048"/>
            <a:ext cx="559769" cy="369332"/>
          </a:xfrm>
          <a:prstGeom prst="rect">
            <a:avLst/>
          </a:prstGeom>
          <a:solidFill>
            <a:schemeClr val="tx1"/>
          </a:solidFill>
        </p:spPr>
        <p:txBody>
          <a:bodyPr wrap="none" rtlCol="0">
            <a:spAutoFit/>
          </a:bodyPr>
          <a:lstStyle/>
          <a:p>
            <a:r>
              <a:rPr lang="en-US" b="1" dirty="0">
                <a:solidFill>
                  <a:srgbClr val="00B050"/>
                </a:solidFill>
              </a:rPr>
              <a:t>IDK</a:t>
            </a:r>
          </a:p>
        </p:txBody>
      </p:sp>
      <p:sp>
        <p:nvSpPr>
          <p:cNvPr id="12" name="TextBox 11">
            <a:extLst>
              <a:ext uri="{FF2B5EF4-FFF2-40B4-BE49-F238E27FC236}">
                <a16:creationId xmlns:a16="http://schemas.microsoft.com/office/drawing/2014/main" id="{9607C7BB-4E53-4B39-9FAD-A8103D331446}"/>
              </a:ext>
            </a:extLst>
          </p:cNvPr>
          <p:cNvSpPr txBox="1"/>
          <p:nvPr/>
        </p:nvSpPr>
        <p:spPr>
          <a:xfrm>
            <a:off x="7678047" y="1967048"/>
            <a:ext cx="559769" cy="369332"/>
          </a:xfrm>
          <a:prstGeom prst="rect">
            <a:avLst/>
          </a:prstGeom>
          <a:solidFill>
            <a:schemeClr val="tx1"/>
          </a:solidFill>
        </p:spPr>
        <p:txBody>
          <a:bodyPr wrap="none" rtlCol="0">
            <a:spAutoFit/>
          </a:bodyPr>
          <a:lstStyle/>
          <a:p>
            <a:r>
              <a:rPr lang="en-US" b="1" dirty="0">
                <a:solidFill>
                  <a:srgbClr val="00B050"/>
                </a:solidFill>
              </a:rPr>
              <a:t>IDK</a:t>
            </a:r>
          </a:p>
        </p:txBody>
      </p:sp>
    </p:spTree>
    <p:extLst>
      <p:ext uri="{BB962C8B-B14F-4D97-AF65-F5344CB8AC3E}">
        <p14:creationId xmlns:p14="http://schemas.microsoft.com/office/powerpoint/2010/main" val="831969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4FBAE-1457-3591-0608-0A91EFA0936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7F06123-FE93-7788-7AEA-02CF161CCD30}"/>
              </a:ext>
            </a:extLst>
          </p:cNvPr>
          <p:cNvSpPr>
            <a:spLocks noGrp="1"/>
          </p:cNvSpPr>
          <p:nvPr>
            <p:ph type="title"/>
          </p:nvPr>
        </p:nvSpPr>
        <p:spPr>
          <a:xfrm>
            <a:off x="344117" y="6063"/>
            <a:ext cx="8490750" cy="841800"/>
          </a:xfrm>
        </p:spPr>
        <p:txBody>
          <a:bodyPr>
            <a:normAutofit/>
          </a:bodyPr>
          <a:lstStyle/>
          <a:p>
            <a:r>
              <a:rPr lang="en-US" dirty="0"/>
              <a:t>NWP ≥ Classification</a:t>
            </a:r>
          </a:p>
        </p:txBody>
      </p:sp>
      <p:sp>
        <p:nvSpPr>
          <p:cNvPr id="5" name="TextBox 4">
            <a:extLst>
              <a:ext uri="{FF2B5EF4-FFF2-40B4-BE49-F238E27FC236}">
                <a16:creationId xmlns:a16="http://schemas.microsoft.com/office/drawing/2014/main" id="{1153AB69-1045-2516-D7F2-32B2BB427840}"/>
              </a:ext>
            </a:extLst>
          </p:cNvPr>
          <p:cNvSpPr txBox="1"/>
          <p:nvPr/>
        </p:nvSpPr>
        <p:spPr>
          <a:xfrm>
            <a:off x="4701759" y="1413050"/>
            <a:ext cx="3964446" cy="1477328"/>
          </a:xfrm>
          <a:prstGeom prst="rect">
            <a:avLst/>
          </a:prstGeom>
          <a:solidFill>
            <a:schemeClr val="tx1"/>
          </a:solidFill>
        </p:spPr>
        <p:txBody>
          <a:bodyPr wrap="square" rtlCol="0">
            <a:spAutoFit/>
          </a:bodyPr>
          <a:lstStyle/>
          <a:p>
            <a:r>
              <a:rPr lang="en-US" b="1" dirty="0">
                <a:solidFill>
                  <a:srgbClr val="00B050"/>
                </a:solidFill>
              </a:rPr>
              <a:t>Albert Einstein was born 03-14</a:t>
            </a:r>
          </a:p>
          <a:p>
            <a:r>
              <a:rPr lang="en-US" dirty="0">
                <a:solidFill>
                  <a:srgbClr val="FF0000"/>
                </a:solidFill>
              </a:rPr>
              <a:t>Adam Tauman Kalai was born 01–07</a:t>
            </a:r>
            <a:endParaRPr lang="en-US" dirty="0">
              <a:solidFill>
                <a:srgbClr val="92D050"/>
              </a:solidFill>
            </a:endParaRPr>
          </a:p>
          <a:p>
            <a:r>
              <a:rPr lang="en-US" b="1" dirty="0">
                <a:solidFill>
                  <a:srgbClr val="00B050"/>
                </a:solidFill>
              </a:rPr>
              <a:t>Rosa Isela Arriaga was born 07-12</a:t>
            </a:r>
          </a:p>
          <a:p>
            <a:r>
              <a:rPr lang="en-US" dirty="0">
                <a:solidFill>
                  <a:srgbClr val="FF0000"/>
                </a:solidFill>
              </a:rPr>
              <a:t>Mia </a:t>
            </a:r>
            <a:r>
              <a:rPr lang="en-US" dirty="0" err="1">
                <a:solidFill>
                  <a:srgbClr val="FF0000"/>
                </a:solidFill>
              </a:rPr>
              <a:t>Holdner</a:t>
            </a:r>
            <a:r>
              <a:rPr lang="en-US" dirty="0">
                <a:solidFill>
                  <a:srgbClr val="FF0000"/>
                </a:solidFill>
              </a:rPr>
              <a:t> was born 09-05</a:t>
            </a:r>
          </a:p>
          <a:p>
            <a:r>
              <a:rPr lang="en-US" b="1" dirty="0">
                <a:solidFill>
                  <a:srgbClr val="00B050"/>
                </a:solidFill>
              </a:rPr>
              <a:t>Albert Einstein was born 03-14</a:t>
            </a:r>
          </a:p>
        </p:txBody>
      </p:sp>
      <p:sp>
        <p:nvSpPr>
          <p:cNvPr id="14" name="TextBox 13">
            <a:extLst>
              <a:ext uri="{FF2B5EF4-FFF2-40B4-BE49-F238E27FC236}">
                <a16:creationId xmlns:a16="http://schemas.microsoft.com/office/drawing/2014/main" id="{AFDF57A7-9D08-5FE2-9E42-6E6C8B946363}"/>
              </a:ext>
            </a:extLst>
          </p:cNvPr>
          <p:cNvSpPr txBox="1"/>
          <p:nvPr/>
        </p:nvSpPr>
        <p:spPr>
          <a:xfrm>
            <a:off x="401349" y="1002089"/>
            <a:ext cx="2698902" cy="369332"/>
          </a:xfrm>
          <a:prstGeom prst="rect">
            <a:avLst/>
          </a:prstGeom>
          <a:noFill/>
        </p:spPr>
        <p:txBody>
          <a:bodyPr wrap="square" rtlCol="0">
            <a:spAutoFit/>
          </a:bodyPr>
          <a:lstStyle/>
          <a:p>
            <a:r>
              <a:rPr lang="en-US" b="1" dirty="0"/>
              <a:t>Next-Word Prediction:</a:t>
            </a:r>
            <a:endParaRPr lang="en-US" sz="1800" b="1" i="1" dirty="0">
              <a:solidFill>
                <a:srgbClr val="00B050"/>
              </a:solidFill>
              <a:latin typeface="Cambria Math" panose="02040503050406030204" pitchFamily="18" charset="0"/>
            </a:endParaRPr>
          </a:p>
        </p:txBody>
      </p:sp>
      <p:sp>
        <p:nvSpPr>
          <p:cNvPr id="6" name="TextBox 5">
            <a:extLst>
              <a:ext uri="{FF2B5EF4-FFF2-40B4-BE49-F238E27FC236}">
                <a16:creationId xmlns:a16="http://schemas.microsoft.com/office/drawing/2014/main" id="{CA9E7894-9AEC-976C-5C48-93E55ACE0F18}"/>
              </a:ext>
            </a:extLst>
          </p:cNvPr>
          <p:cNvSpPr txBox="1"/>
          <p:nvPr/>
        </p:nvSpPr>
        <p:spPr>
          <a:xfrm>
            <a:off x="4701759" y="986362"/>
            <a:ext cx="3509169" cy="369332"/>
          </a:xfrm>
          <a:prstGeom prst="rect">
            <a:avLst/>
          </a:prstGeom>
          <a:noFill/>
        </p:spPr>
        <p:txBody>
          <a:bodyPr wrap="square">
            <a:spAutoFit/>
          </a:bodyPr>
          <a:lstStyle/>
          <a:p>
            <a:r>
              <a:rPr lang="en-US" b="1" dirty="0"/>
              <a:t>Validity Classification:</a:t>
            </a:r>
            <a:endParaRPr lang="en-US" sz="1800" b="1" i="1" dirty="0">
              <a:solidFill>
                <a:srgbClr val="00B050"/>
              </a:solidFill>
              <a:latin typeface="Cambria Math" panose="02040503050406030204" pitchFamily="18" charset="0"/>
            </a:endParaRPr>
          </a:p>
        </p:txBody>
      </p:sp>
      <p:sp>
        <p:nvSpPr>
          <p:cNvPr id="8" name="TextBox 7">
            <a:extLst>
              <a:ext uri="{FF2B5EF4-FFF2-40B4-BE49-F238E27FC236}">
                <a16:creationId xmlns:a16="http://schemas.microsoft.com/office/drawing/2014/main" id="{812E7D3F-9AFB-BA31-4965-0C284E3DA44D}"/>
              </a:ext>
            </a:extLst>
          </p:cNvPr>
          <p:cNvSpPr txBox="1"/>
          <p:nvPr/>
        </p:nvSpPr>
        <p:spPr>
          <a:xfrm>
            <a:off x="401349" y="1413050"/>
            <a:ext cx="3785973" cy="1477328"/>
          </a:xfrm>
          <a:prstGeom prst="rect">
            <a:avLst/>
          </a:prstGeom>
          <a:solidFill>
            <a:schemeClr val="tx1"/>
          </a:solidFill>
        </p:spPr>
        <p:txBody>
          <a:bodyPr wrap="none" rtlCol="0">
            <a:spAutoFit/>
          </a:bodyPr>
          <a:lstStyle/>
          <a:p>
            <a:r>
              <a:rPr lang="en-US" b="1" dirty="0">
                <a:solidFill>
                  <a:srgbClr val="00B050"/>
                </a:solidFill>
              </a:rPr>
              <a:t>Albert Einstein was born 03-14</a:t>
            </a:r>
          </a:p>
          <a:p>
            <a:r>
              <a:rPr lang="en-US" dirty="0">
                <a:solidFill>
                  <a:srgbClr val="EFEFEF"/>
                </a:solidFill>
              </a:rPr>
              <a:t>Adam Tauman Kalai was born 01–07</a:t>
            </a:r>
          </a:p>
          <a:p>
            <a:r>
              <a:rPr lang="en-US" b="1" dirty="0">
                <a:solidFill>
                  <a:srgbClr val="00B050"/>
                </a:solidFill>
              </a:rPr>
              <a:t>Rosa Isela Arriaga was born 07-12</a:t>
            </a:r>
          </a:p>
          <a:p>
            <a:r>
              <a:rPr lang="en-US" dirty="0">
                <a:solidFill>
                  <a:srgbClr val="F6F6F6"/>
                </a:solidFill>
              </a:rPr>
              <a:t>Mia </a:t>
            </a:r>
            <a:r>
              <a:rPr lang="en-US" dirty="0" err="1">
                <a:solidFill>
                  <a:srgbClr val="F6F6F6"/>
                </a:solidFill>
              </a:rPr>
              <a:t>Holdner</a:t>
            </a:r>
            <a:r>
              <a:rPr lang="en-US" dirty="0">
                <a:solidFill>
                  <a:srgbClr val="F6F6F6"/>
                </a:solidFill>
              </a:rPr>
              <a:t> was born 09-05</a:t>
            </a:r>
          </a:p>
          <a:p>
            <a:r>
              <a:rPr lang="en-US" b="1" dirty="0">
                <a:solidFill>
                  <a:srgbClr val="00B050"/>
                </a:solidFill>
              </a:rPr>
              <a:t>Albert Einstein was born 03-14</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7828C61-6A9B-4F4C-0162-E98EBCE164EF}"/>
                  </a:ext>
                </a:extLst>
              </p:cNvPr>
              <p:cNvSpPr txBox="1"/>
              <p:nvPr/>
            </p:nvSpPr>
            <p:spPr>
              <a:xfrm>
                <a:off x="23427" y="3119945"/>
                <a:ext cx="8742651" cy="1270348"/>
              </a:xfrm>
              <a:prstGeom prst="rect">
                <a:avLst/>
              </a:prstGeom>
              <a:noFill/>
            </p:spPr>
            <p:txBody>
              <a:bodyPr wrap="square">
                <a:spAutoFit/>
              </a:bodyPr>
              <a:lstStyle/>
              <a:p>
                <a:pPr algn="ctr"/>
                <a:r>
                  <a:rPr lang="en-US" sz="2400" b="1" dirty="0"/>
                  <a:t>Theorem</a:t>
                </a:r>
                <a:r>
                  <a:rPr lang="en-US" sz="2400" b="1" dirty="0">
                    <a:solidFill>
                      <a:schemeClr val="tx1"/>
                    </a:solidFill>
                  </a:rPr>
                  <a:t>: </a:t>
                </a:r>
                <a:r>
                  <a:rPr lang="en-US" sz="2400" dirty="0">
                    <a:solidFill>
                      <a:schemeClr val="tx1"/>
                    </a:solidFill>
                  </a:rPr>
                  <a:t>If </a:t>
                </a:r>
                <a14:m>
                  <m:oMath xmlns:m="http://schemas.openxmlformats.org/officeDocument/2006/math">
                    <m:r>
                      <a:rPr lang="en-US" sz="2400" i="1" dirty="0" smtClean="0">
                        <a:solidFill>
                          <a:schemeClr val="tx1"/>
                        </a:solidFill>
                        <a:latin typeface="Cambria Math" panose="02040503050406030204" pitchFamily="18" charset="0"/>
                      </a:rPr>
                      <m:t>𝑝</m:t>
                    </m:r>
                    <m:r>
                      <a:rPr lang="en-US" sz="2400" i="1" dirty="0" smtClean="0">
                        <a:solidFill>
                          <a:schemeClr val="tx1"/>
                        </a:solidFill>
                        <a:latin typeface="Cambria Math" panose="02040503050406030204" pitchFamily="18" charset="0"/>
                      </a:rPr>
                      <m:t>(</m:t>
                    </m:r>
                    <m:r>
                      <a:rPr lang="en-US" sz="2400" b="0" i="1" dirty="0" smtClean="0">
                        <a:solidFill>
                          <a:schemeClr val="tx1"/>
                        </a:solidFill>
                        <a:latin typeface="Cambria Math" panose="02040503050406030204" pitchFamily="18" charset="0"/>
                      </a:rPr>
                      <m:t>𝑉</m:t>
                    </m:r>
                    <m:r>
                      <a:rPr lang="en-US" sz="2400" i="1" dirty="0" smtClean="0">
                        <a:solidFill>
                          <a:schemeClr val="tx1"/>
                        </a:solidFill>
                        <a:latin typeface="Cambria Math" panose="02040503050406030204" pitchFamily="18" charset="0"/>
                      </a:rPr>
                      <m:t>)=1 </m:t>
                    </m:r>
                  </m:oMath>
                </a14:m>
                <a:r>
                  <a:rPr lang="en-US" sz="2400" dirty="0">
                    <a:solidFill>
                      <a:schemeClr val="tx1"/>
                    </a:solidFill>
                  </a:rPr>
                  <a:t>then for all </a:t>
                </a:r>
                <a14:m>
                  <m:oMath xmlns:m="http://schemas.openxmlformats.org/officeDocument/2006/math">
                    <m:acc>
                      <m:accPr>
                        <m:chr m:val="̂"/>
                        <m:ctrlPr>
                          <a:rPr lang="en-US" sz="2400" i="1" smtClean="0">
                            <a:solidFill>
                              <a:schemeClr val="tx1"/>
                            </a:solidFill>
                            <a:latin typeface="Cambria Math" panose="02040503050406030204" pitchFamily="18" charset="0"/>
                          </a:rPr>
                        </m:ctrlPr>
                      </m:accPr>
                      <m:e>
                        <m:r>
                          <a:rPr lang="en-US" sz="2400" b="0" i="1" smtClean="0">
                            <a:solidFill>
                              <a:schemeClr val="tx1"/>
                            </a:solidFill>
                            <a:latin typeface="Cambria Math" panose="02040503050406030204" pitchFamily="18" charset="0"/>
                          </a:rPr>
                          <m:t>𝑝</m:t>
                        </m:r>
                      </m:e>
                    </m:acc>
                    <m:r>
                      <a:rPr lang="en-US" sz="2400" b="0" i="0" dirty="0" smtClean="0">
                        <a:solidFill>
                          <a:schemeClr val="tx1"/>
                        </a:solidFill>
                        <a:latin typeface="Cambria Math" panose="02040503050406030204" pitchFamily="18" charset="0"/>
                      </a:rPr>
                      <m:t>,</m:t>
                    </m:r>
                  </m:oMath>
                </a14:m>
                <a:endParaRPr lang="en-US" sz="2400" i="0"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limLow>
                        <m:limLowPr>
                          <m:ctrlPr>
                            <a:rPr lang="en-US" sz="2400" b="0" i="1" smtClean="0">
                              <a:solidFill>
                                <a:srgbClr val="FF0000"/>
                              </a:solidFill>
                              <a:latin typeface="Cambria Math" panose="02040503050406030204" pitchFamily="18" charset="0"/>
                            </a:rPr>
                          </m:ctrlPr>
                        </m:limLowPr>
                        <m:e>
                          <m:r>
                            <m:rPr>
                              <m:sty m:val="p"/>
                            </m:rPr>
                            <a:rPr lang="en-US" sz="2400">
                              <a:solidFill>
                                <a:srgbClr val="FF0000"/>
                              </a:solidFill>
                              <a:latin typeface="Cambria Math" panose="02040503050406030204" pitchFamily="18" charset="0"/>
                            </a:rPr>
                            <m:t>P</m:t>
                          </m:r>
                          <m:r>
                            <m:rPr>
                              <m:sty m:val="p"/>
                            </m:rPr>
                            <a:rPr lang="en-US" sz="2400" b="0" i="0" smtClean="0">
                              <a:solidFill>
                                <a:srgbClr val="FF0000"/>
                              </a:solidFill>
                              <a:latin typeface="Cambria Math" panose="02040503050406030204" pitchFamily="18" charset="0"/>
                            </a:rPr>
                            <m:t>r</m:t>
                          </m:r>
                        </m:e>
                        <m:lim>
                          <m:r>
                            <m:rPr>
                              <m:sty m:val="p"/>
                            </m:rPr>
                            <a:rPr lang="en-US" sz="2400" b="0" i="0" smtClean="0">
                              <a:solidFill>
                                <a:srgbClr val="FF0000"/>
                              </a:solidFill>
                              <a:latin typeface="Cambria Math" panose="02040503050406030204" pitchFamily="18" charset="0"/>
                            </a:rPr>
                            <m:t>x</m:t>
                          </m:r>
                          <m:r>
                            <a:rPr lang="en-US" sz="2400" b="0" i="1" smtClean="0">
                              <a:solidFill>
                                <a:srgbClr val="FF0000"/>
                              </a:solidFill>
                              <a:latin typeface="Cambria Math" panose="02040503050406030204" pitchFamily="18" charset="0"/>
                            </a:rPr>
                            <m:t>∼</m:t>
                          </m:r>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𝑝</m:t>
                              </m:r>
                            </m:e>
                          </m:acc>
                        </m:lim>
                      </m:limLow>
                      <m:d>
                        <m:dPr>
                          <m:begChr m:val="["/>
                          <m:endChr m:val="]"/>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𝑥</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𝐸</m:t>
                          </m:r>
                        </m:e>
                      </m:d>
                      <m:r>
                        <a:rPr lang="en-US" sz="2400" b="0" i="1" smtClean="0">
                          <a:solidFill>
                            <a:schemeClr val="tx1"/>
                          </a:solidFill>
                          <a:latin typeface="Cambria Math" panose="02040503050406030204" pitchFamily="18" charset="0"/>
                        </a:rPr>
                        <m:t>≥2</m:t>
                      </m:r>
                      <m:limLow>
                        <m:limLowPr>
                          <m:ctrlPr>
                            <a:rPr lang="en-US" sz="2400" b="0" i="1" smtClean="0">
                              <a:solidFill>
                                <a:srgbClr val="FF0000"/>
                              </a:solidFill>
                              <a:latin typeface="Cambria Math" panose="02040503050406030204" pitchFamily="18" charset="0"/>
                            </a:rPr>
                          </m:ctrlPr>
                        </m:limLowPr>
                        <m:e>
                          <m:r>
                            <m:rPr>
                              <m:sty m:val="p"/>
                            </m:rPr>
                            <a:rPr lang="en-US" sz="2400" b="0" i="0" smtClean="0">
                              <a:solidFill>
                                <a:srgbClr val="FF0000"/>
                              </a:solidFill>
                              <a:latin typeface="Cambria Math" panose="02040503050406030204" pitchFamily="18" charset="0"/>
                            </a:rPr>
                            <m:t>Pr</m:t>
                          </m:r>
                        </m:e>
                        <m:lim>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𝑥</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𝑦</m:t>
                              </m:r>
                            </m:e>
                          </m:d>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𝐷</m:t>
                          </m:r>
                        </m:lim>
                      </m:limLow>
                      <m:d>
                        <m:dPr>
                          <m:begChr m:val="["/>
                          <m:endChr m:val="]"/>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𝑐</m:t>
                          </m:r>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𝑥</m:t>
                              </m:r>
                            </m:e>
                          </m:d>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𝑦</m:t>
                          </m:r>
                        </m:e>
                      </m:d>
                      <m:r>
                        <a:rPr lang="en-US" sz="2400" b="0" i="1" smtClean="0">
                          <a:solidFill>
                            <a:schemeClr val="tx1"/>
                          </a:solidFill>
                          <a:latin typeface="Cambria Math" panose="02040503050406030204" pitchFamily="18" charset="0"/>
                        </a:rPr>
                        <m:t> −</m:t>
                      </m:r>
                      <m:f>
                        <m:fPr>
                          <m:ctrlPr>
                            <a:rPr lang="en-US" sz="2400" b="0" i="1" smtClean="0">
                              <a:solidFill>
                                <a:schemeClr val="tx1">
                                  <a:lumMod val="75000"/>
                                </a:schemeClr>
                              </a:solidFill>
                              <a:latin typeface="Cambria Math" panose="02040503050406030204" pitchFamily="18" charset="0"/>
                            </a:rPr>
                          </m:ctrlPr>
                        </m:fPr>
                        <m:num>
                          <m:d>
                            <m:dPr>
                              <m:begChr m:val="|"/>
                              <m:endChr m:val="|"/>
                              <m:ctrlPr>
                                <a:rPr lang="en-US" sz="2400" b="0" i="1" smtClean="0">
                                  <a:solidFill>
                                    <a:schemeClr val="tx1">
                                      <a:lumMod val="75000"/>
                                    </a:schemeClr>
                                  </a:solidFill>
                                  <a:latin typeface="Cambria Math" panose="02040503050406030204" pitchFamily="18" charset="0"/>
                                </a:rPr>
                              </m:ctrlPr>
                            </m:dPr>
                            <m:e>
                              <m:r>
                                <a:rPr lang="en-US" sz="2400" b="0" i="1" smtClean="0">
                                  <a:solidFill>
                                    <a:schemeClr val="tx1">
                                      <a:lumMod val="75000"/>
                                    </a:schemeClr>
                                  </a:solidFill>
                                  <a:latin typeface="Cambria Math" panose="02040503050406030204" pitchFamily="18" charset="0"/>
                                </a:rPr>
                                <m:t>𝑉</m:t>
                              </m:r>
                            </m:e>
                          </m:d>
                        </m:num>
                        <m:den>
                          <m:d>
                            <m:dPr>
                              <m:begChr m:val="|"/>
                              <m:endChr m:val="|"/>
                              <m:ctrlPr>
                                <a:rPr lang="en-US" sz="2400" b="0" i="1" smtClean="0">
                                  <a:solidFill>
                                    <a:schemeClr val="tx1">
                                      <a:lumMod val="75000"/>
                                    </a:schemeClr>
                                  </a:solidFill>
                                  <a:latin typeface="Cambria Math" panose="02040503050406030204" pitchFamily="18" charset="0"/>
                                </a:rPr>
                              </m:ctrlPr>
                            </m:dPr>
                            <m:e>
                              <m:r>
                                <a:rPr lang="en-US" sz="2400" b="0" i="1" smtClean="0">
                                  <a:solidFill>
                                    <a:schemeClr val="tx1">
                                      <a:lumMod val="75000"/>
                                    </a:schemeClr>
                                  </a:solidFill>
                                  <a:latin typeface="Cambria Math" panose="02040503050406030204" pitchFamily="18" charset="0"/>
                                </a:rPr>
                                <m:t>𝐸</m:t>
                              </m:r>
                            </m:e>
                          </m:d>
                        </m:den>
                      </m:f>
                      <m:r>
                        <a:rPr lang="en-US" sz="2400" b="0" i="1" smtClean="0">
                          <a:solidFill>
                            <a:schemeClr val="tx1"/>
                          </a:solidFill>
                          <a:latin typeface="Cambria Math" panose="02040503050406030204" pitchFamily="18" charset="0"/>
                        </a:rPr>
                        <m:t>−</m:t>
                      </m:r>
                      <m:r>
                        <a:rPr lang="en-US" sz="2400" b="0" i="1" smtClean="0">
                          <a:solidFill>
                            <a:schemeClr val="tx1">
                              <a:lumMod val="75000"/>
                            </a:schemeClr>
                          </a:solidFill>
                          <a:latin typeface="Cambria Math" panose="02040503050406030204" pitchFamily="18" charset="0"/>
                        </a:rPr>
                        <m:t>𝛿</m:t>
                      </m:r>
                    </m:oMath>
                  </m:oMathPara>
                </a14:m>
                <a:endParaRPr lang="en-US" sz="2400" b="0" dirty="0">
                  <a:solidFill>
                    <a:schemeClr val="tx1"/>
                  </a:solidFill>
                </a:endParaRPr>
              </a:p>
            </p:txBody>
          </p:sp>
        </mc:Choice>
        <mc:Fallback>
          <p:sp>
            <p:nvSpPr>
              <p:cNvPr id="10" name="TextBox 9">
                <a:extLst>
                  <a:ext uri="{FF2B5EF4-FFF2-40B4-BE49-F238E27FC236}">
                    <a16:creationId xmlns:a16="http://schemas.microsoft.com/office/drawing/2014/main" id="{47828C61-6A9B-4F4C-0162-E98EBCE164EF}"/>
                  </a:ext>
                </a:extLst>
              </p:cNvPr>
              <p:cNvSpPr txBox="1">
                <a:spLocks noRot="1" noChangeAspect="1" noMove="1" noResize="1" noEditPoints="1" noAdjustHandles="1" noChangeArrowheads="1" noChangeShapeType="1" noTextEdit="1"/>
              </p:cNvSpPr>
              <p:nvPr/>
            </p:nvSpPr>
            <p:spPr>
              <a:xfrm>
                <a:off x="23427" y="3119945"/>
                <a:ext cx="8742651" cy="1270348"/>
              </a:xfrm>
              <a:prstGeom prst="rect">
                <a:avLst/>
              </a:prstGeom>
              <a:blipFill>
                <a:blip r:embed="rId3"/>
                <a:stretch>
                  <a:fillRect t="-396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3E48A58E-2C0E-C6D6-1BEA-B4CD86CD1196}"/>
              </a:ext>
            </a:extLst>
          </p:cNvPr>
          <p:cNvPicPr>
            <a:picLocks noChangeAspect="1"/>
          </p:cNvPicPr>
          <p:nvPr/>
        </p:nvPicPr>
        <p:blipFill>
          <a:blip r:embed="rId4"/>
          <a:stretch>
            <a:fillRect/>
          </a:stretch>
        </p:blipFill>
        <p:spPr>
          <a:xfrm>
            <a:off x="7234767" y="0"/>
            <a:ext cx="1909233" cy="784414"/>
          </a:xfrm>
          <a:prstGeom prst="rect">
            <a:avLst/>
          </a:prstGeom>
        </p:spPr>
      </p:pic>
      <p:pic>
        <p:nvPicPr>
          <p:cNvPr id="65" name="Picture 64">
            <a:extLst>
              <a:ext uri="{FF2B5EF4-FFF2-40B4-BE49-F238E27FC236}">
                <a16:creationId xmlns:a16="http://schemas.microsoft.com/office/drawing/2014/main" id="{B9DFC189-5882-AFF9-9A32-9448276FE32E}"/>
              </a:ext>
            </a:extLst>
          </p:cNvPr>
          <p:cNvPicPr>
            <a:picLocks noChangeAspect="1"/>
          </p:cNvPicPr>
          <p:nvPr/>
        </p:nvPicPr>
        <p:blipFill>
          <a:blip r:embed="rId5"/>
          <a:stretch>
            <a:fillRect/>
          </a:stretch>
        </p:blipFill>
        <p:spPr>
          <a:xfrm>
            <a:off x="-8238" y="0"/>
            <a:ext cx="1909233" cy="781385"/>
          </a:xfrm>
          <a:prstGeom prst="rect">
            <a:avLst/>
          </a:prstGeom>
          <a:ln>
            <a:noFill/>
          </a:ln>
        </p:spPr>
      </p:pic>
      <p:grpSp>
        <p:nvGrpSpPr>
          <p:cNvPr id="25" name="Group 24">
            <a:extLst>
              <a:ext uri="{FF2B5EF4-FFF2-40B4-BE49-F238E27FC236}">
                <a16:creationId xmlns:a16="http://schemas.microsoft.com/office/drawing/2014/main" id="{3D9858E7-F36D-8471-2DB7-34CA4BBB2E8F}"/>
              </a:ext>
            </a:extLst>
          </p:cNvPr>
          <p:cNvGrpSpPr/>
          <p:nvPr/>
        </p:nvGrpSpPr>
        <p:grpSpPr>
          <a:xfrm>
            <a:off x="1540545" y="4275188"/>
            <a:ext cx="1525931" cy="587338"/>
            <a:chOff x="1743863" y="4279163"/>
            <a:chExt cx="1525931" cy="587338"/>
          </a:xfrm>
        </p:grpSpPr>
        <p:sp>
          <p:nvSpPr>
            <p:cNvPr id="2" name="TextBox 1">
              <a:extLst>
                <a:ext uri="{FF2B5EF4-FFF2-40B4-BE49-F238E27FC236}">
                  <a16:creationId xmlns:a16="http://schemas.microsoft.com/office/drawing/2014/main" id="{D0E754CE-5811-4204-6BFA-212A697F3107}"/>
                </a:ext>
              </a:extLst>
            </p:cNvPr>
            <p:cNvSpPr txBox="1"/>
            <p:nvPr/>
          </p:nvSpPr>
          <p:spPr>
            <a:xfrm>
              <a:off x="1743863" y="4497169"/>
              <a:ext cx="1525931" cy="369332"/>
            </a:xfrm>
            <a:prstGeom prst="rect">
              <a:avLst/>
            </a:prstGeom>
            <a:noFill/>
          </p:spPr>
          <p:txBody>
            <a:bodyPr wrap="none" rtlCol="0">
              <a:spAutoFit/>
            </a:bodyPr>
            <a:lstStyle/>
            <a:p>
              <a:pPr algn="ctr"/>
              <a:r>
                <a:rPr lang="en-US" dirty="0">
                  <a:solidFill>
                    <a:srgbClr val="FF0000"/>
                  </a:solidFill>
                </a:rPr>
                <a:t>Hallucination</a:t>
              </a:r>
            </a:p>
          </p:txBody>
        </p:sp>
        <p:sp>
          <p:nvSpPr>
            <p:cNvPr id="24" name="Left Brace 23">
              <a:extLst>
                <a:ext uri="{FF2B5EF4-FFF2-40B4-BE49-F238E27FC236}">
                  <a16:creationId xmlns:a16="http://schemas.microsoft.com/office/drawing/2014/main" id="{A0E8561D-78F4-9C4A-693A-A918EE579899}"/>
                </a:ext>
              </a:extLst>
            </p:cNvPr>
            <p:cNvSpPr/>
            <p:nvPr/>
          </p:nvSpPr>
          <p:spPr>
            <a:xfrm rot="16200000">
              <a:off x="2415278" y="3698367"/>
              <a:ext cx="218008" cy="1379599"/>
            </a:xfrm>
            <a:prstGeom prst="leftBrace">
              <a:avLst>
                <a:gd name="adj1" fmla="val 40985"/>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DA1BC269-CD84-BF5C-9578-2A71B9C4D7FD}"/>
              </a:ext>
            </a:extLst>
          </p:cNvPr>
          <p:cNvGrpSpPr/>
          <p:nvPr/>
        </p:nvGrpSpPr>
        <p:grpSpPr>
          <a:xfrm>
            <a:off x="3053130" y="4290578"/>
            <a:ext cx="3284745" cy="848947"/>
            <a:chOff x="880886" y="4294553"/>
            <a:chExt cx="3284745" cy="848947"/>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E8534EC-E2CE-2802-39FE-E651B6E5F23E}"/>
                    </a:ext>
                  </a:extLst>
                </p:cNvPr>
                <p:cNvSpPr txBox="1"/>
                <p:nvPr/>
              </p:nvSpPr>
              <p:spPr>
                <a:xfrm>
                  <a:off x="880886" y="4497169"/>
                  <a:ext cx="3284745" cy="646331"/>
                </a:xfrm>
                <a:prstGeom prst="rect">
                  <a:avLst/>
                </a:prstGeom>
                <a:noFill/>
              </p:spPr>
              <p:txBody>
                <a:bodyPr wrap="none" rtlCol="0">
                  <a:spAutoFit/>
                </a:bodyPr>
                <a:lstStyle/>
                <a:p>
                  <a:pPr algn="ctr"/>
                  <a:r>
                    <a:rPr lang="en-US" dirty="0">
                      <a:solidFill>
                        <a:srgbClr val="FF0000"/>
                      </a:solidFill>
                    </a:rPr>
                    <a:t>Misclassification</a:t>
                  </a:r>
                  <a:br>
                    <a:rPr lang="en-US" dirty="0">
                      <a:solidFill>
                        <a:srgbClr val="FF0000"/>
                      </a:solidFill>
                    </a:rPr>
                  </a:br>
                  <a14:m>
                    <m:oMathPara xmlns:m="http://schemas.openxmlformats.org/officeDocument/2006/math">
                      <m:oMathParaPr>
                        <m:jc m:val="centerGroup"/>
                      </m:oMathParaPr>
                      <m:oMath xmlns:m="http://schemas.openxmlformats.org/officeDocument/2006/math">
                        <m:r>
                          <a:rPr lang="en-US" i="1" dirty="0" smtClean="0">
                            <a:solidFill>
                              <a:srgbClr val="FF0000"/>
                            </a:solidFill>
                            <a:latin typeface="Cambria Math" panose="02040503050406030204" pitchFamily="18" charset="0"/>
                          </a:rPr>
                          <m:t>𝐷</m:t>
                        </m:r>
                        <m:r>
                          <a:rPr lang="en-US" b="0" i="1" dirty="0" smtClean="0">
                            <a:solidFill>
                              <a:srgbClr val="FF0000"/>
                            </a:solidFill>
                            <a:latin typeface="Cambria Math" panose="02040503050406030204" pitchFamily="18" charset="0"/>
                          </a:rPr>
                          <m:t>≔</m:t>
                        </m:r>
                        <m:r>
                          <a:rPr lang="en-US" i="1" dirty="0" smtClean="0">
                            <a:solidFill>
                              <a:srgbClr val="FF0000"/>
                            </a:solidFill>
                            <a:latin typeface="Cambria Math" panose="02040503050406030204" pitchFamily="18" charset="0"/>
                          </a:rPr>
                          <m:t>1/2 (</m:t>
                        </m:r>
                        <m:r>
                          <a:rPr lang="en-US" i="1" dirty="0" smtClean="0">
                            <a:solidFill>
                              <a:srgbClr val="FF0000"/>
                            </a:solidFill>
                            <a:latin typeface="Cambria Math" panose="02040503050406030204" pitchFamily="18" charset="0"/>
                          </a:rPr>
                          <m:t>𝑝</m:t>
                        </m:r>
                        <m:r>
                          <a:rPr lang="en-US" i="1" dirty="0" smtClean="0">
                            <a:solidFill>
                              <a:srgbClr val="FF0000"/>
                            </a:solidFill>
                            <a:latin typeface="Cambria Math" panose="02040503050406030204" pitchFamily="18" charset="0"/>
                          </a:rPr>
                          <m:t>, +) + 1/2 (</m:t>
                        </m:r>
                        <m:sSub>
                          <m:sSubPr>
                            <m:ctrlPr>
                              <a:rPr lang="en-US" b="0" i="1" dirty="0" smtClean="0">
                                <a:solidFill>
                                  <a:srgbClr val="FF0000"/>
                                </a:solidFill>
                                <a:latin typeface="Cambria Math" panose="02040503050406030204" pitchFamily="18" charset="0"/>
                              </a:rPr>
                            </m:ctrlPr>
                          </m:sSubPr>
                          <m:e>
                            <m:r>
                              <a:rPr lang="en-US" b="0" i="1" dirty="0" smtClean="0">
                                <a:solidFill>
                                  <a:srgbClr val="FF0000"/>
                                </a:solidFill>
                                <a:latin typeface="Cambria Math" panose="02040503050406030204" pitchFamily="18" charset="0"/>
                              </a:rPr>
                              <m:t>𝑈</m:t>
                            </m:r>
                          </m:e>
                          <m:sub>
                            <m:r>
                              <a:rPr lang="en-US" b="0" i="1" dirty="0" smtClean="0">
                                <a:solidFill>
                                  <a:srgbClr val="FF0000"/>
                                </a:solidFill>
                                <a:latin typeface="Cambria Math" panose="02040503050406030204" pitchFamily="18" charset="0"/>
                              </a:rPr>
                              <m:t>𝐸</m:t>
                            </m:r>
                          </m:sub>
                        </m:sSub>
                        <m:r>
                          <a:rPr lang="en-US" b="0" i="1" dirty="0"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7" name="TextBox 26">
                  <a:extLst>
                    <a:ext uri="{FF2B5EF4-FFF2-40B4-BE49-F238E27FC236}">
                      <a16:creationId xmlns:a16="http://schemas.microsoft.com/office/drawing/2014/main" id="{EE8534EC-E2CE-2802-39FE-E651B6E5F23E}"/>
                    </a:ext>
                  </a:extLst>
                </p:cNvPr>
                <p:cNvSpPr txBox="1">
                  <a:spLocks noRot="1" noChangeAspect="1" noMove="1" noResize="1" noEditPoints="1" noAdjustHandles="1" noChangeArrowheads="1" noChangeShapeType="1" noTextEdit="1"/>
                </p:cNvSpPr>
                <p:nvPr/>
              </p:nvSpPr>
              <p:spPr>
                <a:xfrm>
                  <a:off x="880886" y="4497169"/>
                  <a:ext cx="3284745" cy="646331"/>
                </a:xfrm>
                <a:prstGeom prst="rect">
                  <a:avLst/>
                </a:prstGeom>
                <a:blipFill>
                  <a:blip r:embed="rId7"/>
                  <a:stretch>
                    <a:fillRect t="-3846" b="-7692"/>
                  </a:stretch>
                </a:blipFill>
              </p:spPr>
              <p:txBody>
                <a:bodyPr/>
                <a:lstStyle/>
                <a:p>
                  <a:r>
                    <a:rPr lang="en-US">
                      <a:noFill/>
                    </a:rPr>
                    <a:t> </a:t>
                  </a:r>
                </a:p>
              </p:txBody>
            </p:sp>
          </mc:Fallback>
        </mc:AlternateContent>
        <p:sp>
          <p:nvSpPr>
            <p:cNvPr id="28" name="Left Brace 27">
              <a:extLst>
                <a:ext uri="{FF2B5EF4-FFF2-40B4-BE49-F238E27FC236}">
                  <a16:creationId xmlns:a16="http://schemas.microsoft.com/office/drawing/2014/main" id="{28C7D3A3-5D76-6A50-60AA-044A1D9FD900}"/>
                </a:ext>
              </a:extLst>
            </p:cNvPr>
            <p:cNvSpPr/>
            <p:nvPr/>
          </p:nvSpPr>
          <p:spPr>
            <a:xfrm rot="16200000">
              <a:off x="2436928" y="3309455"/>
              <a:ext cx="202618" cy="2172813"/>
            </a:xfrm>
            <a:prstGeom prst="leftBrace">
              <a:avLst>
                <a:gd name="adj1" fmla="val 40536"/>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B78291-07FD-0693-19D8-A2459BC2CA0A}"/>
                  </a:ext>
                </a:extLst>
              </p:cNvPr>
              <p:cNvSpPr txBox="1"/>
              <p:nvPr/>
            </p:nvSpPr>
            <p:spPr>
              <a:xfrm>
                <a:off x="71813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dirty="0"/>
              </a:p>
            </p:txBody>
          </p:sp>
        </mc:Choice>
        <mc:Fallback xmlns="">
          <p:sp>
            <p:nvSpPr>
              <p:cNvPr id="3" name="TextBox 2">
                <a:extLst>
                  <a:ext uri="{FF2B5EF4-FFF2-40B4-BE49-F238E27FC236}">
                    <a16:creationId xmlns:a16="http://schemas.microsoft.com/office/drawing/2014/main" id="{0FB78291-07FD-0693-19D8-A2459BC2CA0A}"/>
                  </a:ext>
                </a:extLst>
              </p:cNvPr>
              <p:cNvSpPr txBox="1">
                <a:spLocks noRot="1" noChangeAspect="1" noMove="1" noResize="1" noEditPoints="1" noAdjustHandles="1" noChangeArrowheads="1" noChangeShapeType="1" noTextEdit="1"/>
              </p:cNvSpPr>
              <p:nvPr/>
            </p:nvSpPr>
            <p:spPr>
              <a:xfrm>
                <a:off x="7181383" y="11148"/>
                <a:ext cx="387542"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C7C817-075D-AC62-3387-4E668FBE8E0F}"/>
                  </a:ext>
                </a:extLst>
              </p:cNvPr>
              <p:cNvSpPr txBox="1"/>
              <p:nvPr/>
            </p:nvSpPr>
            <p:spPr>
              <a:xfrm>
                <a:off x="8794594"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4" name="TextBox 3">
                <a:extLst>
                  <a:ext uri="{FF2B5EF4-FFF2-40B4-BE49-F238E27FC236}">
                    <a16:creationId xmlns:a16="http://schemas.microsoft.com/office/drawing/2014/main" id="{F6C7C817-075D-AC62-3387-4E668FBE8E0F}"/>
                  </a:ext>
                </a:extLst>
              </p:cNvPr>
              <p:cNvSpPr txBox="1">
                <a:spLocks noRot="1" noChangeAspect="1" noMove="1" noResize="1" noEditPoints="1" noAdjustHandles="1" noChangeArrowheads="1" noChangeShapeType="1" noTextEdit="1"/>
              </p:cNvSpPr>
              <p:nvPr/>
            </p:nvSpPr>
            <p:spPr>
              <a:xfrm>
                <a:off x="8794594" y="464632"/>
                <a:ext cx="38754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2CA0020-D2A3-51B1-E41F-1655433B2F45}"/>
                  </a:ext>
                </a:extLst>
              </p:cNvPr>
              <p:cNvSpPr txBox="1"/>
              <p:nvPr/>
            </p:nvSpPr>
            <p:spPr>
              <a:xfrm>
                <a:off x="-501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a:p>
            </p:txBody>
          </p:sp>
        </mc:Choice>
        <mc:Fallback xmlns="">
          <p:sp>
            <p:nvSpPr>
              <p:cNvPr id="9" name="TextBox 8">
                <a:extLst>
                  <a:ext uri="{FF2B5EF4-FFF2-40B4-BE49-F238E27FC236}">
                    <a16:creationId xmlns:a16="http://schemas.microsoft.com/office/drawing/2014/main" id="{72CA0020-D2A3-51B1-E41F-1655433B2F45}"/>
                  </a:ext>
                </a:extLst>
              </p:cNvPr>
              <p:cNvSpPr txBox="1">
                <a:spLocks noRot="1" noChangeAspect="1" noMove="1" noResize="1" noEditPoints="1" noAdjustHandles="1" noChangeArrowheads="1" noChangeShapeType="1" noTextEdit="1"/>
              </p:cNvSpPr>
              <p:nvPr/>
            </p:nvSpPr>
            <p:spPr>
              <a:xfrm>
                <a:off x="-50183" y="11148"/>
                <a:ext cx="387542"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EFBE974-BECE-B721-36C1-BD74F6AD3122}"/>
                  </a:ext>
                </a:extLst>
              </p:cNvPr>
              <p:cNvSpPr txBox="1"/>
              <p:nvPr/>
            </p:nvSpPr>
            <p:spPr>
              <a:xfrm>
                <a:off x="1563028"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11" name="TextBox 10">
                <a:extLst>
                  <a:ext uri="{FF2B5EF4-FFF2-40B4-BE49-F238E27FC236}">
                    <a16:creationId xmlns:a16="http://schemas.microsoft.com/office/drawing/2014/main" id="{6EFBE974-BECE-B721-36C1-BD74F6AD3122}"/>
                  </a:ext>
                </a:extLst>
              </p:cNvPr>
              <p:cNvSpPr txBox="1">
                <a:spLocks noRot="1" noChangeAspect="1" noMove="1" noResize="1" noEditPoints="1" noAdjustHandles="1" noChangeArrowheads="1" noChangeShapeType="1" noTextEdit="1"/>
              </p:cNvSpPr>
              <p:nvPr/>
            </p:nvSpPr>
            <p:spPr>
              <a:xfrm>
                <a:off x="1563028" y="464632"/>
                <a:ext cx="387542" cy="369332"/>
              </a:xfrm>
              <a:prstGeom prst="rect">
                <a:avLst/>
              </a:prstGeom>
              <a:blipFill>
                <a:blip r:embed="rId11"/>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DC4CA2F6-8975-F858-7F45-97FF5B489BAF}"/>
              </a:ext>
            </a:extLst>
          </p:cNvPr>
          <p:cNvSpPr txBox="1"/>
          <p:nvPr/>
        </p:nvSpPr>
        <p:spPr>
          <a:xfrm>
            <a:off x="3365930" y="1967048"/>
            <a:ext cx="559769" cy="369332"/>
          </a:xfrm>
          <a:prstGeom prst="rect">
            <a:avLst/>
          </a:prstGeom>
          <a:solidFill>
            <a:schemeClr val="tx1"/>
          </a:solidFill>
        </p:spPr>
        <p:txBody>
          <a:bodyPr wrap="none" rtlCol="0">
            <a:spAutoFit/>
          </a:bodyPr>
          <a:lstStyle/>
          <a:p>
            <a:r>
              <a:rPr lang="en-US" b="1" dirty="0">
                <a:solidFill>
                  <a:srgbClr val="00B050"/>
                </a:solidFill>
              </a:rPr>
              <a:t>IDK</a:t>
            </a:r>
          </a:p>
        </p:txBody>
      </p:sp>
      <p:sp>
        <p:nvSpPr>
          <p:cNvPr id="15" name="TextBox 14">
            <a:extLst>
              <a:ext uri="{FF2B5EF4-FFF2-40B4-BE49-F238E27FC236}">
                <a16:creationId xmlns:a16="http://schemas.microsoft.com/office/drawing/2014/main" id="{93EDF15D-E5B0-8452-A101-932834E3E84E}"/>
              </a:ext>
            </a:extLst>
          </p:cNvPr>
          <p:cNvSpPr txBox="1"/>
          <p:nvPr/>
        </p:nvSpPr>
        <p:spPr>
          <a:xfrm>
            <a:off x="7678047" y="1967048"/>
            <a:ext cx="559769" cy="369332"/>
          </a:xfrm>
          <a:prstGeom prst="rect">
            <a:avLst/>
          </a:prstGeom>
          <a:solidFill>
            <a:schemeClr val="tx1"/>
          </a:solidFill>
        </p:spPr>
        <p:txBody>
          <a:bodyPr wrap="none" rtlCol="0">
            <a:spAutoFit/>
          </a:bodyPr>
          <a:lstStyle/>
          <a:p>
            <a:r>
              <a:rPr lang="en-US" b="1" dirty="0">
                <a:solidFill>
                  <a:srgbClr val="00B050"/>
                </a:solidFill>
              </a:rPr>
              <a:t>IDK</a:t>
            </a:r>
          </a:p>
        </p:txBody>
      </p:sp>
    </p:spTree>
    <p:extLst>
      <p:ext uri="{BB962C8B-B14F-4D97-AF65-F5344CB8AC3E}">
        <p14:creationId xmlns:p14="http://schemas.microsoft.com/office/powerpoint/2010/main" val="2613097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5ED6A-4645-D1D0-7DF6-61C95AC5DEAB}"/>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1FB82013-C731-7CAE-B732-B8C5E4B9A229}"/>
                  </a:ext>
                </a:extLst>
              </p:cNvPr>
              <p:cNvSpPr txBox="1"/>
              <p:nvPr/>
            </p:nvSpPr>
            <p:spPr>
              <a:xfrm>
                <a:off x="-300471" y="3119945"/>
                <a:ext cx="9317797" cy="1225272"/>
              </a:xfrm>
              <a:prstGeom prst="rect">
                <a:avLst/>
              </a:prstGeom>
              <a:noFill/>
            </p:spPr>
            <p:txBody>
              <a:bodyPr wrap="square">
                <a:spAutoFit/>
              </a:bodyPr>
              <a:lstStyle/>
              <a:p>
                <a:pPr algn="ctr"/>
                <a:r>
                  <a:rPr lang="en-US" sz="2400" b="1" dirty="0"/>
                  <a:t>Theorem: </a:t>
                </a:r>
                <a:r>
                  <a:rPr lang="en-US" sz="2400" dirty="0"/>
                  <a:t>If </a:t>
                </a:r>
                <a14:m>
                  <m:oMath xmlns:m="http://schemas.openxmlformats.org/officeDocument/2006/math">
                    <m:r>
                      <a:rPr lang="en-US" sz="2400" i="1" dirty="0" smtClean="0">
                        <a:latin typeface="Cambria Math" panose="02040503050406030204" pitchFamily="18" charset="0"/>
                      </a:rPr>
                      <m:t>𝑝</m:t>
                    </m:r>
                    <m:r>
                      <a:rPr lang="en-US" sz="2400" i="1" dirty="0" smtClean="0">
                        <a:latin typeface="Cambria Math" panose="02040503050406030204" pitchFamily="18" charset="0"/>
                      </a:rPr>
                      <m:t>(</m:t>
                    </m:r>
                    <m:r>
                      <a:rPr lang="en-US" sz="2400" b="0" i="1" dirty="0" smtClean="0">
                        <a:latin typeface="Cambria Math" panose="02040503050406030204" pitchFamily="18" charset="0"/>
                      </a:rPr>
                      <m:t>𝑉</m:t>
                    </m:r>
                    <m:r>
                      <a:rPr lang="en-US" sz="2400" i="1" dirty="0" smtClean="0">
                        <a:latin typeface="Cambria Math" panose="02040503050406030204" pitchFamily="18" charset="0"/>
                      </a:rPr>
                      <m:t>)=1 </m:t>
                    </m:r>
                  </m:oMath>
                </a14:m>
                <a:r>
                  <a:rPr lang="en-US" sz="2400" dirty="0"/>
                  <a:t>then for all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𝑝</m:t>
                        </m:r>
                      </m:e>
                    </m:acc>
                    <m:r>
                      <a:rPr lang="en-US" sz="2400" b="0" i="0" dirty="0" smtClean="0">
                        <a:latin typeface="Cambria Math" panose="02040503050406030204" pitchFamily="18" charset="0"/>
                      </a:rPr>
                      <m:t>,</m:t>
                    </m:r>
                  </m:oMath>
                </a14:m>
                <a:endParaRPr lang="en-US" sz="2400" i="0" dirty="0">
                  <a:solidFill>
                    <a:srgbClr val="FF0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limLow>
                        <m:limLowPr>
                          <m:ctrlPr>
                            <a:rPr lang="en-US" sz="2400" b="0" i="1" smtClean="0">
                              <a:solidFill>
                                <a:srgbClr val="FF0000"/>
                              </a:solidFill>
                              <a:latin typeface="Cambria Math" panose="02040503050406030204" pitchFamily="18" charset="0"/>
                            </a:rPr>
                          </m:ctrlPr>
                        </m:limLowPr>
                        <m:e>
                          <m:r>
                            <m:rPr>
                              <m:sty m:val="p"/>
                            </m:rPr>
                            <a:rPr lang="en-US" sz="2400">
                              <a:solidFill>
                                <a:srgbClr val="FF0000"/>
                              </a:solidFill>
                              <a:latin typeface="Cambria Math" panose="02040503050406030204" pitchFamily="18" charset="0"/>
                            </a:rPr>
                            <m:t>P</m:t>
                          </m:r>
                          <m:r>
                            <m:rPr>
                              <m:sty m:val="p"/>
                            </m:rPr>
                            <a:rPr lang="en-US" sz="2400" b="0" i="0" smtClean="0">
                              <a:solidFill>
                                <a:srgbClr val="FF0000"/>
                              </a:solidFill>
                              <a:latin typeface="Cambria Math" panose="02040503050406030204" pitchFamily="18" charset="0"/>
                            </a:rPr>
                            <m:t>r</m:t>
                          </m:r>
                        </m:e>
                        <m:lim>
                          <m:r>
                            <m:rPr>
                              <m:sty m:val="p"/>
                            </m:rPr>
                            <a:rPr lang="en-US" sz="2400" b="0" i="0" smtClean="0">
                              <a:solidFill>
                                <a:srgbClr val="FF0000"/>
                              </a:solidFill>
                              <a:latin typeface="Cambria Math" panose="02040503050406030204" pitchFamily="18" charset="0"/>
                            </a:rPr>
                            <m:t>x</m:t>
                          </m:r>
                          <m:r>
                            <a:rPr lang="en-US" sz="2400" b="0" i="1" smtClean="0">
                              <a:solidFill>
                                <a:srgbClr val="FF0000"/>
                              </a:solidFill>
                              <a:latin typeface="Cambria Math" panose="02040503050406030204" pitchFamily="18" charset="0"/>
                            </a:rPr>
                            <m:t>∼</m:t>
                          </m:r>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𝑝</m:t>
                              </m:r>
                            </m:e>
                          </m:acc>
                        </m:lim>
                      </m:limLow>
                      <m:d>
                        <m:dPr>
                          <m:begChr m:val="["/>
                          <m:endChr m:val="]"/>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𝑥</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𝐸</m:t>
                          </m:r>
                        </m:e>
                      </m:d>
                      <m:r>
                        <a:rPr lang="en-US" sz="2400" b="0" i="1" smtClean="0">
                          <a:solidFill>
                            <a:schemeClr val="tx1"/>
                          </a:solidFill>
                          <a:latin typeface="Cambria Math" panose="02040503050406030204" pitchFamily="18" charset="0"/>
                        </a:rPr>
                        <m:t>≥2</m:t>
                      </m:r>
                      <m:limLow>
                        <m:limLowPr>
                          <m:ctrlPr>
                            <a:rPr lang="en-US" sz="2400" b="0" i="1" smtClean="0">
                              <a:solidFill>
                                <a:srgbClr val="FF0000"/>
                              </a:solidFill>
                              <a:latin typeface="Cambria Math" panose="02040503050406030204" pitchFamily="18" charset="0"/>
                            </a:rPr>
                          </m:ctrlPr>
                        </m:limLowPr>
                        <m:e>
                          <m:r>
                            <m:rPr>
                              <m:sty m:val="p"/>
                            </m:rPr>
                            <a:rPr lang="en-US" sz="2400" b="0" i="0" smtClean="0">
                              <a:solidFill>
                                <a:srgbClr val="FF0000"/>
                              </a:solidFill>
                              <a:latin typeface="Cambria Math" panose="02040503050406030204" pitchFamily="18" charset="0"/>
                            </a:rPr>
                            <m:t>Pr</m:t>
                          </m:r>
                        </m:e>
                        <m:lim>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𝑥</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𝑦</m:t>
                              </m:r>
                            </m:e>
                          </m:d>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𝐷</m:t>
                          </m:r>
                        </m:lim>
                      </m:limLow>
                      <m:d>
                        <m:dPr>
                          <m:begChr m:val="["/>
                          <m:endChr m:val="]"/>
                          <m:ctrlPr>
                            <a:rPr lang="en-US" sz="2400" b="0" i="1" smtClean="0">
                              <a:solidFill>
                                <a:srgbClr val="FF0000"/>
                              </a:solidFill>
                              <a:latin typeface="Cambria Math" panose="02040503050406030204" pitchFamily="18" charset="0"/>
                            </a:rPr>
                          </m:ctrlPr>
                        </m:dPr>
                        <m:e>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3</m:t>
                              </m:r>
                            </m:num>
                            <m:den>
                              <m:r>
                                <a:rPr lang="en-US" sz="2400" b="0" i="1" smtClean="0">
                                  <a:solidFill>
                                    <a:schemeClr val="bg1"/>
                                  </a:solidFill>
                                  <a:latin typeface="Cambria Math" panose="02040503050406030204" pitchFamily="18" charset="0"/>
                                </a:rPr>
                                <m:t>8</m:t>
                              </m:r>
                            </m:den>
                          </m:f>
                          <m:r>
                            <a:rPr lang="en-US" sz="2400" b="0" i="1" smtClean="0">
                              <a:solidFill>
                                <a:srgbClr val="FF0000"/>
                              </a:solidFill>
                              <a:latin typeface="Cambria Math" panose="02040503050406030204" pitchFamily="18" charset="0"/>
                            </a:rPr>
                            <m:t>                    </m:t>
                          </m:r>
                          <m:r>
                            <m:rPr>
                              <m:nor/>
                            </m:rPr>
                            <a:rPr lang="en-US" sz="2400" dirty="0">
                              <a:solidFill>
                                <a:srgbClr val="FF0000"/>
                              </a:solidFill>
                            </a:rPr>
                            <m:t> </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𝑦</m:t>
                          </m:r>
                        </m:e>
                      </m:d>
                      <m:r>
                        <a:rPr lang="en-US" sz="2400" b="0" i="1" smtClean="0">
                          <a:solidFill>
                            <a:schemeClr val="tx1"/>
                          </a:solidFill>
                          <a:latin typeface="Cambria Math" panose="02040503050406030204" pitchFamily="18" charset="0"/>
                        </a:rPr>
                        <m:t> −</m:t>
                      </m:r>
                      <m:f>
                        <m:fPr>
                          <m:ctrlPr>
                            <a:rPr lang="en-US" sz="2400" b="0" i="1" smtClean="0">
                              <a:solidFill>
                                <a:schemeClr val="tx1">
                                  <a:lumMod val="75000"/>
                                </a:schemeClr>
                              </a:solidFill>
                              <a:latin typeface="Cambria Math" panose="02040503050406030204" pitchFamily="18" charset="0"/>
                            </a:rPr>
                          </m:ctrlPr>
                        </m:fPr>
                        <m:num>
                          <m:d>
                            <m:dPr>
                              <m:begChr m:val="|"/>
                              <m:endChr m:val="|"/>
                              <m:ctrlPr>
                                <a:rPr lang="en-US" sz="2400" b="0" i="1" smtClean="0">
                                  <a:solidFill>
                                    <a:schemeClr val="tx1">
                                      <a:lumMod val="75000"/>
                                    </a:schemeClr>
                                  </a:solidFill>
                                  <a:latin typeface="Cambria Math" panose="02040503050406030204" pitchFamily="18" charset="0"/>
                                </a:rPr>
                              </m:ctrlPr>
                            </m:dPr>
                            <m:e>
                              <m:r>
                                <a:rPr lang="en-US" sz="2400" b="0" i="1" smtClean="0">
                                  <a:solidFill>
                                    <a:schemeClr val="tx1">
                                      <a:lumMod val="75000"/>
                                    </a:schemeClr>
                                  </a:solidFill>
                                  <a:latin typeface="Cambria Math" panose="02040503050406030204" pitchFamily="18" charset="0"/>
                                </a:rPr>
                                <m:t>𝑉</m:t>
                              </m:r>
                            </m:e>
                          </m:d>
                        </m:num>
                        <m:den>
                          <m:d>
                            <m:dPr>
                              <m:begChr m:val="|"/>
                              <m:endChr m:val="|"/>
                              <m:ctrlPr>
                                <a:rPr lang="en-US" sz="2400" b="0" i="1" smtClean="0">
                                  <a:solidFill>
                                    <a:schemeClr val="tx1">
                                      <a:lumMod val="75000"/>
                                    </a:schemeClr>
                                  </a:solidFill>
                                  <a:latin typeface="Cambria Math" panose="02040503050406030204" pitchFamily="18" charset="0"/>
                                </a:rPr>
                              </m:ctrlPr>
                            </m:dPr>
                            <m:e>
                              <m:r>
                                <a:rPr lang="en-US" sz="2400" b="0" i="1" smtClean="0">
                                  <a:solidFill>
                                    <a:schemeClr val="tx1">
                                      <a:lumMod val="75000"/>
                                    </a:schemeClr>
                                  </a:solidFill>
                                  <a:latin typeface="Cambria Math" panose="02040503050406030204" pitchFamily="18" charset="0"/>
                                </a:rPr>
                                <m:t>𝐸</m:t>
                              </m:r>
                            </m:e>
                          </m:d>
                        </m:den>
                      </m:f>
                      <m:r>
                        <a:rPr lang="en-US" sz="2400" b="0" i="1" smtClean="0">
                          <a:solidFill>
                            <a:schemeClr val="tx1"/>
                          </a:solidFill>
                          <a:latin typeface="Cambria Math" panose="02040503050406030204" pitchFamily="18" charset="0"/>
                        </a:rPr>
                        <m:t>−</m:t>
                      </m:r>
                      <m:d>
                        <m:dPr>
                          <m:begChr m:val="|"/>
                          <m:endChr m:val="|"/>
                          <m:ctrlPr>
                            <a:rPr lang="en-US" sz="2400" b="0" i="1" smtClean="0">
                              <a:solidFill>
                                <a:schemeClr val="tx1">
                                  <a:lumMod val="75000"/>
                                </a:schemeClr>
                              </a:solidFill>
                              <a:latin typeface="Cambria Math" panose="02040503050406030204" pitchFamily="18" charset="0"/>
                            </a:rPr>
                          </m:ctrlPr>
                        </m:dPr>
                        <m:e>
                          <m:acc>
                            <m:accPr>
                              <m:chr m:val="̂"/>
                              <m:ctrlPr>
                                <a:rPr lang="en-US" sz="2400" b="0" i="1" smtClean="0">
                                  <a:solidFill>
                                    <a:schemeClr val="tx1">
                                      <a:lumMod val="75000"/>
                                    </a:schemeClr>
                                  </a:solidFill>
                                  <a:latin typeface="Cambria Math" panose="02040503050406030204" pitchFamily="18" charset="0"/>
                                </a:rPr>
                              </m:ctrlPr>
                            </m:accPr>
                            <m:e>
                              <m:r>
                                <a:rPr lang="en-US" sz="2400" b="0" i="1" smtClean="0">
                                  <a:solidFill>
                                    <a:schemeClr val="tx1">
                                      <a:lumMod val="75000"/>
                                    </a:schemeClr>
                                  </a:solidFill>
                                  <a:latin typeface="Cambria Math" panose="02040503050406030204" pitchFamily="18" charset="0"/>
                                </a:rPr>
                                <m:t>𝑝</m:t>
                              </m:r>
                            </m:e>
                          </m:acc>
                          <m:d>
                            <m:dPr>
                              <m:ctrlPr>
                                <a:rPr lang="en-US" sz="2400" b="0" i="1" smtClean="0">
                                  <a:solidFill>
                                    <a:schemeClr val="tx1">
                                      <a:lumMod val="75000"/>
                                    </a:schemeClr>
                                  </a:solidFill>
                                  <a:latin typeface="Cambria Math" panose="02040503050406030204" pitchFamily="18" charset="0"/>
                                </a:rPr>
                              </m:ctrlPr>
                            </m:dPr>
                            <m:e>
                              <m:r>
                                <a:rPr lang="en-US" sz="2400" b="0" i="1" smtClean="0">
                                  <a:solidFill>
                                    <a:schemeClr val="tx1">
                                      <a:lumMod val="75000"/>
                                    </a:schemeClr>
                                  </a:solidFill>
                                  <a:latin typeface="Cambria Math" panose="02040503050406030204" pitchFamily="18" charset="0"/>
                                </a:rPr>
                                <m:t>𝐴</m:t>
                              </m:r>
                            </m:e>
                          </m:d>
                          <m:r>
                            <a:rPr lang="en-US" sz="2400" b="0" i="1" smtClean="0">
                              <a:solidFill>
                                <a:schemeClr val="tx1">
                                  <a:lumMod val="75000"/>
                                </a:schemeClr>
                              </a:solidFill>
                              <a:latin typeface="Cambria Math" panose="02040503050406030204" pitchFamily="18" charset="0"/>
                            </a:rPr>
                            <m:t>−</m:t>
                          </m:r>
                          <m:r>
                            <a:rPr lang="en-US" sz="2400" b="0" i="1" smtClean="0">
                              <a:solidFill>
                                <a:schemeClr val="tx1">
                                  <a:lumMod val="75000"/>
                                </a:schemeClr>
                              </a:solidFill>
                              <a:latin typeface="Cambria Math" panose="02040503050406030204" pitchFamily="18" charset="0"/>
                            </a:rPr>
                            <m:t>𝑝</m:t>
                          </m:r>
                          <m:r>
                            <a:rPr lang="en-US" sz="2400" b="0" i="1" smtClean="0">
                              <a:solidFill>
                                <a:schemeClr val="tx1">
                                  <a:lumMod val="75000"/>
                                </a:schemeClr>
                              </a:solidFill>
                              <a:latin typeface="Cambria Math" panose="02040503050406030204" pitchFamily="18" charset="0"/>
                            </a:rPr>
                            <m:t>(</m:t>
                          </m:r>
                          <m:r>
                            <a:rPr lang="en-US" sz="2400" b="0" i="1" smtClean="0">
                              <a:solidFill>
                                <a:schemeClr val="tx1">
                                  <a:lumMod val="75000"/>
                                </a:schemeClr>
                              </a:solidFill>
                              <a:latin typeface="Cambria Math" panose="02040503050406030204" pitchFamily="18" charset="0"/>
                            </a:rPr>
                            <m:t>𝐴</m:t>
                          </m:r>
                          <m:r>
                            <a:rPr lang="en-US" sz="2400" b="0" i="1" smtClean="0">
                              <a:solidFill>
                                <a:schemeClr val="tx1">
                                  <a:lumMod val="75000"/>
                                </a:schemeClr>
                              </a:solidFill>
                              <a:latin typeface="Cambria Math" panose="02040503050406030204" pitchFamily="18" charset="0"/>
                            </a:rPr>
                            <m:t>)</m:t>
                          </m:r>
                        </m:e>
                      </m:d>
                    </m:oMath>
                  </m:oMathPara>
                </a14:m>
                <a:endParaRPr lang="en-US" sz="2400" b="0" dirty="0">
                  <a:solidFill>
                    <a:schemeClr val="tx1"/>
                  </a:solidFill>
                </a:endParaRPr>
              </a:p>
            </p:txBody>
          </p:sp>
        </mc:Choice>
        <mc:Fallback>
          <p:sp>
            <p:nvSpPr>
              <p:cNvPr id="10" name="TextBox 9">
                <a:extLst>
                  <a:ext uri="{FF2B5EF4-FFF2-40B4-BE49-F238E27FC236}">
                    <a16:creationId xmlns:a16="http://schemas.microsoft.com/office/drawing/2014/main" id="{1FB82013-C731-7CAE-B732-B8C5E4B9A229}"/>
                  </a:ext>
                </a:extLst>
              </p:cNvPr>
              <p:cNvSpPr txBox="1">
                <a:spLocks noRot="1" noChangeAspect="1" noMove="1" noResize="1" noEditPoints="1" noAdjustHandles="1" noChangeArrowheads="1" noChangeShapeType="1" noTextEdit="1"/>
              </p:cNvSpPr>
              <p:nvPr/>
            </p:nvSpPr>
            <p:spPr>
              <a:xfrm>
                <a:off x="-300471" y="3119945"/>
                <a:ext cx="9317797" cy="1225272"/>
              </a:xfrm>
              <a:prstGeom prst="rect">
                <a:avLst/>
              </a:prstGeom>
              <a:blipFill>
                <a:blip r:embed="rId3"/>
                <a:stretch>
                  <a:fillRect t="-4082"/>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6DAA255E-5B17-891C-3E3C-04B6D7EF27C5}"/>
              </a:ext>
            </a:extLst>
          </p:cNvPr>
          <p:cNvSpPr>
            <a:spLocks noGrp="1"/>
          </p:cNvSpPr>
          <p:nvPr>
            <p:ph type="title"/>
          </p:nvPr>
        </p:nvSpPr>
        <p:spPr>
          <a:xfrm>
            <a:off x="344117" y="6063"/>
            <a:ext cx="8490750" cy="841800"/>
          </a:xfrm>
        </p:spPr>
        <p:txBody>
          <a:bodyPr>
            <a:normAutofit/>
          </a:bodyPr>
          <a:lstStyle/>
          <a:p>
            <a:r>
              <a:rPr lang="en-US" dirty="0"/>
              <a:t>NWP ≥ Classification</a:t>
            </a:r>
          </a:p>
        </p:txBody>
      </p:sp>
      <p:sp>
        <p:nvSpPr>
          <p:cNvPr id="5" name="TextBox 4">
            <a:extLst>
              <a:ext uri="{FF2B5EF4-FFF2-40B4-BE49-F238E27FC236}">
                <a16:creationId xmlns:a16="http://schemas.microsoft.com/office/drawing/2014/main" id="{75F96261-2D32-EE61-8BD7-6B82C2A19617}"/>
              </a:ext>
            </a:extLst>
          </p:cNvPr>
          <p:cNvSpPr txBox="1"/>
          <p:nvPr/>
        </p:nvSpPr>
        <p:spPr>
          <a:xfrm>
            <a:off x="4701759" y="1413050"/>
            <a:ext cx="3964446" cy="1477328"/>
          </a:xfrm>
          <a:prstGeom prst="rect">
            <a:avLst/>
          </a:prstGeom>
          <a:solidFill>
            <a:schemeClr val="tx1"/>
          </a:solidFill>
        </p:spPr>
        <p:txBody>
          <a:bodyPr wrap="square" rtlCol="0">
            <a:spAutoFit/>
          </a:bodyPr>
          <a:lstStyle/>
          <a:p>
            <a:r>
              <a:rPr lang="en-US" b="1" dirty="0">
                <a:solidFill>
                  <a:srgbClr val="00B050"/>
                </a:solidFill>
              </a:rPr>
              <a:t>Albert Einstein was born 03-14</a:t>
            </a:r>
          </a:p>
          <a:p>
            <a:r>
              <a:rPr lang="en-US" dirty="0">
                <a:solidFill>
                  <a:srgbClr val="FF0000"/>
                </a:solidFill>
              </a:rPr>
              <a:t>Adam Tauman Kalai was born 01–07</a:t>
            </a:r>
            <a:endParaRPr lang="en-US" dirty="0">
              <a:solidFill>
                <a:srgbClr val="92D050"/>
              </a:solidFill>
            </a:endParaRPr>
          </a:p>
          <a:p>
            <a:r>
              <a:rPr lang="en-US" b="1" dirty="0">
                <a:solidFill>
                  <a:srgbClr val="00B050"/>
                </a:solidFill>
              </a:rPr>
              <a:t>Rosa Isela Arriaga was born 07-12</a:t>
            </a:r>
          </a:p>
          <a:p>
            <a:r>
              <a:rPr lang="en-US" dirty="0">
                <a:solidFill>
                  <a:srgbClr val="FF0000"/>
                </a:solidFill>
              </a:rPr>
              <a:t>Mia </a:t>
            </a:r>
            <a:r>
              <a:rPr lang="en-US" dirty="0" err="1">
                <a:solidFill>
                  <a:srgbClr val="FF0000"/>
                </a:solidFill>
              </a:rPr>
              <a:t>Holdner</a:t>
            </a:r>
            <a:r>
              <a:rPr lang="en-US" dirty="0">
                <a:solidFill>
                  <a:srgbClr val="FF0000"/>
                </a:solidFill>
              </a:rPr>
              <a:t> was born 09-05</a:t>
            </a:r>
          </a:p>
          <a:p>
            <a:r>
              <a:rPr lang="en-US" b="1" dirty="0">
                <a:solidFill>
                  <a:srgbClr val="00B050"/>
                </a:solidFill>
              </a:rPr>
              <a:t>Albert Einstein was born 03-14</a:t>
            </a:r>
          </a:p>
        </p:txBody>
      </p:sp>
      <p:sp>
        <p:nvSpPr>
          <p:cNvPr id="14" name="TextBox 13">
            <a:extLst>
              <a:ext uri="{FF2B5EF4-FFF2-40B4-BE49-F238E27FC236}">
                <a16:creationId xmlns:a16="http://schemas.microsoft.com/office/drawing/2014/main" id="{B13FDC60-CD5C-03E0-F653-13A98FFA617D}"/>
              </a:ext>
            </a:extLst>
          </p:cNvPr>
          <p:cNvSpPr txBox="1"/>
          <p:nvPr/>
        </p:nvSpPr>
        <p:spPr>
          <a:xfrm>
            <a:off x="401348" y="1002089"/>
            <a:ext cx="2568621" cy="369332"/>
          </a:xfrm>
          <a:prstGeom prst="rect">
            <a:avLst/>
          </a:prstGeom>
          <a:noFill/>
        </p:spPr>
        <p:txBody>
          <a:bodyPr wrap="square" rtlCol="0">
            <a:spAutoFit/>
          </a:bodyPr>
          <a:lstStyle/>
          <a:p>
            <a:r>
              <a:rPr lang="en-US" b="1" dirty="0"/>
              <a:t>Next-Word Prediction:</a:t>
            </a:r>
            <a:endParaRPr lang="en-US" sz="1800" b="1" i="1" dirty="0">
              <a:solidFill>
                <a:srgbClr val="00B050"/>
              </a:solidFill>
              <a:latin typeface="Cambria Math" panose="02040503050406030204" pitchFamily="18" charset="0"/>
            </a:endParaRPr>
          </a:p>
        </p:txBody>
      </p:sp>
      <p:sp>
        <p:nvSpPr>
          <p:cNvPr id="6" name="TextBox 5">
            <a:extLst>
              <a:ext uri="{FF2B5EF4-FFF2-40B4-BE49-F238E27FC236}">
                <a16:creationId xmlns:a16="http://schemas.microsoft.com/office/drawing/2014/main" id="{94FC1619-FDAD-F9C5-50F7-9416435C8369}"/>
              </a:ext>
            </a:extLst>
          </p:cNvPr>
          <p:cNvSpPr txBox="1"/>
          <p:nvPr/>
        </p:nvSpPr>
        <p:spPr>
          <a:xfrm>
            <a:off x="4701759" y="986362"/>
            <a:ext cx="3509169" cy="369332"/>
          </a:xfrm>
          <a:prstGeom prst="rect">
            <a:avLst/>
          </a:prstGeom>
          <a:noFill/>
        </p:spPr>
        <p:txBody>
          <a:bodyPr wrap="square">
            <a:spAutoFit/>
          </a:bodyPr>
          <a:lstStyle/>
          <a:p>
            <a:r>
              <a:rPr lang="en-US" b="1" dirty="0"/>
              <a:t>Validity Classification:</a:t>
            </a:r>
            <a:endParaRPr lang="en-US" sz="1800" b="1" i="1" dirty="0">
              <a:solidFill>
                <a:srgbClr val="00B050"/>
              </a:solidFill>
              <a:latin typeface="Cambria Math" panose="02040503050406030204" pitchFamily="18" charset="0"/>
            </a:endParaRPr>
          </a:p>
        </p:txBody>
      </p:sp>
      <p:sp>
        <p:nvSpPr>
          <p:cNvPr id="8" name="TextBox 7">
            <a:extLst>
              <a:ext uri="{FF2B5EF4-FFF2-40B4-BE49-F238E27FC236}">
                <a16:creationId xmlns:a16="http://schemas.microsoft.com/office/drawing/2014/main" id="{E756A62D-43B9-51E5-A6E6-1C96954C48E0}"/>
              </a:ext>
            </a:extLst>
          </p:cNvPr>
          <p:cNvSpPr txBox="1"/>
          <p:nvPr/>
        </p:nvSpPr>
        <p:spPr>
          <a:xfrm>
            <a:off x="401349" y="1413050"/>
            <a:ext cx="3785973" cy="1477328"/>
          </a:xfrm>
          <a:prstGeom prst="rect">
            <a:avLst/>
          </a:prstGeom>
          <a:solidFill>
            <a:schemeClr val="tx1"/>
          </a:solidFill>
        </p:spPr>
        <p:txBody>
          <a:bodyPr wrap="none" rtlCol="0">
            <a:spAutoFit/>
          </a:bodyPr>
          <a:lstStyle/>
          <a:p>
            <a:r>
              <a:rPr lang="en-US" b="1" dirty="0">
                <a:solidFill>
                  <a:srgbClr val="00B050"/>
                </a:solidFill>
              </a:rPr>
              <a:t>Albert Einstein was born 03-14</a:t>
            </a:r>
          </a:p>
          <a:p>
            <a:r>
              <a:rPr lang="en-US" dirty="0">
                <a:solidFill>
                  <a:srgbClr val="EFEFEF"/>
                </a:solidFill>
              </a:rPr>
              <a:t>Adam Tauman Kalai was born 01–07</a:t>
            </a:r>
          </a:p>
          <a:p>
            <a:r>
              <a:rPr lang="en-US" b="1" dirty="0">
                <a:solidFill>
                  <a:srgbClr val="00B050"/>
                </a:solidFill>
              </a:rPr>
              <a:t>Rosa Isela Arriaga was born 07-12</a:t>
            </a:r>
          </a:p>
          <a:p>
            <a:r>
              <a:rPr lang="en-US" dirty="0">
                <a:solidFill>
                  <a:srgbClr val="F6F6F6"/>
                </a:solidFill>
              </a:rPr>
              <a:t>Mia </a:t>
            </a:r>
            <a:r>
              <a:rPr lang="en-US" dirty="0" err="1">
                <a:solidFill>
                  <a:srgbClr val="F6F6F6"/>
                </a:solidFill>
              </a:rPr>
              <a:t>Holdner</a:t>
            </a:r>
            <a:r>
              <a:rPr lang="en-US" dirty="0">
                <a:solidFill>
                  <a:srgbClr val="F6F6F6"/>
                </a:solidFill>
              </a:rPr>
              <a:t> was born 09-05</a:t>
            </a:r>
          </a:p>
          <a:p>
            <a:r>
              <a:rPr lang="en-US" b="1" dirty="0">
                <a:solidFill>
                  <a:srgbClr val="00B050"/>
                </a:solidFill>
              </a:rPr>
              <a:t>Albert Einstein was born 03-14</a:t>
            </a:r>
          </a:p>
        </p:txBody>
      </p:sp>
      <p:pic>
        <p:nvPicPr>
          <p:cNvPr id="13" name="Picture 12">
            <a:extLst>
              <a:ext uri="{FF2B5EF4-FFF2-40B4-BE49-F238E27FC236}">
                <a16:creationId xmlns:a16="http://schemas.microsoft.com/office/drawing/2014/main" id="{5C080919-59BB-6307-612B-8D1ECBB4E1C8}"/>
              </a:ext>
            </a:extLst>
          </p:cNvPr>
          <p:cNvPicPr>
            <a:picLocks noChangeAspect="1"/>
          </p:cNvPicPr>
          <p:nvPr/>
        </p:nvPicPr>
        <p:blipFill>
          <a:blip r:embed="rId4"/>
          <a:stretch>
            <a:fillRect/>
          </a:stretch>
        </p:blipFill>
        <p:spPr>
          <a:xfrm>
            <a:off x="7234767" y="0"/>
            <a:ext cx="1909233" cy="784414"/>
          </a:xfrm>
          <a:prstGeom prst="rect">
            <a:avLst/>
          </a:prstGeom>
        </p:spPr>
      </p:pic>
      <p:pic>
        <p:nvPicPr>
          <p:cNvPr id="65" name="Picture 64">
            <a:extLst>
              <a:ext uri="{FF2B5EF4-FFF2-40B4-BE49-F238E27FC236}">
                <a16:creationId xmlns:a16="http://schemas.microsoft.com/office/drawing/2014/main" id="{DFC60AB3-7840-C940-F63C-133D405CD284}"/>
              </a:ext>
            </a:extLst>
          </p:cNvPr>
          <p:cNvPicPr>
            <a:picLocks noChangeAspect="1"/>
          </p:cNvPicPr>
          <p:nvPr/>
        </p:nvPicPr>
        <p:blipFill>
          <a:blip r:embed="rId5"/>
          <a:stretch>
            <a:fillRect/>
          </a:stretch>
        </p:blipFill>
        <p:spPr>
          <a:xfrm>
            <a:off x="-8238" y="0"/>
            <a:ext cx="1909233" cy="781385"/>
          </a:xfrm>
          <a:prstGeom prst="rect">
            <a:avLst/>
          </a:prstGeom>
          <a:ln>
            <a:noFill/>
          </a:ln>
        </p:spPr>
      </p:pic>
      <p:grpSp>
        <p:nvGrpSpPr>
          <p:cNvPr id="25" name="Group 24">
            <a:extLst>
              <a:ext uri="{FF2B5EF4-FFF2-40B4-BE49-F238E27FC236}">
                <a16:creationId xmlns:a16="http://schemas.microsoft.com/office/drawing/2014/main" id="{54518729-52E2-E8BA-46C3-D77F5638F051}"/>
              </a:ext>
            </a:extLst>
          </p:cNvPr>
          <p:cNvGrpSpPr/>
          <p:nvPr/>
        </p:nvGrpSpPr>
        <p:grpSpPr>
          <a:xfrm>
            <a:off x="156592" y="4275188"/>
            <a:ext cx="1525931" cy="587338"/>
            <a:chOff x="1743863" y="4279163"/>
            <a:chExt cx="1525931" cy="587338"/>
          </a:xfrm>
        </p:grpSpPr>
        <p:sp>
          <p:nvSpPr>
            <p:cNvPr id="2" name="TextBox 1">
              <a:extLst>
                <a:ext uri="{FF2B5EF4-FFF2-40B4-BE49-F238E27FC236}">
                  <a16:creationId xmlns:a16="http://schemas.microsoft.com/office/drawing/2014/main" id="{6F611C5F-96A0-6FD2-48D6-607EBAA03256}"/>
                </a:ext>
              </a:extLst>
            </p:cNvPr>
            <p:cNvSpPr txBox="1"/>
            <p:nvPr/>
          </p:nvSpPr>
          <p:spPr>
            <a:xfrm>
              <a:off x="1743863" y="4497169"/>
              <a:ext cx="1525931" cy="369332"/>
            </a:xfrm>
            <a:prstGeom prst="rect">
              <a:avLst/>
            </a:prstGeom>
            <a:noFill/>
          </p:spPr>
          <p:txBody>
            <a:bodyPr wrap="none" rtlCol="0">
              <a:spAutoFit/>
            </a:bodyPr>
            <a:lstStyle/>
            <a:p>
              <a:pPr algn="ctr"/>
              <a:r>
                <a:rPr lang="en-US" dirty="0">
                  <a:solidFill>
                    <a:srgbClr val="FF0000"/>
                  </a:solidFill>
                </a:rPr>
                <a:t>Hallucination</a:t>
              </a:r>
            </a:p>
          </p:txBody>
        </p:sp>
        <p:sp>
          <p:nvSpPr>
            <p:cNvPr id="24" name="Left Brace 23">
              <a:extLst>
                <a:ext uri="{FF2B5EF4-FFF2-40B4-BE49-F238E27FC236}">
                  <a16:creationId xmlns:a16="http://schemas.microsoft.com/office/drawing/2014/main" id="{CC5B8C05-8AF2-5A5C-3130-99948007C885}"/>
                </a:ext>
              </a:extLst>
            </p:cNvPr>
            <p:cNvSpPr/>
            <p:nvPr/>
          </p:nvSpPr>
          <p:spPr>
            <a:xfrm rot="16200000">
              <a:off x="2415278" y="3698367"/>
              <a:ext cx="218008" cy="1379599"/>
            </a:xfrm>
            <a:prstGeom prst="leftBrace">
              <a:avLst>
                <a:gd name="adj1" fmla="val 40985"/>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0D68617-D16E-F06C-E184-0E1342272B4B}"/>
              </a:ext>
            </a:extLst>
          </p:cNvPr>
          <p:cNvGrpSpPr/>
          <p:nvPr/>
        </p:nvGrpSpPr>
        <p:grpSpPr>
          <a:xfrm>
            <a:off x="2161019" y="4290578"/>
            <a:ext cx="3324142" cy="848947"/>
            <a:chOff x="1023761" y="4294553"/>
            <a:chExt cx="3324142" cy="848947"/>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ED62FA9-DA60-B197-FE4F-F32B41D3AAF1}"/>
                    </a:ext>
                  </a:extLst>
                </p:cNvPr>
                <p:cNvSpPr txBox="1"/>
                <p:nvPr/>
              </p:nvSpPr>
              <p:spPr>
                <a:xfrm>
                  <a:off x="1023761" y="4497169"/>
                  <a:ext cx="3284745" cy="646331"/>
                </a:xfrm>
                <a:prstGeom prst="rect">
                  <a:avLst/>
                </a:prstGeom>
                <a:noFill/>
              </p:spPr>
              <p:txBody>
                <a:bodyPr wrap="none" rtlCol="0">
                  <a:spAutoFit/>
                </a:bodyPr>
                <a:lstStyle/>
                <a:p>
                  <a:pPr algn="ctr"/>
                  <a:r>
                    <a:rPr lang="en-US" dirty="0">
                      <a:solidFill>
                        <a:srgbClr val="FF0000"/>
                      </a:solidFill>
                    </a:rPr>
                    <a:t>Misclassification</a:t>
                  </a:r>
                  <a:br>
                    <a:rPr lang="en-US" dirty="0">
                      <a:solidFill>
                        <a:srgbClr val="FF0000"/>
                      </a:solidFill>
                    </a:rPr>
                  </a:br>
                  <a14:m>
                    <m:oMathPara xmlns:m="http://schemas.openxmlformats.org/officeDocument/2006/math">
                      <m:oMathParaPr>
                        <m:jc m:val="centerGroup"/>
                      </m:oMathParaPr>
                      <m:oMath xmlns:m="http://schemas.openxmlformats.org/officeDocument/2006/math">
                        <m:r>
                          <a:rPr lang="en-US" i="1" dirty="0" smtClean="0">
                            <a:solidFill>
                              <a:srgbClr val="FF0000"/>
                            </a:solidFill>
                            <a:latin typeface="Cambria Math" panose="02040503050406030204" pitchFamily="18" charset="0"/>
                          </a:rPr>
                          <m:t>𝐷</m:t>
                        </m:r>
                        <m:r>
                          <a:rPr lang="en-US" b="0" i="1" dirty="0" smtClean="0">
                            <a:solidFill>
                              <a:srgbClr val="FF0000"/>
                            </a:solidFill>
                            <a:latin typeface="Cambria Math" panose="02040503050406030204" pitchFamily="18" charset="0"/>
                          </a:rPr>
                          <m:t>≔</m:t>
                        </m:r>
                        <m:r>
                          <a:rPr lang="en-US" i="1" dirty="0" smtClean="0">
                            <a:solidFill>
                              <a:srgbClr val="FF0000"/>
                            </a:solidFill>
                            <a:latin typeface="Cambria Math" panose="02040503050406030204" pitchFamily="18" charset="0"/>
                          </a:rPr>
                          <m:t>1/2 (</m:t>
                        </m:r>
                        <m:r>
                          <a:rPr lang="en-US" i="1" dirty="0" smtClean="0">
                            <a:solidFill>
                              <a:srgbClr val="FF0000"/>
                            </a:solidFill>
                            <a:latin typeface="Cambria Math" panose="02040503050406030204" pitchFamily="18" charset="0"/>
                          </a:rPr>
                          <m:t>𝑝</m:t>
                        </m:r>
                        <m:r>
                          <a:rPr lang="en-US" i="1" dirty="0" smtClean="0">
                            <a:solidFill>
                              <a:srgbClr val="FF0000"/>
                            </a:solidFill>
                            <a:latin typeface="Cambria Math" panose="02040503050406030204" pitchFamily="18" charset="0"/>
                          </a:rPr>
                          <m:t>, +) + 1/2 (</m:t>
                        </m:r>
                        <m:sSub>
                          <m:sSubPr>
                            <m:ctrlPr>
                              <a:rPr lang="en-US" b="0" i="1" dirty="0" smtClean="0">
                                <a:solidFill>
                                  <a:srgbClr val="FF0000"/>
                                </a:solidFill>
                                <a:latin typeface="Cambria Math" panose="02040503050406030204" pitchFamily="18" charset="0"/>
                              </a:rPr>
                            </m:ctrlPr>
                          </m:sSubPr>
                          <m:e>
                            <m:r>
                              <a:rPr lang="en-US" b="0" i="1" dirty="0" smtClean="0">
                                <a:solidFill>
                                  <a:srgbClr val="FF0000"/>
                                </a:solidFill>
                                <a:latin typeface="Cambria Math" panose="02040503050406030204" pitchFamily="18" charset="0"/>
                              </a:rPr>
                              <m:t>𝑈</m:t>
                            </m:r>
                          </m:e>
                          <m:sub>
                            <m:r>
                              <a:rPr lang="en-US" b="0" i="1" dirty="0" smtClean="0">
                                <a:solidFill>
                                  <a:srgbClr val="FF0000"/>
                                </a:solidFill>
                                <a:latin typeface="Cambria Math" panose="02040503050406030204" pitchFamily="18" charset="0"/>
                              </a:rPr>
                              <m:t>𝐸</m:t>
                            </m:r>
                          </m:sub>
                        </m:sSub>
                        <m:r>
                          <a:rPr lang="en-US" b="0" i="1" dirty="0"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7" name="TextBox 26">
                  <a:extLst>
                    <a:ext uri="{FF2B5EF4-FFF2-40B4-BE49-F238E27FC236}">
                      <a16:creationId xmlns:a16="http://schemas.microsoft.com/office/drawing/2014/main" id="{0ED62FA9-DA60-B197-FE4F-F32B41D3AAF1}"/>
                    </a:ext>
                  </a:extLst>
                </p:cNvPr>
                <p:cNvSpPr txBox="1">
                  <a:spLocks noRot="1" noChangeAspect="1" noMove="1" noResize="1" noEditPoints="1" noAdjustHandles="1" noChangeArrowheads="1" noChangeShapeType="1" noTextEdit="1"/>
                </p:cNvSpPr>
                <p:nvPr/>
              </p:nvSpPr>
              <p:spPr>
                <a:xfrm>
                  <a:off x="1023761" y="4497169"/>
                  <a:ext cx="3284745" cy="646331"/>
                </a:xfrm>
                <a:prstGeom prst="rect">
                  <a:avLst/>
                </a:prstGeom>
                <a:blipFill>
                  <a:blip r:embed="rId7"/>
                  <a:stretch>
                    <a:fillRect t="-3846" b="-7692"/>
                  </a:stretch>
                </a:blipFill>
              </p:spPr>
              <p:txBody>
                <a:bodyPr/>
                <a:lstStyle/>
                <a:p>
                  <a:r>
                    <a:rPr lang="en-US">
                      <a:noFill/>
                    </a:rPr>
                    <a:t> </a:t>
                  </a:r>
                </a:p>
              </p:txBody>
            </p:sp>
          </mc:Fallback>
        </mc:AlternateContent>
        <p:sp>
          <p:nvSpPr>
            <p:cNvPr id="28" name="Left Brace 27">
              <a:extLst>
                <a:ext uri="{FF2B5EF4-FFF2-40B4-BE49-F238E27FC236}">
                  <a16:creationId xmlns:a16="http://schemas.microsoft.com/office/drawing/2014/main" id="{CA4F532A-6AFF-4E9F-4AE4-15F5BDE266BF}"/>
                </a:ext>
              </a:extLst>
            </p:cNvPr>
            <p:cNvSpPr/>
            <p:nvPr/>
          </p:nvSpPr>
          <p:spPr>
            <a:xfrm rot="16200000">
              <a:off x="2604222" y="2753489"/>
              <a:ext cx="202618" cy="3284745"/>
            </a:xfrm>
            <a:prstGeom prst="leftBrace">
              <a:avLst>
                <a:gd name="adj1" fmla="val 40536"/>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143AFCBC-77B6-C697-6683-C848C474DA14}"/>
              </a:ext>
            </a:extLst>
          </p:cNvPr>
          <p:cNvGrpSpPr/>
          <p:nvPr/>
        </p:nvGrpSpPr>
        <p:grpSpPr>
          <a:xfrm>
            <a:off x="5884739" y="4120243"/>
            <a:ext cx="3320781" cy="879724"/>
            <a:chOff x="541822" y="4294553"/>
            <a:chExt cx="3962872" cy="879724"/>
          </a:xfrm>
        </p:grpSpPr>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32A7583A-8D79-5B58-0BC7-C4248FD4798B}"/>
                    </a:ext>
                  </a:extLst>
                </p:cNvPr>
                <p:cNvSpPr txBox="1"/>
                <p:nvPr/>
              </p:nvSpPr>
              <p:spPr>
                <a:xfrm>
                  <a:off x="541822" y="4497169"/>
                  <a:ext cx="3962872" cy="677108"/>
                </a:xfrm>
                <a:prstGeom prst="rect">
                  <a:avLst/>
                </a:prstGeom>
                <a:noFill/>
              </p:spPr>
              <p:txBody>
                <a:bodyPr wrap="none" rtlCol="0">
                  <a:spAutoFit/>
                </a:bodyPr>
                <a:lstStyle/>
                <a:p>
                  <a:pPr algn="ctr"/>
                  <a:r>
                    <a:rPr lang="en-US" dirty="0">
                      <a:solidFill>
                        <a:schemeClr val="tx1">
                          <a:lumMod val="75000"/>
                        </a:schemeClr>
                      </a:solidFill>
                    </a:rPr>
                    <a:t>Miscalibration</a:t>
                  </a:r>
                  <a:br>
                    <a:rPr lang="en-US" dirty="0">
                      <a:solidFill>
                        <a:schemeClr val="tx1">
                          <a:lumMod val="75000"/>
                        </a:schemeClr>
                      </a:solidFill>
                    </a:rPr>
                  </a:br>
                  <a14:m>
                    <m:oMathPara xmlns:m="http://schemas.openxmlformats.org/officeDocument/2006/math">
                      <m:oMathParaPr>
                        <m:jc m:val="centerGroup"/>
                      </m:oMathParaPr>
                      <m:oMath xmlns:m="http://schemas.openxmlformats.org/officeDocument/2006/math">
                        <m:r>
                          <a:rPr lang="en-US" sz="2000" b="0" i="1" smtClean="0">
                            <a:solidFill>
                              <a:schemeClr val="tx1">
                                <a:lumMod val="75000"/>
                              </a:schemeClr>
                            </a:solidFill>
                            <a:latin typeface="Cambria Math" panose="02040503050406030204" pitchFamily="18" charset="0"/>
                          </a:rPr>
                          <m:t>𝐴</m:t>
                        </m:r>
                        <m:r>
                          <a:rPr lang="en-US" sz="2000" b="0" i="1" smtClean="0">
                            <a:solidFill>
                              <a:schemeClr val="tx1">
                                <a:lumMod val="75000"/>
                              </a:schemeClr>
                            </a:solidFill>
                            <a:latin typeface="Cambria Math" panose="02040503050406030204" pitchFamily="18" charset="0"/>
                          </a:rPr>
                          <m:t>≔</m:t>
                        </m:r>
                        <m:d>
                          <m:dPr>
                            <m:begChr m:val="{"/>
                            <m:endChr m:val="}"/>
                            <m:sepChr m:val="∣"/>
                            <m:ctrlPr>
                              <a:rPr lang="en-US" sz="2000" b="0" i="1" smtClean="0">
                                <a:solidFill>
                                  <a:schemeClr val="tx1">
                                    <a:lumMod val="75000"/>
                                  </a:schemeClr>
                                </a:solidFill>
                                <a:latin typeface="Cambria Math" panose="02040503050406030204" pitchFamily="18" charset="0"/>
                              </a:rPr>
                            </m:ctrlPr>
                          </m:dPr>
                          <m:e>
                            <m:r>
                              <a:rPr lang="en-US" sz="2000" b="0" i="1" smtClean="0">
                                <a:solidFill>
                                  <a:schemeClr val="tx1">
                                    <a:lumMod val="75000"/>
                                  </a:schemeClr>
                                </a:solidFill>
                                <a:latin typeface="Cambria Math" panose="02040503050406030204" pitchFamily="18" charset="0"/>
                              </a:rPr>
                              <m:t>𝑥</m:t>
                            </m:r>
                            <m:r>
                              <a:rPr lang="en-US" sz="2000" b="0" i="1" smtClean="0">
                                <a:solidFill>
                                  <a:schemeClr val="tx1">
                                    <a:lumMod val="75000"/>
                                  </a:schemeClr>
                                </a:solidFill>
                                <a:latin typeface="Cambria Math" panose="02040503050406030204" pitchFamily="18" charset="0"/>
                              </a:rPr>
                              <m:t>∈</m:t>
                            </m:r>
                            <m:r>
                              <a:rPr lang="en-US" sz="2000" b="0" i="1" smtClean="0">
                                <a:solidFill>
                                  <a:schemeClr val="tx1">
                                    <a:lumMod val="75000"/>
                                  </a:schemeClr>
                                </a:solidFill>
                                <a:latin typeface="Cambria Math" panose="02040503050406030204" pitchFamily="18" charset="0"/>
                              </a:rPr>
                              <m:t>𝑋</m:t>
                            </m:r>
                          </m:e>
                          <m:e>
                            <m:acc>
                              <m:accPr>
                                <m:chr m:val="̂"/>
                                <m:ctrlPr>
                                  <a:rPr lang="en-US" sz="2000" b="0" i="1" smtClean="0">
                                    <a:solidFill>
                                      <a:schemeClr val="tx1">
                                        <a:lumMod val="75000"/>
                                      </a:schemeClr>
                                    </a:solidFill>
                                    <a:latin typeface="Cambria Math" panose="02040503050406030204" pitchFamily="18" charset="0"/>
                                  </a:rPr>
                                </m:ctrlPr>
                              </m:accPr>
                              <m:e>
                                <m:r>
                                  <a:rPr lang="en-US" sz="2000" b="0" i="1" smtClean="0">
                                    <a:solidFill>
                                      <a:schemeClr val="tx1">
                                        <a:lumMod val="75000"/>
                                      </a:schemeClr>
                                    </a:solidFill>
                                    <a:latin typeface="Cambria Math" panose="02040503050406030204" pitchFamily="18" charset="0"/>
                                  </a:rPr>
                                  <m:t>𝑝</m:t>
                                </m:r>
                              </m:e>
                            </m:acc>
                            <m:d>
                              <m:dPr>
                                <m:ctrlPr>
                                  <a:rPr lang="en-US" sz="2000" b="0" i="1" smtClean="0">
                                    <a:solidFill>
                                      <a:schemeClr val="tx1">
                                        <a:lumMod val="75000"/>
                                      </a:schemeClr>
                                    </a:solidFill>
                                    <a:latin typeface="Cambria Math" panose="02040503050406030204" pitchFamily="18" charset="0"/>
                                  </a:rPr>
                                </m:ctrlPr>
                              </m:dPr>
                              <m:e>
                                <m:r>
                                  <a:rPr lang="en-US" sz="2000" b="0" i="1" smtClean="0">
                                    <a:solidFill>
                                      <a:schemeClr val="tx1">
                                        <a:lumMod val="75000"/>
                                      </a:schemeClr>
                                    </a:solidFill>
                                    <a:latin typeface="Cambria Math" panose="02040503050406030204" pitchFamily="18" charset="0"/>
                                  </a:rPr>
                                  <m:t>𝑥</m:t>
                                </m:r>
                              </m:e>
                            </m:d>
                            <m:r>
                              <a:rPr lang="en-US" sz="2000" b="0" i="1" smtClean="0">
                                <a:solidFill>
                                  <a:schemeClr val="tx1">
                                    <a:lumMod val="75000"/>
                                  </a:schemeClr>
                                </a:solidFill>
                                <a:latin typeface="Cambria Math" panose="02040503050406030204" pitchFamily="18" charset="0"/>
                              </a:rPr>
                              <m:t>&gt;1/|</m:t>
                            </m:r>
                            <m:r>
                              <a:rPr lang="en-US" sz="2000" b="0" i="1" smtClean="0">
                                <a:solidFill>
                                  <a:schemeClr val="tx1">
                                    <a:lumMod val="75000"/>
                                  </a:schemeClr>
                                </a:solidFill>
                                <a:latin typeface="Cambria Math" panose="02040503050406030204" pitchFamily="18" charset="0"/>
                              </a:rPr>
                              <m:t>𝐸</m:t>
                            </m:r>
                            <m:r>
                              <a:rPr lang="en-US" sz="2000" b="0" i="1" smtClean="0">
                                <a:solidFill>
                                  <a:schemeClr val="tx1">
                                    <a:lumMod val="75000"/>
                                  </a:schemeClr>
                                </a:solidFill>
                                <a:latin typeface="Cambria Math" panose="02040503050406030204" pitchFamily="18" charset="0"/>
                              </a:rPr>
                              <m:t>|</m:t>
                            </m:r>
                          </m:e>
                        </m:d>
                      </m:oMath>
                    </m:oMathPara>
                  </a14:m>
                  <a:endParaRPr lang="en-US" dirty="0">
                    <a:solidFill>
                      <a:schemeClr val="tx1">
                        <a:lumMod val="75000"/>
                      </a:schemeClr>
                    </a:solidFill>
                  </a:endParaRPr>
                </a:p>
              </p:txBody>
            </p:sp>
          </mc:Choice>
          <mc:Fallback>
            <p:sp>
              <p:nvSpPr>
                <p:cNvPr id="31" name="TextBox 30">
                  <a:extLst>
                    <a:ext uri="{FF2B5EF4-FFF2-40B4-BE49-F238E27FC236}">
                      <a16:creationId xmlns:a16="http://schemas.microsoft.com/office/drawing/2014/main" id="{32A7583A-8D79-5B58-0BC7-C4248FD4798B}"/>
                    </a:ext>
                  </a:extLst>
                </p:cNvPr>
                <p:cNvSpPr txBox="1">
                  <a:spLocks noRot="1" noChangeAspect="1" noMove="1" noResize="1" noEditPoints="1" noAdjustHandles="1" noChangeArrowheads="1" noChangeShapeType="1" noTextEdit="1"/>
                </p:cNvSpPr>
                <p:nvPr/>
              </p:nvSpPr>
              <p:spPr>
                <a:xfrm>
                  <a:off x="541822" y="4497169"/>
                  <a:ext cx="3962872" cy="677108"/>
                </a:xfrm>
                <a:prstGeom prst="rect">
                  <a:avLst/>
                </a:prstGeom>
                <a:blipFill>
                  <a:blip r:embed="rId8"/>
                  <a:stretch>
                    <a:fillRect t="-3704" b="-7407"/>
                  </a:stretch>
                </a:blipFill>
              </p:spPr>
              <p:txBody>
                <a:bodyPr/>
                <a:lstStyle/>
                <a:p>
                  <a:r>
                    <a:rPr lang="en-US">
                      <a:noFill/>
                    </a:rPr>
                    <a:t> </a:t>
                  </a:r>
                </a:p>
              </p:txBody>
            </p:sp>
          </mc:Fallback>
        </mc:AlternateContent>
        <p:sp>
          <p:nvSpPr>
            <p:cNvPr id="32" name="Left Brace 31">
              <a:extLst>
                <a:ext uri="{FF2B5EF4-FFF2-40B4-BE49-F238E27FC236}">
                  <a16:creationId xmlns:a16="http://schemas.microsoft.com/office/drawing/2014/main" id="{305DF285-6070-5BBB-594E-7DC73D25C4D6}"/>
                </a:ext>
              </a:extLst>
            </p:cNvPr>
            <p:cNvSpPr/>
            <p:nvPr/>
          </p:nvSpPr>
          <p:spPr>
            <a:xfrm rot="16200000">
              <a:off x="2436928" y="3309455"/>
              <a:ext cx="202618" cy="2172813"/>
            </a:xfrm>
            <a:prstGeom prst="leftBrace">
              <a:avLst>
                <a:gd name="adj1" fmla="val 40536"/>
                <a:gd name="adj2" fmla="val 50000"/>
              </a:avLst>
            </a:prstGeom>
            <a:ln>
              <a:solidFill>
                <a:srgbClr val="EFEFE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501DCF8-B8E5-7530-40A1-63899D8BE56E}"/>
                  </a:ext>
                </a:extLst>
              </p:cNvPr>
              <p:cNvSpPr txBox="1"/>
              <p:nvPr/>
            </p:nvSpPr>
            <p:spPr>
              <a:xfrm>
                <a:off x="2969970" y="3604795"/>
                <a:ext cx="2134404" cy="6594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1800" i="1" dirty="0" smtClean="0">
                              <a:solidFill>
                                <a:srgbClr val="FF0000"/>
                              </a:solidFill>
                              <a:latin typeface="Cambria Math" panose="02040503050406030204" pitchFamily="18" charset="0"/>
                            </a:rPr>
                          </m:ctrlPr>
                        </m:funcPr>
                        <m:fName>
                          <m:r>
                            <m:rPr>
                              <m:sty m:val="p"/>
                            </m:rPr>
                            <a:rPr lang="en-US" sz="1800" dirty="0">
                              <a:solidFill>
                                <a:srgbClr val="FF0000"/>
                              </a:solidFill>
                              <a:latin typeface="Cambria Math" panose="02040503050406030204" pitchFamily="18" charset="0"/>
                            </a:rPr>
                            <m:t>sgn</m:t>
                          </m:r>
                        </m:fName>
                        <m:e>
                          <m:d>
                            <m:dPr>
                              <m:ctrlPr>
                                <a:rPr lang="en-US" sz="1800" i="1" dirty="0">
                                  <a:solidFill>
                                    <a:srgbClr val="FF0000"/>
                                  </a:solidFill>
                                  <a:latin typeface="Cambria Math" panose="02040503050406030204" pitchFamily="18" charset="0"/>
                                </a:rPr>
                              </m:ctrlPr>
                            </m:dPr>
                            <m:e>
                              <m:acc>
                                <m:accPr>
                                  <m:chr m:val="̂"/>
                                  <m:ctrlPr>
                                    <a:rPr lang="en-US" sz="1800" i="1" dirty="0">
                                      <a:solidFill>
                                        <a:srgbClr val="FF0000"/>
                                      </a:solidFill>
                                      <a:latin typeface="Cambria Math" panose="02040503050406030204" pitchFamily="18" charset="0"/>
                                    </a:rPr>
                                  </m:ctrlPr>
                                </m:accPr>
                                <m:e>
                                  <m:r>
                                    <a:rPr lang="en-US" sz="1800" i="1" dirty="0">
                                      <a:solidFill>
                                        <a:srgbClr val="FF0000"/>
                                      </a:solidFill>
                                      <a:latin typeface="Cambria Math" panose="02040503050406030204" pitchFamily="18" charset="0"/>
                                    </a:rPr>
                                    <m:t>𝑝</m:t>
                                  </m:r>
                                </m:e>
                              </m:acc>
                              <m:d>
                                <m:dPr>
                                  <m:ctrlPr>
                                    <a:rPr lang="en-US" sz="1800" i="1" dirty="0">
                                      <a:solidFill>
                                        <a:srgbClr val="FF0000"/>
                                      </a:solidFill>
                                      <a:latin typeface="Cambria Math" panose="02040503050406030204" pitchFamily="18" charset="0"/>
                                    </a:rPr>
                                  </m:ctrlPr>
                                </m:dPr>
                                <m:e>
                                  <m:r>
                                    <a:rPr lang="en-US" sz="1800" i="1" dirty="0">
                                      <a:solidFill>
                                        <a:srgbClr val="FF0000"/>
                                      </a:solidFill>
                                      <a:latin typeface="Cambria Math" panose="02040503050406030204" pitchFamily="18" charset="0"/>
                                    </a:rPr>
                                    <m:t>𝑥</m:t>
                                  </m:r>
                                </m:e>
                              </m:d>
                              <m:r>
                                <a:rPr lang="en-US" sz="1800" i="1" dirty="0">
                                  <a:solidFill>
                                    <a:srgbClr val="FF0000"/>
                                  </a:solidFill>
                                  <a:latin typeface="Cambria Math" panose="02040503050406030204" pitchFamily="18" charset="0"/>
                                </a:rPr>
                                <m:t>−</m:t>
                              </m:r>
                              <m:f>
                                <m:fPr>
                                  <m:ctrlPr>
                                    <a:rPr lang="en-US" sz="1800" i="1" dirty="0">
                                      <a:solidFill>
                                        <a:srgbClr val="FF0000"/>
                                      </a:solidFill>
                                      <a:latin typeface="Cambria Math" panose="02040503050406030204" pitchFamily="18" charset="0"/>
                                    </a:rPr>
                                  </m:ctrlPr>
                                </m:fPr>
                                <m:num>
                                  <m:r>
                                    <a:rPr lang="en-US" sz="1800" i="1" dirty="0">
                                      <a:solidFill>
                                        <a:srgbClr val="FF0000"/>
                                      </a:solidFill>
                                      <a:latin typeface="Cambria Math" panose="02040503050406030204" pitchFamily="18" charset="0"/>
                                    </a:rPr>
                                    <m:t>1</m:t>
                                  </m:r>
                                </m:num>
                                <m:den>
                                  <m:r>
                                    <a:rPr lang="en-US" sz="1800" b="0" i="1" dirty="0" smtClean="0">
                                      <a:solidFill>
                                        <a:srgbClr val="FF0000"/>
                                      </a:solidFill>
                                      <a:latin typeface="Cambria Math" panose="02040503050406030204" pitchFamily="18" charset="0"/>
                                    </a:rPr>
                                    <m:t>|</m:t>
                                  </m:r>
                                  <m:r>
                                    <a:rPr lang="en-US" sz="1800" b="0" i="1" dirty="0" smtClean="0">
                                      <a:solidFill>
                                        <a:srgbClr val="FF0000"/>
                                      </a:solidFill>
                                      <a:latin typeface="Cambria Math" panose="02040503050406030204" pitchFamily="18" charset="0"/>
                                    </a:rPr>
                                    <m:t>𝐸</m:t>
                                  </m:r>
                                  <m:r>
                                    <a:rPr lang="en-US" sz="1800" b="0" i="1" dirty="0" smtClean="0">
                                      <a:solidFill>
                                        <a:srgbClr val="FF0000"/>
                                      </a:solidFill>
                                      <a:latin typeface="Cambria Math" panose="02040503050406030204" pitchFamily="18" charset="0"/>
                                    </a:rPr>
                                    <m:t>|</m:t>
                                  </m:r>
                                </m:den>
                              </m:f>
                            </m:e>
                          </m:d>
                        </m:e>
                      </m:func>
                    </m:oMath>
                  </m:oMathPara>
                </a14:m>
                <a:endParaRPr lang="en-US" dirty="0"/>
              </a:p>
            </p:txBody>
          </p:sp>
        </mc:Choice>
        <mc:Fallback xmlns="">
          <p:sp>
            <p:nvSpPr>
              <p:cNvPr id="4" name="TextBox 3">
                <a:extLst>
                  <a:ext uri="{FF2B5EF4-FFF2-40B4-BE49-F238E27FC236}">
                    <a16:creationId xmlns:a16="http://schemas.microsoft.com/office/drawing/2014/main" id="{F501DCF8-B8E5-7530-40A1-63899D8BE56E}"/>
                  </a:ext>
                </a:extLst>
              </p:cNvPr>
              <p:cNvSpPr txBox="1">
                <a:spLocks noRot="1" noChangeAspect="1" noMove="1" noResize="1" noEditPoints="1" noAdjustHandles="1" noChangeArrowheads="1" noChangeShapeType="1" noTextEdit="1"/>
              </p:cNvSpPr>
              <p:nvPr/>
            </p:nvSpPr>
            <p:spPr>
              <a:xfrm>
                <a:off x="2969970" y="3604795"/>
                <a:ext cx="2134404" cy="659411"/>
              </a:xfrm>
              <a:prstGeom prst="rect">
                <a:avLst/>
              </a:prstGeom>
              <a:blipFill>
                <a:blip r:embed="rId9"/>
                <a:stretch>
                  <a:fillRect b="-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0EE25F-7427-6330-E0A6-FF40DA22C861}"/>
                  </a:ext>
                </a:extLst>
              </p:cNvPr>
              <p:cNvSpPr txBox="1"/>
              <p:nvPr/>
            </p:nvSpPr>
            <p:spPr>
              <a:xfrm>
                <a:off x="71813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dirty="0"/>
              </a:p>
            </p:txBody>
          </p:sp>
        </mc:Choice>
        <mc:Fallback xmlns="">
          <p:sp>
            <p:nvSpPr>
              <p:cNvPr id="3" name="TextBox 2">
                <a:extLst>
                  <a:ext uri="{FF2B5EF4-FFF2-40B4-BE49-F238E27FC236}">
                    <a16:creationId xmlns:a16="http://schemas.microsoft.com/office/drawing/2014/main" id="{0F0EE25F-7427-6330-E0A6-FF40DA22C861}"/>
                  </a:ext>
                </a:extLst>
              </p:cNvPr>
              <p:cNvSpPr txBox="1">
                <a:spLocks noRot="1" noChangeAspect="1" noMove="1" noResize="1" noEditPoints="1" noAdjustHandles="1" noChangeArrowheads="1" noChangeShapeType="1" noTextEdit="1"/>
              </p:cNvSpPr>
              <p:nvPr/>
            </p:nvSpPr>
            <p:spPr>
              <a:xfrm>
                <a:off x="7181383" y="11148"/>
                <a:ext cx="387542"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B1C304E-20A5-5284-3E56-2E3B5EBE0A6F}"/>
                  </a:ext>
                </a:extLst>
              </p:cNvPr>
              <p:cNvSpPr txBox="1"/>
              <p:nvPr/>
            </p:nvSpPr>
            <p:spPr>
              <a:xfrm>
                <a:off x="8794594"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9" name="TextBox 8">
                <a:extLst>
                  <a:ext uri="{FF2B5EF4-FFF2-40B4-BE49-F238E27FC236}">
                    <a16:creationId xmlns:a16="http://schemas.microsoft.com/office/drawing/2014/main" id="{5B1C304E-20A5-5284-3E56-2E3B5EBE0A6F}"/>
                  </a:ext>
                </a:extLst>
              </p:cNvPr>
              <p:cNvSpPr txBox="1">
                <a:spLocks noRot="1" noChangeAspect="1" noMove="1" noResize="1" noEditPoints="1" noAdjustHandles="1" noChangeArrowheads="1" noChangeShapeType="1" noTextEdit="1"/>
              </p:cNvSpPr>
              <p:nvPr/>
            </p:nvSpPr>
            <p:spPr>
              <a:xfrm>
                <a:off x="8794594" y="464632"/>
                <a:ext cx="387542"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68C8E66-D468-4E7B-43AD-CB2484DBFAF6}"/>
                  </a:ext>
                </a:extLst>
              </p:cNvPr>
              <p:cNvSpPr txBox="1"/>
              <p:nvPr/>
            </p:nvSpPr>
            <p:spPr>
              <a:xfrm>
                <a:off x="-501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a:p>
            </p:txBody>
          </p:sp>
        </mc:Choice>
        <mc:Fallback xmlns="">
          <p:sp>
            <p:nvSpPr>
              <p:cNvPr id="11" name="TextBox 10">
                <a:extLst>
                  <a:ext uri="{FF2B5EF4-FFF2-40B4-BE49-F238E27FC236}">
                    <a16:creationId xmlns:a16="http://schemas.microsoft.com/office/drawing/2014/main" id="{A68C8E66-D468-4E7B-43AD-CB2484DBFAF6}"/>
                  </a:ext>
                </a:extLst>
              </p:cNvPr>
              <p:cNvSpPr txBox="1">
                <a:spLocks noRot="1" noChangeAspect="1" noMove="1" noResize="1" noEditPoints="1" noAdjustHandles="1" noChangeArrowheads="1" noChangeShapeType="1" noTextEdit="1"/>
              </p:cNvSpPr>
              <p:nvPr/>
            </p:nvSpPr>
            <p:spPr>
              <a:xfrm>
                <a:off x="-50183" y="11148"/>
                <a:ext cx="387542"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1E2833E-7641-7F67-329F-2A7954D142F2}"/>
                  </a:ext>
                </a:extLst>
              </p:cNvPr>
              <p:cNvSpPr txBox="1"/>
              <p:nvPr/>
            </p:nvSpPr>
            <p:spPr>
              <a:xfrm>
                <a:off x="1563028"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12" name="TextBox 11">
                <a:extLst>
                  <a:ext uri="{FF2B5EF4-FFF2-40B4-BE49-F238E27FC236}">
                    <a16:creationId xmlns:a16="http://schemas.microsoft.com/office/drawing/2014/main" id="{A1E2833E-7641-7F67-329F-2A7954D142F2}"/>
                  </a:ext>
                </a:extLst>
              </p:cNvPr>
              <p:cNvSpPr txBox="1">
                <a:spLocks noRot="1" noChangeAspect="1" noMove="1" noResize="1" noEditPoints="1" noAdjustHandles="1" noChangeArrowheads="1" noChangeShapeType="1" noTextEdit="1"/>
              </p:cNvSpPr>
              <p:nvPr/>
            </p:nvSpPr>
            <p:spPr>
              <a:xfrm>
                <a:off x="1563028" y="464632"/>
                <a:ext cx="387542" cy="369332"/>
              </a:xfrm>
              <a:prstGeom prst="rect">
                <a:avLst/>
              </a:prstGeom>
              <a:blipFill>
                <a:blip r:embed="rId13"/>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BA98B273-3AE6-CCBD-3604-3AF81F6501B2}"/>
              </a:ext>
            </a:extLst>
          </p:cNvPr>
          <p:cNvSpPr txBox="1"/>
          <p:nvPr/>
        </p:nvSpPr>
        <p:spPr>
          <a:xfrm>
            <a:off x="3365930" y="1967048"/>
            <a:ext cx="559769" cy="369332"/>
          </a:xfrm>
          <a:prstGeom prst="rect">
            <a:avLst/>
          </a:prstGeom>
          <a:solidFill>
            <a:schemeClr val="tx1"/>
          </a:solidFill>
        </p:spPr>
        <p:txBody>
          <a:bodyPr wrap="none" rtlCol="0">
            <a:spAutoFit/>
          </a:bodyPr>
          <a:lstStyle/>
          <a:p>
            <a:r>
              <a:rPr lang="en-US" b="1" dirty="0">
                <a:solidFill>
                  <a:srgbClr val="00B050"/>
                </a:solidFill>
              </a:rPr>
              <a:t>IDK</a:t>
            </a:r>
          </a:p>
        </p:txBody>
      </p:sp>
      <p:sp>
        <p:nvSpPr>
          <p:cNvPr id="17" name="TextBox 16">
            <a:extLst>
              <a:ext uri="{FF2B5EF4-FFF2-40B4-BE49-F238E27FC236}">
                <a16:creationId xmlns:a16="http://schemas.microsoft.com/office/drawing/2014/main" id="{3D0D1F79-54C3-88B1-F33A-31AE5E78F44E}"/>
              </a:ext>
            </a:extLst>
          </p:cNvPr>
          <p:cNvSpPr txBox="1"/>
          <p:nvPr/>
        </p:nvSpPr>
        <p:spPr>
          <a:xfrm>
            <a:off x="7678047" y="1967048"/>
            <a:ext cx="559769" cy="369332"/>
          </a:xfrm>
          <a:prstGeom prst="rect">
            <a:avLst/>
          </a:prstGeom>
          <a:solidFill>
            <a:schemeClr val="tx1"/>
          </a:solidFill>
        </p:spPr>
        <p:txBody>
          <a:bodyPr wrap="none" rtlCol="0">
            <a:spAutoFit/>
          </a:bodyPr>
          <a:lstStyle/>
          <a:p>
            <a:r>
              <a:rPr lang="en-US" b="1" dirty="0">
                <a:solidFill>
                  <a:srgbClr val="00B050"/>
                </a:solidFill>
              </a:rPr>
              <a:t>IDK</a:t>
            </a:r>
          </a:p>
        </p:txBody>
      </p:sp>
    </p:spTree>
    <p:extLst>
      <p:ext uri="{BB962C8B-B14F-4D97-AF65-F5344CB8AC3E}">
        <p14:creationId xmlns:p14="http://schemas.microsoft.com/office/powerpoint/2010/main" val="4129885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77AB1-C90C-6B76-2928-CF65977F7684}"/>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8756B0F2-92C3-DD21-6EA7-03748974A099}"/>
                  </a:ext>
                </a:extLst>
              </p:cNvPr>
              <p:cNvSpPr txBox="1"/>
              <p:nvPr/>
            </p:nvSpPr>
            <p:spPr>
              <a:xfrm>
                <a:off x="-300471" y="3119945"/>
                <a:ext cx="9317797" cy="1225272"/>
              </a:xfrm>
              <a:prstGeom prst="rect">
                <a:avLst/>
              </a:prstGeom>
              <a:noFill/>
            </p:spPr>
            <p:txBody>
              <a:bodyPr wrap="square">
                <a:spAutoFit/>
              </a:bodyPr>
              <a:lstStyle/>
              <a:p>
                <a:pPr algn="ctr"/>
                <a:r>
                  <a:rPr lang="en-US" sz="2400" b="1" dirty="0"/>
                  <a:t>Theorem: </a:t>
                </a:r>
                <a:r>
                  <a:rPr lang="en-US" sz="2400" dirty="0"/>
                  <a:t>If </a:t>
                </a:r>
                <a14:m>
                  <m:oMath xmlns:m="http://schemas.openxmlformats.org/officeDocument/2006/math">
                    <m:r>
                      <a:rPr lang="en-US" sz="2400" i="1" dirty="0" smtClean="0">
                        <a:latin typeface="Cambria Math" panose="02040503050406030204" pitchFamily="18" charset="0"/>
                      </a:rPr>
                      <m:t>𝑝</m:t>
                    </m:r>
                    <m:r>
                      <a:rPr lang="en-US" sz="2400" i="1" dirty="0" smtClean="0">
                        <a:latin typeface="Cambria Math" panose="02040503050406030204" pitchFamily="18" charset="0"/>
                      </a:rPr>
                      <m:t>(</m:t>
                    </m:r>
                    <m:r>
                      <a:rPr lang="en-US" sz="2400" b="0" i="1" dirty="0" smtClean="0">
                        <a:latin typeface="Cambria Math" panose="02040503050406030204" pitchFamily="18" charset="0"/>
                      </a:rPr>
                      <m:t>𝑉</m:t>
                    </m:r>
                    <m:r>
                      <a:rPr lang="en-US" sz="2400" i="1" dirty="0" smtClean="0">
                        <a:latin typeface="Cambria Math" panose="02040503050406030204" pitchFamily="18" charset="0"/>
                      </a:rPr>
                      <m:t>)=1 </m:t>
                    </m:r>
                  </m:oMath>
                </a14:m>
                <a:r>
                  <a:rPr lang="en-US" sz="2400" dirty="0"/>
                  <a:t>then for all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𝑝</m:t>
                        </m:r>
                      </m:e>
                    </m:acc>
                    <m:r>
                      <a:rPr lang="en-US" sz="2400" b="0" i="0" dirty="0" smtClean="0">
                        <a:latin typeface="Cambria Math" panose="02040503050406030204" pitchFamily="18" charset="0"/>
                      </a:rPr>
                      <m:t>,</m:t>
                    </m:r>
                  </m:oMath>
                </a14:m>
                <a:endParaRPr lang="en-US" sz="2400" i="0" dirty="0">
                  <a:solidFill>
                    <a:srgbClr val="FF0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limLow>
                        <m:limLowPr>
                          <m:ctrlPr>
                            <a:rPr lang="en-US" sz="2400" b="0" i="1" smtClean="0">
                              <a:solidFill>
                                <a:srgbClr val="FF0000"/>
                              </a:solidFill>
                              <a:latin typeface="Cambria Math" panose="02040503050406030204" pitchFamily="18" charset="0"/>
                            </a:rPr>
                          </m:ctrlPr>
                        </m:limLowPr>
                        <m:e>
                          <m:r>
                            <m:rPr>
                              <m:sty m:val="p"/>
                            </m:rPr>
                            <a:rPr lang="en-US" sz="2400">
                              <a:solidFill>
                                <a:srgbClr val="FF0000"/>
                              </a:solidFill>
                              <a:latin typeface="Cambria Math" panose="02040503050406030204" pitchFamily="18" charset="0"/>
                            </a:rPr>
                            <m:t>P</m:t>
                          </m:r>
                          <m:r>
                            <m:rPr>
                              <m:sty m:val="p"/>
                            </m:rPr>
                            <a:rPr lang="en-US" sz="2400" b="0" i="0" smtClean="0">
                              <a:solidFill>
                                <a:srgbClr val="FF0000"/>
                              </a:solidFill>
                              <a:latin typeface="Cambria Math" panose="02040503050406030204" pitchFamily="18" charset="0"/>
                            </a:rPr>
                            <m:t>r</m:t>
                          </m:r>
                        </m:e>
                        <m:lim>
                          <m:r>
                            <m:rPr>
                              <m:sty m:val="p"/>
                            </m:rPr>
                            <a:rPr lang="en-US" sz="2400" b="0" i="0" smtClean="0">
                              <a:solidFill>
                                <a:srgbClr val="FF0000"/>
                              </a:solidFill>
                              <a:latin typeface="Cambria Math" panose="02040503050406030204" pitchFamily="18" charset="0"/>
                            </a:rPr>
                            <m:t>x</m:t>
                          </m:r>
                          <m:r>
                            <a:rPr lang="en-US" sz="2400" b="0" i="1" smtClean="0">
                              <a:solidFill>
                                <a:srgbClr val="FF0000"/>
                              </a:solidFill>
                              <a:latin typeface="Cambria Math" panose="02040503050406030204" pitchFamily="18" charset="0"/>
                            </a:rPr>
                            <m:t>∼</m:t>
                          </m:r>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𝑝</m:t>
                              </m:r>
                            </m:e>
                          </m:acc>
                        </m:lim>
                      </m:limLow>
                      <m:d>
                        <m:dPr>
                          <m:begChr m:val="["/>
                          <m:endChr m:val="]"/>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𝑥</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𝐸</m:t>
                          </m:r>
                        </m:e>
                      </m:d>
                      <m:r>
                        <a:rPr lang="en-US" sz="2400" b="0" i="1" smtClean="0">
                          <a:solidFill>
                            <a:schemeClr val="tx1"/>
                          </a:solidFill>
                          <a:latin typeface="Cambria Math" panose="02040503050406030204" pitchFamily="18" charset="0"/>
                        </a:rPr>
                        <m:t>≥2</m:t>
                      </m:r>
                      <m:limLow>
                        <m:limLowPr>
                          <m:ctrlPr>
                            <a:rPr lang="en-US" sz="2400" b="0" i="1" smtClean="0">
                              <a:solidFill>
                                <a:srgbClr val="FF0000"/>
                              </a:solidFill>
                              <a:latin typeface="Cambria Math" panose="02040503050406030204" pitchFamily="18" charset="0"/>
                            </a:rPr>
                          </m:ctrlPr>
                        </m:limLowPr>
                        <m:e>
                          <m:r>
                            <m:rPr>
                              <m:sty m:val="p"/>
                            </m:rPr>
                            <a:rPr lang="en-US" sz="2400" b="0" i="0" smtClean="0">
                              <a:solidFill>
                                <a:srgbClr val="FF0000"/>
                              </a:solidFill>
                              <a:latin typeface="Cambria Math" panose="02040503050406030204" pitchFamily="18" charset="0"/>
                            </a:rPr>
                            <m:t>Pr</m:t>
                          </m:r>
                        </m:e>
                        <m:lim>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𝑥</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𝑦</m:t>
                              </m:r>
                            </m:e>
                          </m:d>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𝐷</m:t>
                          </m:r>
                        </m:lim>
                      </m:limLow>
                      <m:d>
                        <m:dPr>
                          <m:begChr m:val="["/>
                          <m:endChr m:val="]"/>
                          <m:ctrlPr>
                            <a:rPr lang="en-US" sz="2400" b="0" i="1" smtClean="0">
                              <a:solidFill>
                                <a:srgbClr val="FF0000"/>
                              </a:solidFill>
                              <a:latin typeface="Cambria Math" panose="02040503050406030204" pitchFamily="18" charset="0"/>
                            </a:rPr>
                          </m:ctrlPr>
                        </m:dPr>
                        <m:e>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3</m:t>
                              </m:r>
                            </m:num>
                            <m:den>
                              <m:r>
                                <a:rPr lang="en-US" sz="2400" b="0" i="1" smtClean="0">
                                  <a:solidFill>
                                    <a:schemeClr val="bg1"/>
                                  </a:solidFill>
                                  <a:latin typeface="Cambria Math" panose="02040503050406030204" pitchFamily="18" charset="0"/>
                                </a:rPr>
                                <m:t>8</m:t>
                              </m:r>
                            </m:den>
                          </m:f>
                          <m:r>
                            <a:rPr lang="en-US" sz="2400" b="0" i="1" smtClean="0">
                              <a:solidFill>
                                <a:srgbClr val="FF0000"/>
                              </a:solidFill>
                              <a:latin typeface="Cambria Math" panose="02040503050406030204" pitchFamily="18" charset="0"/>
                            </a:rPr>
                            <m:t>                    </m:t>
                          </m:r>
                          <m:r>
                            <m:rPr>
                              <m:nor/>
                            </m:rPr>
                            <a:rPr lang="en-US" sz="2400" dirty="0">
                              <a:solidFill>
                                <a:srgbClr val="FF0000"/>
                              </a:solidFill>
                            </a:rPr>
                            <m:t> </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𝑦</m:t>
                          </m:r>
                        </m:e>
                      </m:d>
                      <m:r>
                        <a:rPr lang="en-US" sz="2400" b="0" i="1" smtClean="0">
                          <a:solidFill>
                            <a:schemeClr val="tx1"/>
                          </a:solidFill>
                          <a:latin typeface="Cambria Math" panose="02040503050406030204" pitchFamily="18" charset="0"/>
                        </a:rPr>
                        <m:t> −</m:t>
                      </m:r>
                      <m:f>
                        <m:fPr>
                          <m:ctrlPr>
                            <a:rPr lang="en-US" sz="2400" b="0" i="1" smtClean="0">
                              <a:solidFill>
                                <a:schemeClr val="tx1">
                                  <a:lumMod val="75000"/>
                                </a:schemeClr>
                              </a:solidFill>
                              <a:latin typeface="Cambria Math" panose="02040503050406030204" pitchFamily="18" charset="0"/>
                            </a:rPr>
                          </m:ctrlPr>
                        </m:fPr>
                        <m:num>
                          <m:d>
                            <m:dPr>
                              <m:begChr m:val="|"/>
                              <m:endChr m:val="|"/>
                              <m:ctrlPr>
                                <a:rPr lang="en-US" sz="2400" b="0" i="1" smtClean="0">
                                  <a:solidFill>
                                    <a:schemeClr val="tx1">
                                      <a:lumMod val="75000"/>
                                    </a:schemeClr>
                                  </a:solidFill>
                                  <a:latin typeface="Cambria Math" panose="02040503050406030204" pitchFamily="18" charset="0"/>
                                </a:rPr>
                              </m:ctrlPr>
                            </m:dPr>
                            <m:e>
                              <m:r>
                                <a:rPr lang="en-US" sz="2400" b="0" i="1" smtClean="0">
                                  <a:solidFill>
                                    <a:schemeClr val="tx1">
                                      <a:lumMod val="75000"/>
                                    </a:schemeClr>
                                  </a:solidFill>
                                  <a:latin typeface="Cambria Math" panose="02040503050406030204" pitchFamily="18" charset="0"/>
                                </a:rPr>
                                <m:t>𝑉</m:t>
                              </m:r>
                            </m:e>
                          </m:d>
                        </m:num>
                        <m:den>
                          <m:d>
                            <m:dPr>
                              <m:begChr m:val="|"/>
                              <m:endChr m:val="|"/>
                              <m:ctrlPr>
                                <a:rPr lang="en-US" sz="2400" b="0" i="1" smtClean="0">
                                  <a:solidFill>
                                    <a:schemeClr val="tx1">
                                      <a:lumMod val="75000"/>
                                    </a:schemeClr>
                                  </a:solidFill>
                                  <a:latin typeface="Cambria Math" panose="02040503050406030204" pitchFamily="18" charset="0"/>
                                </a:rPr>
                              </m:ctrlPr>
                            </m:dPr>
                            <m:e>
                              <m:r>
                                <a:rPr lang="en-US" sz="2400" b="0" i="1" smtClean="0">
                                  <a:solidFill>
                                    <a:schemeClr val="tx1">
                                      <a:lumMod val="75000"/>
                                    </a:schemeClr>
                                  </a:solidFill>
                                  <a:latin typeface="Cambria Math" panose="02040503050406030204" pitchFamily="18" charset="0"/>
                                </a:rPr>
                                <m:t>𝐸</m:t>
                              </m:r>
                            </m:e>
                          </m:d>
                        </m:den>
                      </m:f>
                      <m:r>
                        <a:rPr lang="en-US" sz="2400" b="0" i="1" smtClean="0">
                          <a:solidFill>
                            <a:schemeClr val="tx1"/>
                          </a:solidFill>
                          <a:latin typeface="Cambria Math" panose="02040503050406030204" pitchFamily="18" charset="0"/>
                        </a:rPr>
                        <m:t>−</m:t>
                      </m:r>
                      <m:d>
                        <m:dPr>
                          <m:begChr m:val="|"/>
                          <m:endChr m:val="|"/>
                          <m:ctrlPr>
                            <a:rPr lang="en-US" sz="2400" b="0" i="1" smtClean="0">
                              <a:solidFill>
                                <a:schemeClr val="tx1">
                                  <a:lumMod val="75000"/>
                                </a:schemeClr>
                              </a:solidFill>
                              <a:latin typeface="Cambria Math" panose="02040503050406030204" pitchFamily="18" charset="0"/>
                            </a:rPr>
                          </m:ctrlPr>
                        </m:dPr>
                        <m:e>
                          <m:acc>
                            <m:accPr>
                              <m:chr m:val="̂"/>
                              <m:ctrlPr>
                                <a:rPr lang="en-US" sz="2400" b="0" i="1" smtClean="0">
                                  <a:solidFill>
                                    <a:schemeClr val="tx1">
                                      <a:lumMod val="75000"/>
                                    </a:schemeClr>
                                  </a:solidFill>
                                  <a:latin typeface="Cambria Math" panose="02040503050406030204" pitchFamily="18" charset="0"/>
                                </a:rPr>
                              </m:ctrlPr>
                            </m:accPr>
                            <m:e>
                              <m:r>
                                <a:rPr lang="en-US" sz="2400" b="0" i="1" smtClean="0">
                                  <a:solidFill>
                                    <a:schemeClr val="tx1">
                                      <a:lumMod val="75000"/>
                                    </a:schemeClr>
                                  </a:solidFill>
                                  <a:latin typeface="Cambria Math" panose="02040503050406030204" pitchFamily="18" charset="0"/>
                                </a:rPr>
                                <m:t>𝑝</m:t>
                              </m:r>
                            </m:e>
                          </m:acc>
                          <m:d>
                            <m:dPr>
                              <m:ctrlPr>
                                <a:rPr lang="en-US" sz="2400" b="0" i="1" smtClean="0">
                                  <a:solidFill>
                                    <a:schemeClr val="tx1">
                                      <a:lumMod val="75000"/>
                                    </a:schemeClr>
                                  </a:solidFill>
                                  <a:latin typeface="Cambria Math" panose="02040503050406030204" pitchFamily="18" charset="0"/>
                                </a:rPr>
                              </m:ctrlPr>
                            </m:dPr>
                            <m:e>
                              <m:r>
                                <a:rPr lang="en-US" sz="2400" b="0" i="1" smtClean="0">
                                  <a:solidFill>
                                    <a:schemeClr val="tx1">
                                      <a:lumMod val="75000"/>
                                    </a:schemeClr>
                                  </a:solidFill>
                                  <a:latin typeface="Cambria Math" panose="02040503050406030204" pitchFamily="18" charset="0"/>
                                </a:rPr>
                                <m:t>𝐴</m:t>
                              </m:r>
                            </m:e>
                          </m:d>
                          <m:r>
                            <a:rPr lang="en-US" sz="2400" b="0" i="1" smtClean="0">
                              <a:solidFill>
                                <a:schemeClr val="tx1">
                                  <a:lumMod val="75000"/>
                                </a:schemeClr>
                              </a:solidFill>
                              <a:latin typeface="Cambria Math" panose="02040503050406030204" pitchFamily="18" charset="0"/>
                            </a:rPr>
                            <m:t>−</m:t>
                          </m:r>
                          <m:r>
                            <a:rPr lang="en-US" sz="2400" b="0" i="1" smtClean="0">
                              <a:solidFill>
                                <a:schemeClr val="tx1">
                                  <a:lumMod val="75000"/>
                                </a:schemeClr>
                              </a:solidFill>
                              <a:latin typeface="Cambria Math" panose="02040503050406030204" pitchFamily="18" charset="0"/>
                            </a:rPr>
                            <m:t>𝑝</m:t>
                          </m:r>
                          <m:r>
                            <a:rPr lang="en-US" sz="2400" b="0" i="1" smtClean="0">
                              <a:solidFill>
                                <a:schemeClr val="tx1">
                                  <a:lumMod val="75000"/>
                                </a:schemeClr>
                              </a:solidFill>
                              <a:latin typeface="Cambria Math" panose="02040503050406030204" pitchFamily="18" charset="0"/>
                            </a:rPr>
                            <m:t>(</m:t>
                          </m:r>
                          <m:r>
                            <a:rPr lang="en-US" sz="2400" b="0" i="1" smtClean="0">
                              <a:solidFill>
                                <a:schemeClr val="tx1">
                                  <a:lumMod val="75000"/>
                                </a:schemeClr>
                              </a:solidFill>
                              <a:latin typeface="Cambria Math" panose="02040503050406030204" pitchFamily="18" charset="0"/>
                            </a:rPr>
                            <m:t>𝐴</m:t>
                          </m:r>
                          <m:r>
                            <a:rPr lang="en-US" sz="2400" b="0" i="1" smtClean="0">
                              <a:solidFill>
                                <a:schemeClr val="tx1">
                                  <a:lumMod val="75000"/>
                                </a:schemeClr>
                              </a:solidFill>
                              <a:latin typeface="Cambria Math" panose="02040503050406030204" pitchFamily="18" charset="0"/>
                            </a:rPr>
                            <m:t>)</m:t>
                          </m:r>
                        </m:e>
                      </m:d>
                    </m:oMath>
                  </m:oMathPara>
                </a14:m>
                <a:endParaRPr lang="en-US" sz="2400" b="0" dirty="0">
                  <a:solidFill>
                    <a:schemeClr val="tx1"/>
                  </a:solidFill>
                </a:endParaRPr>
              </a:p>
            </p:txBody>
          </p:sp>
        </mc:Choice>
        <mc:Fallback>
          <p:sp>
            <p:nvSpPr>
              <p:cNvPr id="10" name="TextBox 9">
                <a:extLst>
                  <a:ext uri="{FF2B5EF4-FFF2-40B4-BE49-F238E27FC236}">
                    <a16:creationId xmlns:a16="http://schemas.microsoft.com/office/drawing/2014/main" id="{8756B0F2-92C3-DD21-6EA7-03748974A099}"/>
                  </a:ext>
                </a:extLst>
              </p:cNvPr>
              <p:cNvSpPr txBox="1">
                <a:spLocks noRot="1" noChangeAspect="1" noMove="1" noResize="1" noEditPoints="1" noAdjustHandles="1" noChangeArrowheads="1" noChangeShapeType="1" noTextEdit="1"/>
              </p:cNvSpPr>
              <p:nvPr/>
            </p:nvSpPr>
            <p:spPr>
              <a:xfrm>
                <a:off x="-300471" y="3119945"/>
                <a:ext cx="9317797" cy="1225272"/>
              </a:xfrm>
              <a:prstGeom prst="rect">
                <a:avLst/>
              </a:prstGeom>
              <a:blipFill>
                <a:blip r:embed="rId3"/>
                <a:stretch>
                  <a:fillRect t="-4082"/>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9FB1E319-C02E-CC8D-6480-94839A563A00}"/>
              </a:ext>
            </a:extLst>
          </p:cNvPr>
          <p:cNvSpPr>
            <a:spLocks noGrp="1"/>
          </p:cNvSpPr>
          <p:nvPr>
            <p:ph type="title"/>
          </p:nvPr>
        </p:nvSpPr>
        <p:spPr>
          <a:xfrm>
            <a:off x="344117" y="6063"/>
            <a:ext cx="8490750" cy="841800"/>
          </a:xfrm>
        </p:spPr>
        <p:txBody>
          <a:bodyPr>
            <a:normAutofit/>
          </a:bodyPr>
          <a:lstStyle/>
          <a:p>
            <a:r>
              <a:rPr lang="en-US" dirty="0"/>
              <a:t>NWP ≥ Classification</a:t>
            </a:r>
          </a:p>
        </p:txBody>
      </p:sp>
      <p:sp>
        <p:nvSpPr>
          <p:cNvPr id="5" name="TextBox 4">
            <a:extLst>
              <a:ext uri="{FF2B5EF4-FFF2-40B4-BE49-F238E27FC236}">
                <a16:creationId xmlns:a16="http://schemas.microsoft.com/office/drawing/2014/main" id="{A1CAC1A9-D11E-63B6-2038-21149513CE3F}"/>
              </a:ext>
            </a:extLst>
          </p:cNvPr>
          <p:cNvSpPr txBox="1"/>
          <p:nvPr/>
        </p:nvSpPr>
        <p:spPr>
          <a:xfrm>
            <a:off x="4701759" y="1413050"/>
            <a:ext cx="3964446" cy="1477328"/>
          </a:xfrm>
          <a:prstGeom prst="rect">
            <a:avLst/>
          </a:prstGeom>
          <a:solidFill>
            <a:schemeClr val="tx1"/>
          </a:solidFill>
        </p:spPr>
        <p:txBody>
          <a:bodyPr wrap="square" rtlCol="0">
            <a:spAutoFit/>
          </a:bodyPr>
          <a:lstStyle/>
          <a:p>
            <a:r>
              <a:rPr lang="en-US" b="1" dirty="0">
                <a:solidFill>
                  <a:srgbClr val="00B050"/>
                </a:solidFill>
              </a:rPr>
              <a:t>Albert Einstein was born 03-14</a:t>
            </a:r>
          </a:p>
          <a:p>
            <a:r>
              <a:rPr lang="en-US" dirty="0">
                <a:solidFill>
                  <a:srgbClr val="FF0000"/>
                </a:solidFill>
              </a:rPr>
              <a:t>Adam Tauman Kalai was born 01–07</a:t>
            </a:r>
            <a:endParaRPr lang="en-US" dirty="0">
              <a:solidFill>
                <a:srgbClr val="92D050"/>
              </a:solidFill>
            </a:endParaRPr>
          </a:p>
          <a:p>
            <a:r>
              <a:rPr lang="en-US" b="1" dirty="0">
                <a:solidFill>
                  <a:srgbClr val="00B050"/>
                </a:solidFill>
              </a:rPr>
              <a:t>Rosa Isela Arriaga was born 07-12</a:t>
            </a:r>
          </a:p>
          <a:p>
            <a:r>
              <a:rPr lang="en-US" dirty="0">
                <a:solidFill>
                  <a:srgbClr val="FF0000"/>
                </a:solidFill>
              </a:rPr>
              <a:t>Mia </a:t>
            </a:r>
            <a:r>
              <a:rPr lang="en-US" dirty="0" err="1">
                <a:solidFill>
                  <a:srgbClr val="FF0000"/>
                </a:solidFill>
              </a:rPr>
              <a:t>Holdner</a:t>
            </a:r>
            <a:r>
              <a:rPr lang="en-US" dirty="0">
                <a:solidFill>
                  <a:srgbClr val="FF0000"/>
                </a:solidFill>
              </a:rPr>
              <a:t> was born 09-05</a:t>
            </a:r>
          </a:p>
          <a:p>
            <a:r>
              <a:rPr lang="en-US" b="1" dirty="0">
                <a:solidFill>
                  <a:srgbClr val="00B050"/>
                </a:solidFill>
              </a:rPr>
              <a:t>Albert Einstein was born 03-14</a:t>
            </a:r>
          </a:p>
        </p:txBody>
      </p:sp>
      <p:sp>
        <p:nvSpPr>
          <p:cNvPr id="14" name="TextBox 13">
            <a:extLst>
              <a:ext uri="{FF2B5EF4-FFF2-40B4-BE49-F238E27FC236}">
                <a16:creationId xmlns:a16="http://schemas.microsoft.com/office/drawing/2014/main" id="{48DA42AE-0C97-4099-3205-268FF6EE21E1}"/>
              </a:ext>
            </a:extLst>
          </p:cNvPr>
          <p:cNvSpPr txBox="1"/>
          <p:nvPr/>
        </p:nvSpPr>
        <p:spPr>
          <a:xfrm>
            <a:off x="401348" y="1002089"/>
            <a:ext cx="2568621" cy="369332"/>
          </a:xfrm>
          <a:prstGeom prst="rect">
            <a:avLst/>
          </a:prstGeom>
          <a:noFill/>
        </p:spPr>
        <p:txBody>
          <a:bodyPr wrap="square" rtlCol="0">
            <a:spAutoFit/>
          </a:bodyPr>
          <a:lstStyle/>
          <a:p>
            <a:r>
              <a:rPr lang="en-US" b="1" dirty="0"/>
              <a:t>Next-Word Prediction:</a:t>
            </a:r>
            <a:endParaRPr lang="en-US" sz="1800" b="1" i="1" dirty="0">
              <a:solidFill>
                <a:srgbClr val="00B050"/>
              </a:solidFill>
              <a:latin typeface="Cambria Math" panose="02040503050406030204" pitchFamily="18" charset="0"/>
            </a:endParaRPr>
          </a:p>
        </p:txBody>
      </p:sp>
      <p:sp>
        <p:nvSpPr>
          <p:cNvPr id="6" name="TextBox 5">
            <a:extLst>
              <a:ext uri="{FF2B5EF4-FFF2-40B4-BE49-F238E27FC236}">
                <a16:creationId xmlns:a16="http://schemas.microsoft.com/office/drawing/2014/main" id="{6375AB9B-CEEE-8B52-D3AB-7CC4D8D9809C}"/>
              </a:ext>
            </a:extLst>
          </p:cNvPr>
          <p:cNvSpPr txBox="1"/>
          <p:nvPr/>
        </p:nvSpPr>
        <p:spPr>
          <a:xfrm>
            <a:off x="4701759" y="986362"/>
            <a:ext cx="3509169" cy="369332"/>
          </a:xfrm>
          <a:prstGeom prst="rect">
            <a:avLst/>
          </a:prstGeom>
          <a:noFill/>
        </p:spPr>
        <p:txBody>
          <a:bodyPr wrap="square">
            <a:spAutoFit/>
          </a:bodyPr>
          <a:lstStyle/>
          <a:p>
            <a:r>
              <a:rPr lang="en-US" b="1" dirty="0"/>
              <a:t>Validity Classification:</a:t>
            </a:r>
            <a:endParaRPr lang="en-US" sz="1800" b="1" i="1" dirty="0">
              <a:solidFill>
                <a:srgbClr val="00B050"/>
              </a:solidFill>
              <a:latin typeface="Cambria Math" panose="02040503050406030204" pitchFamily="18" charset="0"/>
            </a:endParaRPr>
          </a:p>
        </p:txBody>
      </p:sp>
      <p:sp>
        <p:nvSpPr>
          <p:cNvPr id="8" name="TextBox 7">
            <a:extLst>
              <a:ext uri="{FF2B5EF4-FFF2-40B4-BE49-F238E27FC236}">
                <a16:creationId xmlns:a16="http://schemas.microsoft.com/office/drawing/2014/main" id="{962590BE-79E7-A739-B9CF-8777D62AED2B}"/>
              </a:ext>
            </a:extLst>
          </p:cNvPr>
          <p:cNvSpPr txBox="1"/>
          <p:nvPr/>
        </p:nvSpPr>
        <p:spPr>
          <a:xfrm>
            <a:off x="401349" y="1413050"/>
            <a:ext cx="3785973" cy="1477328"/>
          </a:xfrm>
          <a:prstGeom prst="rect">
            <a:avLst/>
          </a:prstGeom>
          <a:solidFill>
            <a:schemeClr val="tx1"/>
          </a:solidFill>
        </p:spPr>
        <p:txBody>
          <a:bodyPr wrap="none" rtlCol="0">
            <a:spAutoFit/>
          </a:bodyPr>
          <a:lstStyle/>
          <a:p>
            <a:r>
              <a:rPr lang="en-US" b="1" dirty="0">
                <a:solidFill>
                  <a:srgbClr val="00B050"/>
                </a:solidFill>
              </a:rPr>
              <a:t>Albert Einstein was born 03-14</a:t>
            </a:r>
          </a:p>
          <a:p>
            <a:r>
              <a:rPr lang="en-US" dirty="0">
                <a:solidFill>
                  <a:srgbClr val="EFEFEF"/>
                </a:solidFill>
              </a:rPr>
              <a:t>Adam Tauman Kalai was born 01–07</a:t>
            </a:r>
          </a:p>
          <a:p>
            <a:r>
              <a:rPr lang="en-US" b="1" dirty="0">
                <a:solidFill>
                  <a:srgbClr val="00B050"/>
                </a:solidFill>
              </a:rPr>
              <a:t>Rosa Isela Arriaga was born 07-12</a:t>
            </a:r>
          </a:p>
          <a:p>
            <a:r>
              <a:rPr lang="en-US" dirty="0">
                <a:solidFill>
                  <a:srgbClr val="F6F6F6"/>
                </a:solidFill>
              </a:rPr>
              <a:t>Mia </a:t>
            </a:r>
            <a:r>
              <a:rPr lang="en-US" dirty="0" err="1">
                <a:solidFill>
                  <a:srgbClr val="F6F6F6"/>
                </a:solidFill>
              </a:rPr>
              <a:t>Holdner</a:t>
            </a:r>
            <a:r>
              <a:rPr lang="en-US" dirty="0">
                <a:solidFill>
                  <a:srgbClr val="F6F6F6"/>
                </a:solidFill>
              </a:rPr>
              <a:t> was born 09-05</a:t>
            </a:r>
          </a:p>
          <a:p>
            <a:r>
              <a:rPr lang="en-US" b="1" dirty="0">
                <a:solidFill>
                  <a:srgbClr val="00B050"/>
                </a:solidFill>
              </a:rPr>
              <a:t>Albert Einstein was born 03-14</a:t>
            </a:r>
          </a:p>
        </p:txBody>
      </p:sp>
      <p:pic>
        <p:nvPicPr>
          <p:cNvPr id="13" name="Picture 12">
            <a:extLst>
              <a:ext uri="{FF2B5EF4-FFF2-40B4-BE49-F238E27FC236}">
                <a16:creationId xmlns:a16="http://schemas.microsoft.com/office/drawing/2014/main" id="{8CD2697B-3623-7F34-085F-C45E763C5581}"/>
              </a:ext>
            </a:extLst>
          </p:cNvPr>
          <p:cNvPicPr>
            <a:picLocks noChangeAspect="1"/>
          </p:cNvPicPr>
          <p:nvPr/>
        </p:nvPicPr>
        <p:blipFill>
          <a:blip r:embed="rId4"/>
          <a:stretch>
            <a:fillRect/>
          </a:stretch>
        </p:blipFill>
        <p:spPr>
          <a:xfrm>
            <a:off x="7234767" y="0"/>
            <a:ext cx="1909233" cy="784414"/>
          </a:xfrm>
          <a:prstGeom prst="rect">
            <a:avLst/>
          </a:prstGeom>
        </p:spPr>
      </p:pic>
      <p:pic>
        <p:nvPicPr>
          <p:cNvPr id="65" name="Picture 64">
            <a:extLst>
              <a:ext uri="{FF2B5EF4-FFF2-40B4-BE49-F238E27FC236}">
                <a16:creationId xmlns:a16="http://schemas.microsoft.com/office/drawing/2014/main" id="{5FB2D654-B6A9-BEDB-9080-63D56465A139}"/>
              </a:ext>
            </a:extLst>
          </p:cNvPr>
          <p:cNvPicPr>
            <a:picLocks noChangeAspect="1"/>
          </p:cNvPicPr>
          <p:nvPr/>
        </p:nvPicPr>
        <p:blipFill>
          <a:blip r:embed="rId5"/>
          <a:stretch>
            <a:fillRect/>
          </a:stretch>
        </p:blipFill>
        <p:spPr>
          <a:xfrm>
            <a:off x="-8238" y="0"/>
            <a:ext cx="1909233" cy="781385"/>
          </a:xfrm>
          <a:prstGeom prst="rect">
            <a:avLst/>
          </a:prstGeom>
          <a:ln>
            <a:noFill/>
          </a:ln>
        </p:spPr>
      </p:pic>
      <p:grpSp>
        <p:nvGrpSpPr>
          <p:cNvPr id="25" name="Group 24">
            <a:extLst>
              <a:ext uri="{FF2B5EF4-FFF2-40B4-BE49-F238E27FC236}">
                <a16:creationId xmlns:a16="http://schemas.microsoft.com/office/drawing/2014/main" id="{32B97324-1B22-A493-0D81-47FEA7AE3229}"/>
              </a:ext>
            </a:extLst>
          </p:cNvPr>
          <p:cNvGrpSpPr/>
          <p:nvPr/>
        </p:nvGrpSpPr>
        <p:grpSpPr>
          <a:xfrm>
            <a:off x="156592" y="4275188"/>
            <a:ext cx="1525931" cy="587338"/>
            <a:chOff x="1743863" y="4279163"/>
            <a:chExt cx="1525931" cy="587338"/>
          </a:xfrm>
        </p:grpSpPr>
        <p:sp>
          <p:nvSpPr>
            <p:cNvPr id="2" name="TextBox 1">
              <a:extLst>
                <a:ext uri="{FF2B5EF4-FFF2-40B4-BE49-F238E27FC236}">
                  <a16:creationId xmlns:a16="http://schemas.microsoft.com/office/drawing/2014/main" id="{57F1BF94-8EA4-28D4-0897-B1568667BF2D}"/>
                </a:ext>
              </a:extLst>
            </p:cNvPr>
            <p:cNvSpPr txBox="1"/>
            <p:nvPr/>
          </p:nvSpPr>
          <p:spPr>
            <a:xfrm>
              <a:off x="1743863" y="4497169"/>
              <a:ext cx="1525931" cy="369332"/>
            </a:xfrm>
            <a:prstGeom prst="rect">
              <a:avLst/>
            </a:prstGeom>
            <a:noFill/>
          </p:spPr>
          <p:txBody>
            <a:bodyPr wrap="none" rtlCol="0">
              <a:spAutoFit/>
            </a:bodyPr>
            <a:lstStyle/>
            <a:p>
              <a:pPr algn="ctr"/>
              <a:r>
                <a:rPr lang="en-US" dirty="0">
                  <a:solidFill>
                    <a:srgbClr val="FF0000"/>
                  </a:solidFill>
                </a:rPr>
                <a:t>Hallucination</a:t>
              </a:r>
            </a:p>
          </p:txBody>
        </p:sp>
        <p:sp>
          <p:nvSpPr>
            <p:cNvPr id="24" name="Left Brace 23">
              <a:extLst>
                <a:ext uri="{FF2B5EF4-FFF2-40B4-BE49-F238E27FC236}">
                  <a16:creationId xmlns:a16="http://schemas.microsoft.com/office/drawing/2014/main" id="{50D36055-C650-F583-AF7C-9C69863302A3}"/>
                </a:ext>
              </a:extLst>
            </p:cNvPr>
            <p:cNvSpPr/>
            <p:nvPr/>
          </p:nvSpPr>
          <p:spPr>
            <a:xfrm rot="16200000">
              <a:off x="2415278" y="3698367"/>
              <a:ext cx="218008" cy="1379599"/>
            </a:xfrm>
            <a:prstGeom prst="leftBrace">
              <a:avLst>
                <a:gd name="adj1" fmla="val 40985"/>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34ECF078-8784-9C65-FB45-1371CBEBEC1F}"/>
              </a:ext>
            </a:extLst>
          </p:cNvPr>
          <p:cNvGrpSpPr/>
          <p:nvPr/>
        </p:nvGrpSpPr>
        <p:grpSpPr>
          <a:xfrm>
            <a:off x="2161019" y="4290578"/>
            <a:ext cx="3324142" cy="848947"/>
            <a:chOff x="1023761" y="4294553"/>
            <a:chExt cx="3324142" cy="848947"/>
          </a:xfrm>
        </p:grpSpPr>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410439B1-A62E-69BF-9860-B81BC51CAA15}"/>
                    </a:ext>
                  </a:extLst>
                </p:cNvPr>
                <p:cNvSpPr txBox="1"/>
                <p:nvPr/>
              </p:nvSpPr>
              <p:spPr>
                <a:xfrm>
                  <a:off x="1023761" y="4497169"/>
                  <a:ext cx="3284745" cy="646331"/>
                </a:xfrm>
                <a:prstGeom prst="rect">
                  <a:avLst/>
                </a:prstGeom>
                <a:noFill/>
              </p:spPr>
              <p:txBody>
                <a:bodyPr wrap="none" rtlCol="0">
                  <a:spAutoFit/>
                </a:bodyPr>
                <a:lstStyle/>
                <a:p>
                  <a:pPr algn="ctr"/>
                  <a:r>
                    <a:rPr lang="en-US" dirty="0">
                      <a:solidFill>
                        <a:srgbClr val="FF0000"/>
                      </a:solidFill>
                    </a:rPr>
                    <a:t>Misclassification</a:t>
                  </a:r>
                  <a:br>
                    <a:rPr lang="en-US" dirty="0">
                      <a:solidFill>
                        <a:srgbClr val="FF0000"/>
                      </a:solidFill>
                    </a:rPr>
                  </a:br>
                  <a14:m>
                    <m:oMathPara xmlns:m="http://schemas.openxmlformats.org/officeDocument/2006/math">
                      <m:oMathParaPr>
                        <m:jc m:val="centerGroup"/>
                      </m:oMathParaPr>
                      <m:oMath xmlns:m="http://schemas.openxmlformats.org/officeDocument/2006/math">
                        <m:r>
                          <a:rPr lang="en-US" i="1" dirty="0" smtClean="0">
                            <a:solidFill>
                              <a:srgbClr val="FF0000"/>
                            </a:solidFill>
                            <a:latin typeface="Cambria Math" panose="02040503050406030204" pitchFamily="18" charset="0"/>
                          </a:rPr>
                          <m:t>𝐷</m:t>
                        </m:r>
                        <m:r>
                          <a:rPr lang="en-US" b="0" i="1" dirty="0" smtClean="0">
                            <a:solidFill>
                              <a:srgbClr val="FF0000"/>
                            </a:solidFill>
                            <a:latin typeface="Cambria Math" panose="02040503050406030204" pitchFamily="18" charset="0"/>
                          </a:rPr>
                          <m:t>≔</m:t>
                        </m:r>
                        <m:r>
                          <a:rPr lang="en-US" i="1" dirty="0" smtClean="0">
                            <a:solidFill>
                              <a:srgbClr val="FF0000"/>
                            </a:solidFill>
                            <a:latin typeface="Cambria Math" panose="02040503050406030204" pitchFamily="18" charset="0"/>
                          </a:rPr>
                          <m:t>1/2 (</m:t>
                        </m:r>
                        <m:r>
                          <a:rPr lang="en-US" i="1" dirty="0" smtClean="0">
                            <a:solidFill>
                              <a:srgbClr val="FF0000"/>
                            </a:solidFill>
                            <a:latin typeface="Cambria Math" panose="02040503050406030204" pitchFamily="18" charset="0"/>
                          </a:rPr>
                          <m:t>𝑝</m:t>
                        </m:r>
                        <m:r>
                          <a:rPr lang="en-US" i="1" dirty="0" smtClean="0">
                            <a:solidFill>
                              <a:srgbClr val="FF0000"/>
                            </a:solidFill>
                            <a:latin typeface="Cambria Math" panose="02040503050406030204" pitchFamily="18" charset="0"/>
                          </a:rPr>
                          <m:t>, +) + 1/2 (</m:t>
                        </m:r>
                        <m:sSub>
                          <m:sSubPr>
                            <m:ctrlPr>
                              <a:rPr lang="en-US" b="0" i="1" dirty="0" smtClean="0">
                                <a:solidFill>
                                  <a:srgbClr val="FF0000"/>
                                </a:solidFill>
                                <a:latin typeface="Cambria Math" panose="02040503050406030204" pitchFamily="18" charset="0"/>
                              </a:rPr>
                            </m:ctrlPr>
                          </m:sSubPr>
                          <m:e>
                            <m:r>
                              <a:rPr lang="en-US" b="0" i="1" dirty="0" smtClean="0">
                                <a:solidFill>
                                  <a:srgbClr val="FF0000"/>
                                </a:solidFill>
                                <a:latin typeface="Cambria Math" panose="02040503050406030204" pitchFamily="18" charset="0"/>
                              </a:rPr>
                              <m:t>𝑈</m:t>
                            </m:r>
                          </m:e>
                          <m:sub>
                            <m:r>
                              <a:rPr lang="en-US" b="0" i="1" dirty="0" smtClean="0">
                                <a:solidFill>
                                  <a:srgbClr val="FF0000"/>
                                </a:solidFill>
                                <a:latin typeface="Cambria Math" panose="02040503050406030204" pitchFamily="18" charset="0"/>
                              </a:rPr>
                              <m:t>𝐸</m:t>
                            </m:r>
                          </m:sub>
                        </m:sSub>
                        <m:r>
                          <a:rPr lang="en-US" b="0" i="1" dirty="0"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p:sp>
              <p:nvSpPr>
                <p:cNvPr id="27" name="TextBox 26">
                  <a:extLst>
                    <a:ext uri="{FF2B5EF4-FFF2-40B4-BE49-F238E27FC236}">
                      <a16:creationId xmlns:a16="http://schemas.microsoft.com/office/drawing/2014/main" id="{410439B1-A62E-69BF-9860-B81BC51CAA15}"/>
                    </a:ext>
                  </a:extLst>
                </p:cNvPr>
                <p:cNvSpPr txBox="1">
                  <a:spLocks noRot="1" noChangeAspect="1" noMove="1" noResize="1" noEditPoints="1" noAdjustHandles="1" noChangeArrowheads="1" noChangeShapeType="1" noTextEdit="1"/>
                </p:cNvSpPr>
                <p:nvPr/>
              </p:nvSpPr>
              <p:spPr>
                <a:xfrm>
                  <a:off x="1023761" y="4497169"/>
                  <a:ext cx="3284745" cy="646331"/>
                </a:xfrm>
                <a:prstGeom prst="rect">
                  <a:avLst/>
                </a:prstGeom>
                <a:blipFill>
                  <a:blip r:embed="rId6"/>
                  <a:stretch>
                    <a:fillRect t="-3846" b="-7692"/>
                  </a:stretch>
                </a:blipFill>
              </p:spPr>
              <p:txBody>
                <a:bodyPr/>
                <a:lstStyle/>
                <a:p>
                  <a:r>
                    <a:rPr lang="en-US">
                      <a:noFill/>
                    </a:rPr>
                    <a:t> </a:t>
                  </a:r>
                </a:p>
              </p:txBody>
            </p:sp>
          </mc:Fallback>
        </mc:AlternateContent>
        <p:sp>
          <p:nvSpPr>
            <p:cNvPr id="28" name="Left Brace 27">
              <a:extLst>
                <a:ext uri="{FF2B5EF4-FFF2-40B4-BE49-F238E27FC236}">
                  <a16:creationId xmlns:a16="http://schemas.microsoft.com/office/drawing/2014/main" id="{F0F12232-FEBE-241C-4AE0-478AB5280138}"/>
                </a:ext>
              </a:extLst>
            </p:cNvPr>
            <p:cNvSpPr/>
            <p:nvPr/>
          </p:nvSpPr>
          <p:spPr>
            <a:xfrm rot="16200000">
              <a:off x="2604222" y="2753489"/>
              <a:ext cx="202618" cy="3284745"/>
            </a:xfrm>
            <a:prstGeom prst="leftBrace">
              <a:avLst>
                <a:gd name="adj1" fmla="val 40536"/>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7FCD245-F992-F2BF-B7FF-97B3E821BAFD}"/>
              </a:ext>
            </a:extLst>
          </p:cNvPr>
          <p:cNvGrpSpPr/>
          <p:nvPr/>
        </p:nvGrpSpPr>
        <p:grpSpPr>
          <a:xfrm>
            <a:off x="5884739" y="4120243"/>
            <a:ext cx="3320781" cy="879724"/>
            <a:chOff x="541822" y="4294553"/>
            <a:chExt cx="3962872" cy="879724"/>
          </a:xfrm>
        </p:grpSpPr>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15377335-BF54-4FF9-6631-95A5CFFC45C0}"/>
                    </a:ext>
                  </a:extLst>
                </p:cNvPr>
                <p:cNvSpPr txBox="1"/>
                <p:nvPr/>
              </p:nvSpPr>
              <p:spPr>
                <a:xfrm>
                  <a:off x="541822" y="4497169"/>
                  <a:ext cx="3962872" cy="677108"/>
                </a:xfrm>
                <a:prstGeom prst="rect">
                  <a:avLst/>
                </a:prstGeom>
                <a:noFill/>
              </p:spPr>
              <p:txBody>
                <a:bodyPr wrap="none" rtlCol="0">
                  <a:spAutoFit/>
                </a:bodyPr>
                <a:lstStyle/>
                <a:p>
                  <a:pPr algn="ctr"/>
                  <a:r>
                    <a:rPr lang="en-US" dirty="0">
                      <a:solidFill>
                        <a:schemeClr val="tx1">
                          <a:lumMod val="75000"/>
                        </a:schemeClr>
                      </a:solidFill>
                    </a:rPr>
                    <a:t>Miscalibration</a:t>
                  </a:r>
                  <a:br>
                    <a:rPr lang="en-US" dirty="0">
                      <a:solidFill>
                        <a:schemeClr val="tx1">
                          <a:lumMod val="75000"/>
                        </a:schemeClr>
                      </a:solidFill>
                    </a:rPr>
                  </a:br>
                  <a14:m>
                    <m:oMathPara xmlns:m="http://schemas.openxmlformats.org/officeDocument/2006/math">
                      <m:oMathParaPr>
                        <m:jc m:val="centerGroup"/>
                      </m:oMathParaPr>
                      <m:oMath xmlns:m="http://schemas.openxmlformats.org/officeDocument/2006/math">
                        <m:r>
                          <a:rPr lang="en-US" sz="2000" b="0" i="1" smtClean="0">
                            <a:solidFill>
                              <a:schemeClr val="tx1">
                                <a:lumMod val="75000"/>
                              </a:schemeClr>
                            </a:solidFill>
                            <a:latin typeface="Cambria Math" panose="02040503050406030204" pitchFamily="18" charset="0"/>
                          </a:rPr>
                          <m:t>𝐴</m:t>
                        </m:r>
                        <m:r>
                          <a:rPr lang="en-US" sz="2000" b="0" i="1" smtClean="0">
                            <a:solidFill>
                              <a:schemeClr val="tx1">
                                <a:lumMod val="75000"/>
                              </a:schemeClr>
                            </a:solidFill>
                            <a:latin typeface="Cambria Math" panose="02040503050406030204" pitchFamily="18" charset="0"/>
                          </a:rPr>
                          <m:t>≔</m:t>
                        </m:r>
                        <m:d>
                          <m:dPr>
                            <m:begChr m:val="{"/>
                            <m:endChr m:val="}"/>
                            <m:sepChr m:val="∣"/>
                            <m:ctrlPr>
                              <a:rPr lang="en-US" sz="2000" b="0" i="1" smtClean="0">
                                <a:solidFill>
                                  <a:schemeClr val="tx1">
                                    <a:lumMod val="75000"/>
                                  </a:schemeClr>
                                </a:solidFill>
                                <a:latin typeface="Cambria Math" panose="02040503050406030204" pitchFamily="18" charset="0"/>
                              </a:rPr>
                            </m:ctrlPr>
                          </m:dPr>
                          <m:e>
                            <m:r>
                              <a:rPr lang="en-US" sz="2000" b="0" i="1" smtClean="0">
                                <a:solidFill>
                                  <a:schemeClr val="tx1">
                                    <a:lumMod val="75000"/>
                                  </a:schemeClr>
                                </a:solidFill>
                                <a:latin typeface="Cambria Math" panose="02040503050406030204" pitchFamily="18" charset="0"/>
                              </a:rPr>
                              <m:t>𝑥</m:t>
                            </m:r>
                            <m:r>
                              <a:rPr lang="en-US" sz="2000" b="0" i="1" smtClean="0">
                                <a:solidFill>
                                  <a:schemeClr val="tx1">
                                    <a:lumMod val="75000"/>
                                  </a:schemeClr>
                                </a:solidFill>
                                <a:latin typeface="Cambria Math" panose="02040503050406030204" pitchFamily="18" charset="0"/>
                              </a:rPr>
                              <m:t>∈</m:t>
                            </m:r>
                            <m:r>
                              <a:rPr lang="en-US" sz="2000" b="0" i="1" smtClean="0">
                                <a:solidFill>
                                  <a:schemeClr val="tx1">
                                    <a:lumMod val="75000"/>
                                  </a:schemeClr>
                                </a:solidFill>
                                <a:latin typeface="Cambria Math" panose="02040503050406030204" pitchFamily="18" charset="0"/>
                              </a:rPr>
                              <m:t>𝑋</m:t>
                            </m:r>
                          </m:e>
                          <m:e>
                            <m:acc>
                              <m:accPr>
                                <m:chr m:val="̂"/>
                                <m:ctrlPr>
                                  <a:rPr lang="en-US" sz="2000" b="0" i="1" smtClean="0">
                                    <a:solidFill>
                                      <a:schemeClr val="tx1">
                                        <a:lumMod val="75000"/>
                                      </a:schemeClr>
                                    </a:solidFill>
                                    <a:latin typeface="Cambria Math" panose="02040503050406030204" pitchFamily="18" charset="0"/>
                                  </a:rPr>
                                </m:ctrlPr>
                              </m:accPr>
                              <m:e>
                                <m:r>
                                  <a:rPr lang="en-US" sz="2000" b="0" i="1" smtClean="0">
                                    <a:solidFill>
                                      <a:schemeClr val="tx1">
                                        <a:lumMod val="75000"/>
                                      </a:schemeClr>
                                    </a:solidFill>
                                    <a:latin typeface="Cambria Math" panose="02040503050406030204" pitchFamily="18" charset="0"/>
                                  </a:rPr>
                                  <m:t>𝑝</m:t>
                                </m:r>
                              </m:e>
                            </m:acc>
                            <m:d>
                              <m:dPr>
                                <m:ctrlPr>
                                  <a:rPr lang="en-US" sz="2000" b="0" i="1" smtClean="0">
                                    <a:solidFill>
                                      <a:schemeClr val="tx1">
                                        <a:lumMod val="75000"/>
                                      </a:schemeClr>
                                    </a:solidFill>
                                    <a:latin typeface="Cambria Math" panose="02040503050406030204" pitchFamily="18" charset="0"/>
                                  </a:rPr>
                                </m:ctrlPr>
                              </m:dPr>
                              <m:e>
                                <m:r>
                                  <a:rPr lang="en-US" sz="2000" b="0" i="1" smtClean="0">
                                    <a:solidFill>
                                      <a:schemeClr val="tx1">
                                        <a:lumMod val="75000"/>
                                      </a:schemeClr>
                                    </a:solidFill>
                                    <a:latin typeface="Cambria Math" panose="02040503050406030204" pitchFamily="18" charset="0"/>
                                  </a:rPr>
                                  <m:t>𝑥</m:t>
                                </m:r>
                              </m:e>
                            </m:d>
                            <m:r>
                              <a:rPr lang="en-US" sz="2000" b="0" i="1" smtClean="0">
                                <a:solidFill>
                                  <a:schemeClr val="tx1">
                                    <a:lumMod val="75000"/>
                                  </a:schemeClr>
                                </a:solidFill>
                                <a:latin typeface="Cambria Math" panose="02040503050406030204" pitchFamily="18" charset="0"/>
                              </a:rPr>
                              <m:t>&gt;1/|</m:t>
                            </m:r>
                            <m:r>
                              <a:rPr lang="en-US" sz="2000" b="0" i="1" smtClean="0">
                                <a:solidFill>
                                  <a:schemeClr val="tx1">
                                    <a:lumMod val="75000"/>
                                  </a:schemeClr>
                                </a:solidFill>
                                <a:latin typeface="Cambria Math" panose="02040503050406030204" pitchFamily="18" charset="0"/>
                              </a:rPr>
                              <m:t>𝐸</m:t>
                            </m:r>
                            <m:r>
                              <a:rPr lang="en-US" sz="2000" b="0" i="1" smtClean="0">
                                <a:solidFill>
                                  <a:schemeClr val="tx1">
                                    <a:lumMod val="75000"/>
                                  </a:schemeClr>
                                </a:solidFill>
                                <a:latin typeface="Cambria Math" panose="02040503050406030204" pitchFamily="18" charset="0"/>
                              </a:rPr>
                              <m:t>|</m:t>
                            </m:r>
                          </m:e>
                        </m:d>
                      </m:oMath>
                    </m:oMathPara>
                  </a14:m>
                  <a:endParaRPr lang="en-US" dirty="0">
                    <a:solidFill>
                      <a:schemeClr val="tx1">
                        <a:lumMod val="75000"/>
                      </a:schemeClr>
                    </a:solidFill>
                  </a:endParaRPr>
                </a:p>
              </p:txBody>
            </p:sp>
          </mc:Choice>
          <mc:Fallback>
            <p:sp>
              <p:nvSpPr>
                <p:cNvPr id="31" name="TextBox 30">
                  <a:extLst>
                    <a:ext uri="{FF2B5EF4-FFF2-40B4-BE49-F238E27FC236}">
                      <a16:creationId xmlns:a16="http://schemas.microsoft.com/office/drawing/2014/main" id="{15377335-BF54-4FF9-6631-95A5CFFC45C0}"/>
                    </a:ext>
                  </a:extLst>
                </p:cNvPr>
                <p:cNvSpPr txBox="1">
                  <a:spLocks noRot="1" noChangeAspect="1" noMove="1" noResize="1" noEditPoints="1" noAdjustHandles="1" noChangeArrowheads="1" noChangeShapeType="1" noTextEdit="1"/>
                </p:cNvSpPr>
                <p:nvPr/>
              </p:nvSpPr>
              <p:spPr>
                <a:xfrm>
                  <a:off x="541822" y="4497169"/>
                  <a:ext cx="3962872" cy="677108"/>
                </a:xfrm>
                <a:prstGeom prst="rect">
                  <a:avLst/>
                </a:prstGeom>
                <a:blipFill>
                  <a:blip r:embed="rId7"/>
                  <a:stretch>
                    <a:fillRect t="-3704" b="-7407"/>
                  </a:stretch>
                </a:blipFill>
              </p:spPr>
              <p:txBody>
                <a:bodyPr/>
                <a:lstStyle/>
                <a:p>
                  <a:r>
                    <a:rPr lang="en-US">
                      <a:noFill/>
                    </a:rPr>
                    <a:t> </a:t>
                  </a:r>
                </a:p>
              </p:txBody>
            </p:sp>
          </mc:Fallback>
        </mc:AlternateContent>
        <p:sp>
          <p:nvSpPr>
            <p:cNvPr id="32" name="Left Brace 31">
              <a:extLst>
                <a:ext uri="{FF2B5EF4-FFF2-40B4-BE49-F238E27FC236}">
                  <a16:creationId xmlns:a16="http://schemas.microsoft.com/office/drawing/2014/main" id="{9B1E850A-C027-06D9-2807-D42A7507F321}"/>
                </a:ext>
              </a:extLst>
            </p:cNvPr>
            <p:cNvSpPr/>
            <p:nvPr/>
          </p:nvSpPr>
          <p:spPr>
            <a:xfrm rot="16200000">
              <a:off x="2436928" y="3309455"/>
              <a:ext cx="202618" cy="2172813"/>
            </a:xfrm>
            <a:prstGeom prst="leftBrace">
              <a:avLst>
                <a:gd name="adj1" fmla="val 40536"/>
                <a:gd name="adj2" fmla="val 50000"/>
              </a:avLst>
            </a:prstGeom>
            <a:ln>
              <a:solidFill>
                <a:srgbClr val="EFEFE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40E908E-9DA3-E5D9-D8BF-BDF2F10D27D4}"/>
                  </a:ext>
                </a:extLst>
              </p:cNvPr>
              <p:cNvSpPr txBox="1"/>
              <p:nvPr/>
            </p:nvSpPr>
            <p:spPr>
              <a:xfrm>
                <a:off x="2969970" y="3604795"/>
                <a:ext cx="2134404" cy="6594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1800" i="1" dirty="0" smtClean="0">
                              <a:solidFill>
                                <a:srgbClr val="FF0000"/>
                              </a:solidFill>
                              <a:latin typeface="Cambria Math" panose="02040503050406030204" pitchFamily="18" charset="0"/>
                            </a:rPr>
                          </m:ctrlPr>
                        </m:funcPr>
                        <m:fName>
                          <m:r>
                            <m:rPr>
                              <m:sty m:val="p"/>
                            </m:rPr>
                            <a:rPr lang="en-US" sz="1800" dirty="0">
                              <a:solidFill>
                                <a:srgbClr val="FF0000"/>
                              </a:solidFill>
                              <a:latin typeface="Cambria Math" panose="02040503050406030204" pitchFamily="18" charset="0"/>
                            </a:rPr>
                            <m:t>sgn</m:t>
                          </m:r>
                        </m:fName>
                        <m:e>
                          <m:d>
                            <m:dPr>
                              <m:ctrlPr>
                                <a:rPr lang="en-US" sz="1800" i="1" dirty="0">
                                  <a:solidFill>
                                    <a:srgbClr val="FF0000"/>
                                  </a:solidFill>
                                  <a:latin typeface="Cambria Math" panose="02040503050406030204" pitchFamily="18" charset="0"/>
                                </a:rPr>
                              </m:ctrlPr>
                            </m:dPr>
                            <m:e>
                              <m:acc>
                                <m:accPr>
                                  <m:chr m:val="̂"/>
                                  <m:ctrlPr>
                                    <a:rPr lang="en-US" sz="1800" i="1" dirty="0">
                                      <a:solidFill>
                                        <a:srgbClr val="FF0000"/>
                                      </a:solidFill>
                                      <a:latin typeface="Cambria Math" panose="02040503050406030204" pitchFamily="18" charset="0"/>
                                    </a:rPr>
                                  </m:ctrlPr>
                                </m:accPr>
                                <m:e>
                                  <m:r>
                                    <a:rPr lang="en-US" sz="1800" i="1" dirty="0">
                                      <a:solidFill>
                                        <a:srgbClr val="FF0000"/>
                                      </a:solidFill>
                                      <a:latin typeface="Cambria Math" panose="02040503050406030204" pitchFamily="18" charset="0"/>
                                    </a:rPr>
                                    <m:t>𝑝</m:t>
                                  </m:r>
                                </m:e>
                              </m:acc>
                              <m:d>
                                <m:dPr>
                                  <m:ctrlPr>
                                    <a:rPr lang="en-US" sz="1800" i="1" dirty="0">
                                      <a:solidFill>
                                        <a:srgbClr val="FF0000"/>
                                      </a:solidFill>
                                      <a:latin typeface="Cambria Math" panose="02040503050406030204" pitchFamily="18" charset="0"/>
                                    </a:rPr>
                                  </m:ctrlPr>
                                </m:dPr>
                                <m:e>
                                  <m:r>
                                    <a:rPr lang="en-US" sz="1800" i="1" dirty="0">
                                      <a:solidFill>
                                        <a:srgbClr val="FF0000"/>
                                      </a:solidFill>
                                      <a:latin typeface="Cambria Math" panose="02040503050406030204" pitchFamily="18" charset="0"/>
                                    </a:rPr>
                                    <m:t>𝑥</m:t>
                                  </m:r>
                                </m:e>
                              </m:d>
                              <m:r>
                                <a:rPr lang="en-US" sz="1800" i="1" dirty="0">
                                  <a:solidFill>
                                    <a:srgbClr val="FF0000"/>
                                  </a:solidFill>
                                  <a:latin typeface="Cambria Math" panose="02040503050406030204" pitchFamily="18" charset="0"/>
                                </a:rPr>
                                <m:t>−</m:t>
                              </m:r>
                              <m:f>
                                <m:fPr>
                                  <m:ctrlPr>
                                    <a:rPr lang="en-US" sz="1800" i="1" dirty="0">
                                      <a:solidFill>
                                        <a:srgbClr val="FF0000"/>
                                      </a:solidFill>
                                      <a:latin typeface="Cambria Math" panose="02040503050406030204" pitchFamily="18" charset="0"/>
                                    </a:rPr>
                                  </m:ctrlPr>
                                </m:fPr>
                                <m:num>
                                  <m:r>
                                    <a:rPr lang="en-US" sz="1800" i="1" dirty="0">
                                      <a:solidFill>
                                        <a:srgbClr val="FF0000"/>
                                      </a:solidFill>
                                      <a:latin typeface="Cambria Math" panose="02040503050406030204" pitchFamily="18" charset="0"/>
                                    </a:rPr>
                                    <m:t>1</m:t>
                                  </m:r>
                                </m:num>
                                <m:den>
                                  <m:r>
                                    <a:rPr lang="en-US" sz="1800" b="0" i="1" dirty="0" smtClean="0">
                                      <a:solidFill>
                                        <a:srgbClr val="FF0000"/>
                                      </a:solidFill>
                                      <a:latin typeface="Cambria Math" panose="02040503050406030204" pitchFamily="18" charset="0"/>
                                    </a:rPr>
                                    <m:t>|</m:t>
                                  </m:r>
                                  <m:r>
                                    <a:rPr lang="en-US" sz="1800" b="0" i="1" dirty="0" smtClean="0">
                                      <a:solidFill>
                                        <a:srgbClr val="FF0000"/>
                                      </a:solidFill>
                                      <a:latin typeface="Cambria Math" panose="02040503050406030204" pitchFamily="18" charset="0"/>
                                    </a:rPr>
                                    <m:t>𝐸</m:t>
                                  </m:r>
                                  <m:r>
                                    <a:rPr lang="en-US" sz="1800" b="0" i="1" dirty="0" smtClean="0">
                                      <a:solidFill>
                                        <a:srgbClr val="FF0000"/>
                                      </a:solidFill>
                                      <a:latin typeface="Cambria Math" panose="02040503050406030204" pitchFamily="18" charset="0"/>
                                    </a:rPr>
                                    <m:t>|</m:t>
                                  </m:r>
                                </m:den>
                              </m:f>
                            </m:e>
                          </m:d>
                        </m:e>
                      </m:func>
                    </m:oMath>
                  </m:oMathPara>
                </a14:m>
                <a:endParaRPr lang="en-US" dirty="0"/>
              </a:p>
            </p:txBody>
          </p:sp>
        </mc:Choice>
        <mc:Fallback>
          <p:sp>
            <p:nvSpPr>
              <p:cNvPr id="4" name="TextBox 3">
                <a:extLst>
                  <a:ext uri="{FF2B5EF4-FFF2-40B4-BE49-F238E27FC236}">
                    <a16:creationId xmlns:a16="http://schemas.microsoft.com/office/drawing/2014/main" id="{F40E908E-9DA3-E5D9-D8BF-BDF2F10D27D4}"/>
                  </a:ext>
                </a:extLst>
              </p:cNvPr>
              <p:cNvSpPr txBox="1">
                <a:spLocks noRot="1" noChangeAspect="1" noMove="1" noResize="1" noEditPoints="1" noAdjustHandles="1" noChangeArrowheads="1" noChangeShapeType="1" noTextEdit="1"/>
              </p:cNvSpPr>
              <p:nvPr/>
            </p:nvSpPr>
            <p:spPr>
              <a:xfrm>
                <a:off x="2969970" y="3604795"/>
                <a:ext cx="2134404" cy="659411"/>
              </a:xfrm>
              <a:prstGeom prst="rect">
                <a:avLst/>
              </a:prstGeom>
              <a:blipFill>
                <a:blip r:embed="rId8"/>
                <a:stretch>
                  <a:fillRect b="-94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42BB8D3F-C9FB-675E-9232-FAAAE043AC58}"/>
                  </a:ext>
                </a:extLst>
              </p:cNvPr>
              <p:cNvSpPr txBox="1"/>
              <p:nvPr/>
            </p:nvSpPr>
            <p:spPr>
              <a:xfrm>
                <a:off x="71813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dirty="0"/>
              </a:p>
            </p:txBody>
          </p:sp>
        </mc:Choice>
        <mc:Fallback>
          <p:sp>
            <p:nvSpPr>
              <p:cNvPr id="3" name="TextBox 2">
                <a:extLst>
                  <a:ext uri="{FF2B5EF4-FFF2-40B4-BE49-F238E27FC236}">
                    <a16:creationId xmlns:a16="http://schemas.microsoft.com/office/drawing/2014/main" id="{42BB8D3F-C9FB-675E-9232-FAAAE043AC58}"/>
                  </a:ext>
                </a:extLst>
              </p:cNvPr>
              <p:cNvSpPr txBox="1">
                <a:spLocks noRot="1" noChangeAspect="1" noMove="1" noResize="1" noEditPoints="1" noAdjustHandles="1" noChangeArrowheads="1" noChangeShapeType="1" noTextEdit="1"/>
              </p:cNvSpPr>
              <p:nvPr/>
            </p:nvSpPr>
            <p:spPr>
              <a:xfrm>
                <a:off x="7181383" y="11148"/>
                <a:ext cx="38754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F76048BB-394F-7C74-9E75-5B401AA7AFB8}"/>
                  </a:ext>
                </a:extLst>
              </p:cNvPr>
              <p:cNvSpPr txBox="1"/>
              <p:nvPr/>
            </p:nvSpPr>
            <p:spPr>
              <a:xfrm>
                <a:off x="8794594"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p:sp>
            <p:nvSpPr>
              <p:cNvPr id="9" name="TextBox 8">
                <a:extLst>
                  <a:ext uri="{FF2B5EF4-FFF2-40B4-BE49-F238E27FC236}">
                    <a16:creationId xmlns:a16="http://schemas.microsoft.com/office/drawing/2014/main" id="{F76048BB-394F-7C74-9E75-5B401AA7AFB8}"/>
                  </a:ext>
                </a:extLst>
              </p:cNvPr>
              <p:cNvSpPr txBox="1">
                <a:spLocks noRot="1" noChangeAspect="1" noMove="1" noResize="1" noEditPoints="1" noAdjustHandles="1" noChangeArrowheads="1" noChangeShapeType="1" noTextEdit="1"/>
              </p:cNvSpPr>
              <p:nvPr/>
            </p:nvSpPr>
            <p:spPr>
              <a:xfrm>
                <a:off x="8794594" y="464632"/>
                <a:ext cx="387542"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B934CF90-EA2E-A42C-036C-939E10EE5F61}"/>
                  </a:ext>
                </a:extLst>
              </p:cNvPr>
              <p:cNvSpPr txBox="1"/>
              <p:nvPr/>
            </p:nvSpPr>
            <p:spPr>
              <a:xfrm>
                <a:off x="-501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a:p>
            </p:txBody>
          </p:sp>
        </mc:Choice>
        <mc:Fallback>
          <p:sp>
            <p:nvSpPr>
              <p:cNvPr id="11" name="TextBox 10">
                <a:extLst>
                  <a:ext uri="{FF2B5EF4-FFF2-40B4-BE49-F238E27FC236}">
                    <a16:creationId xmlns:a16="http://schemas.microsoft.com/office/drawing/2014/main" id="{B934CF90-EA2E-A42C-036C-939E10EE5F61}"/>
                  </a:ext>
                </a:extLst>
              </p:cNvPr>
              <p:cNvSpPr txBox="1">
                <a:spLocks noRot="1" noChangeAspect="1" noMove="1" noResize="1" noEditPoints="1" noAdjustHandles="1" noChangeArrowheads="1" noChangeShapeType="1" noTextEdit="1"/>
              </p:cNvSpPr>
              <p:nvPr/>
            </p:nvSpPr>
            <p:spPr>
              <a:xfrm>
                <a:off x="-50183" y="11148"/>
                <a:ext cx="387542"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E2107E3C-592B-A442-175E-270ABDDE1F4B}"/>
                  </a:ext>
                </a:extLst>
              </p:cNvPr>
              <p:cNvSpPr txBox="1"/>
              <p:nvPr/>
            </p:nvSpPr>
            <p:spPr>
              <a:xfrm>
                <a:off x="1563028"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p:sp>
            <p:nvSpPr>
              <p:cNvPr id="12" name="TextBox 11">
                <a:extLst>
                  <a:ext uri="{FF2B5EF4-FFF2-40B4-BE49-F238E27FC236}">
                    <a16:creationId xmlns:a16="http://schemas.microsoft.com/office/drawing/2014/main" id="{E2107E3C-592B-A442-175E-270ABDDE1F4B}"/>
                  </a:ext>
                </a:extLst>
              </p:cNvPr>
              <p:cNvSpPr txBox="1">
                <a:spLocks noRot="1" noChangeAspect="1" noMove="1" noResize="1" noEditPoints="1" noAdjustHandles="1" noChangeArrowheads="1" noChangeShapeType="1" noTextEdit="1"/>
              </p:cNvSpPr>
              <p:nvPr/>
            </p:nvSpPr>
            <p:spPr>
              <a:xfrm>
                <a:off x="1563028" y="464632"/>
                <a:ext cx="387542" cy="369332"/>
              </a:xfrm>
              <a:prstGeom prst="rect">
                <a:avLst/>
              </a:prstGeom>
              <a:blipFill>
                <a:blip r:embed="rId12"/>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CCD14EA2-2E60-4E26-640A-038E256A6FE8}"/>
              </a:ext>
            </a:extLst>
          </p:cNvPr>
          <p:cNvSpPr txBox="1"/>
          <p:nvPr/>
        </p:nvSpPr>
        <p:spPr>
          <a:xfrm>
            <a:off x="3365930" y="1967048"/>
            <a:ext cx="559769" cy="369332"/>
          </a:xfrm>
          <a:prstGeom prst="rect">
            <a:avLst/>
          </a:prstGeom>
          <a:solidFill>
            <a:schemeClr val="tx1"/>
          </a:solidFill>
        </p:spPr>
        <p:txBody>
          <a:bodyPr wrap="none" rtlCol="0">
            <a:spAutoFit/>
          </a:bodyPr>
          <a:lstStyle/>
          <a:p>
            <a:r>
              <a:rPr lang="en-US" b="1" dirty="0">
                <a:solidFill>
                  <a:srgbClr val="00B050"/>
                </a:solidFill>
              </a:rPr>
              <a:t>IDK</a:t>
            </a:r>
          </a:p>
        </p:txBody>
      </p:sp>
      <p:sp>
        <p:nvSpPr>
          <p:cNvPr id="18" name="TextBox 17">
            <a:extLst>
              <a:ext uri="{FF2B5EF4-FFF2-40B4-BE49-F238E27FC236}">
                <a16:creationId xmlns:a16="http://schemas.microsoft.com/office/drawing/2014/main" id="{1FECA586-5CCD-68BF-4DBC-6989B87E9543}"/>
              </a:ext>
            </a:extLst>
          </p:cNvPr>
          <p:cNvSpPr txBox="1"/>
          <p:nvPr/>
        </p:nvSpPr>
        <p:spPr>
          <a:xfrm>
            <a:off x="7678047" y="1967048"/>
            <a:ext cx="559769" cy="369332"/>
          </a:xfrm>
          <a:prstGeom prst="rect">
            <a:avLst/>
          </a:prstGeom>
          <a:solidFill>
            <a:schemeClr val="tx1"/>
          </a:solidFill>
        </p:spPr>
        <p:txBody>
          <a:bodyPr wrap="none" rtlCol="0">
            <a:spAutoFit/>
          </a:bodyPr>
          <a:lstStyle/>
          <a:p>
            <a:r>
              <a:rPr lang="en-US" b="1" dirty="0">
                <a:solidFill>
                  <a:srgbClr val="00B050"/>
                </a:solidFill>
              </a:rPr>
              <a:t>IDK</a:t>
            </a:r>
          </a:p>
        </p:txBody>
      </p:sp>
    </p:spTree>
    <p:extLst>
      <p:ext uri="{BB962C8B-B14F-4D97-AF65-F5344CB8AC3E}">
        <p14:creationId xmlns:p14="http://schemas.microsoft.com/office/powerpoint/2010/main" val="24660157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E80DCB5-7B09-8450-1296-3B805A5BFEEE}"/>
                  </a:ext>
                </a:extLst>
              </p:cNvPr>
              <p:cNvSpPr txBox="1"/>
              <p:nvPr/>
            </p:nvSpPr>
            <p:spPr>
              <a:xfrm>
                <a:off x="-300471" y="3119945"/>
                <a:ext cx="9317797" cy="1225272"/>
              </a:xfrm>
              <a:prstGeom prst="rect">
                <a:avLst/>
              </a:prstGeom>
              <a:noFill/>
            </p:spPr>
            <p:txBody>
              <a:bodyPr wrap="square">
                <a:spAutoFit/>
              </a:bodyPr>
              <a:lstStyle/>
              <a:p>
                <a:pPr algn="ctr"/>
                <a:r>
                  <a:rPr lang="en-US" sz="2400" b="1" dirty="0">
                    <a:solidFill>
                      <a:schemeClr val="bg1"/>
                    </a:solidFill>
                  </a:rPr>
                  <a:t>Theorem: </a:t>
                </a:r>
                <a:r>
                  <a:rPr lang="en-US" sz="2400" dirty="0">
                    <a:solidFill>
                      <a:schemeClr val="bg1"/>
                    </a:solidFill>
                  </a:rPr>
                  <a:t>If </a:t>
                </a:r>
                <a14:m>
                  <m:oMath xmlns:m="http://schemas.openxmlformats.org/officeDocument/2006/math">
                    <m:r>
                      <a:rPr lang="en-US" sz="2400" i="1" dirty="0" smtClean="0">
                        <a:solidFill>
                          <a:schemeClr val="bg1"/>
                        </a:solidFill>
                        <a:latin typeface="Cambria Math" panose="02040503050406030204" pitchFamily="18" charset="0"/>
                      </a:rPr>
                      <m:t>𝑝</m:t>
                    </m:r>
                    <m:r>
                      <a:rPr lang="en-US" sz="2400" i="1" dirty="0" smtClean="0">
                        <a:solidFill>
                          <a:schemeClr val="bg1"/>
                        </a:solidFill>
                        <a:latin typeface="Cambria Math" panose="02040503050406030204" pitchFamily="18" charset="0"/>
                      </a:rPr>
                      <m:t>(</m:t>
                    </m:r>
                    <m:r>
                      <a:rPr lang="en-US" sz="2400" b="0" i="1" dirty="0" smtClean="0">
                        <a:solidFill>
                          <a:schemeClr val="bg1"/>
                        </a:solidFill>
                        <a:latin typeface="Cambria Math" panose="02040503050406030204" pitchFamily="18" charset="0"/>
                      </a:rPr>
                      <m:t>𝑉</m:t>
                    </m:r>
                    <m:r>
                      <a:rPr lang="en-US" sz="2400" i="1" dirty="0" smtClean="0">
                        <a:solidFill>
                          <a:schemeClr val="bg1"/>
                        </a:solidFill>
                        <a:latin typeface="Cambria Math" panose="02040503050406030204" pitchFamily="18" charset="0"/>
                      </a:rPr>
                      <m:t>)=1 </m:t>
                    </m:r>
                  </m:oMath>
                </a14:m>
                <a:r>
                  <a:rPr lang="en-US" sz="2400" dirty="0">
                    <a:solidFill>
                      <a:schemeClr val="bg1"/>
                    </a:solidFill>
                  </a:rPr>
                  <a:t>then for all </a:t>
                </a:r>
                <a14:m>
                  <m:oMath xmlns:m="http://schemas.openxmlformats.org/officeDocument/2006/math">
                    <m:acc>
                      <m:accPr>
                        <m:chr m:val="̂"/>
                        <m:ctrlPr>
                          <a:rPr lang="en-US" sz="2400" i="1" smtClean="0">
                            <a:solidFill>
                              <a:schemeClr val="bg1"/>
                            </a:solidFill>
                            <a:latin typeface="Cambria Math" panose="02040503050406030204" pitchFamily="18" charset="0"/>
                          </a:rPr>
                        </m:ctrlPr>
                      </m:accPr>
                      <m:e>
                        <m:r>
                          <a:rPr lang="en-US" sz="2400" b="0" i="1" smtClean="0">
                            <a:solidFill>
                              <a:schemeClr val="bg1"/>
                            </a:solidFill>
                            <a:latin typeface="Cambria Math" panose="02040503050406030204" pitchFamily="18" charset="0"/>
                          </a:rPr>
                          <m:t>𝑝</m:t>
                        </m:r>
                      </m:e>
                    </m:acc>
                    <m:r>
                      <a:rPr lang="en-US" sz="2400" b="0" i="0" dirty="0" smtClean="0">
                        <a:solidFill>
                          <a:schemeClr val="bg1"/>
                        </a:solidFill>
                        <a:latin typeface="Cambria Math" panose="02040503050406030204" pitchFamily="18" charset="0"/>
                      </a:rPr>
                      <m:t>,</m:t>
                    </m:r>
                  </m:oMath>
                </a14:m>
                <a:endParaRPr lang="en-US" sz="2400" i="0" dirty="0">
                  <a:solidFill>
                    <a:schemeClr val="bg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limLow>
                        <m:limLowPr>
                          <m:ctrlPr>
                            <a:rPr lang="en-US" sz="2400" b="0" i="1" smtClean="0">
                              <a:solidFill>
                                <a:schemeClr val="bg1"/>
                              </a:solidFill>
                              <a:latin typeface="Cambria Math" panose="02040503050406030204" pitchFamily="18" charset="0"/>
                            </a:rPr>
                          </m:ctrlPr>
                        </m:limLowPr>
                        <m:e>
                          <m:r>
                            <m:rPr>
                              <m:sty m:val="p"/>
                            </m:rPr>
                            <a:rPr lang="en-US" sz="2400">
                              <a:solidFill>
                                <a:schemeClr val="bg1"/>
                              </a:solidFill>
                              <a:latin typeface="Cambria Math" panose="02040503050406030204" pitchFamily="18" charset="0"/>
                            </a:rPr>
                            <m:t>P</m:t>
                          </m:r>
                          <m:r>
                            <m:rPr>
                              <m:sty m:val="p"/>
                            </m:rPr>
                            <a:rPr lang="en-US" sz="2400" b="0" i="0" smtClean="0">
                              <a:solidFill>
                                <a:schemeClr val="bg1"/>
                              </a:solidFill>
                              <a:latin typeface="Cambria Math" panose="02040503050406030204" pitchFamily="18" charset="0"/>
                            </a:rPr>
                            <m:t>r</m:t>
                          </m:r>
                        </m:e>
                        <m:lim>
                          <m:r>
                            <m:rPr>
                              <m:sty m:val="p"/>
                            </m:rPr>
                            <a:rPr lang="en-US" sz="2400" b="0" i="0" smtClean="0">
                              <a:solidFill>
                                <a:schemeClr val="bg1"/>
                              </a:solidFill>
                              <a:latin typeface="Cambria Math" panose="02040503050406030204" pitchFamily="18" charset="0"/>
                            </a:rPr>
                            <m:t>x</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𝑝</m:t>
                          </m:r>
                        </m:lim>
                      </m:limLow>
                      <m:d>
                        <m:dPr>
                          <m:begChr m:val="["/>
                          <m:endChr m:val="]"/>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panose="02040503050406030204" pitchFamily="18" charset="0"/>
                            </a:rPr>
                            <m:t>𝑥</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𝑉</m:t>
                          </m:r>
                        </m:e>
                      </m:d>
                      <m:r>
                        <a:rPr lang="en-US" sz="2400" b="0" i="1" smtClean="0">
                          <a:solidFill>
                            <a:schemeClr val="bg1"/>
                          </a:solidFill>
                          <a:latin typeface="Cambria Math" panose="02040503050406030204" pitchFamily="18" charset="0"/>
                        </a:rPr>
                        <m:t>≥2</m:t>
                      </m:r>
                      <m:limLow>
                        <m:limLowPr>
                          <m:ctrlPr>
                            <a:rPr lang="en-US" sz="2400" b="0" i="1" smtClean="0">
                              <a:solidFill>
                                <a:schemeClr val="bg1"/>
                              </a:solidFill>
                              <a:latin typeface="Cambria Math" panose="02040503050406030204" pitchFamily="18" charset="0"/>
                            </a:rPr>
                          </m:ctrlPr>
                        </m:limLowPr>
                        <m:e>
                          <m:r>
                            <m:rPr>
                              <m:sty m:val="p"/>
                            </m:rPr>
                            <a:rPr lang="en-US" sz="2400" b="0" i="0" smtClean="0">
                              <a:solidFill>
                                <a:schemeClr val="bg1"/>
                              </a:solidFill>
                              <a:latin typeface="Cambria Math" panose="02040503050406030204" pitchFamily="18" charset="0"/>
                            </a:rPr>
                            <m:t>Pr</m:t>
                          </m:r>
                        </m:e>
                        <m:lim>
                          <m:d>
                            <m:dPr>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panose="02040503050406030204" pitchFamily="18" charset="0"/>
                                </a:rPr>
                                <m:t>𝑥</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𝑦</m:t>
                              </m:r>
                            </m:e>
                          </m:d>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𝐷</m:t>
                          </m:r>
                        </m:lim>
                      </m:limLow>
                      <m:d>
                        <m:dPr>
                          <m:begChr m:val="["/>
                          <m:endChr m:val="]"/>
                          <m:ctrlPr>
                            <a:rPr lang="en-US" sz="2400" b="0" i="1" smtClean="0">
                              <a:solidFill>
                                <a:schemeClr val="bg1"/>
                              </a:solidFill>
                              <a:latin typeface="Cambria Math" panose="02040503050406030204" pitchFamily="18" charset="0"/>
                            </a:rPr>
                          </m:ctrlPr>
                        </m:dPr>
                        <m:e>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3</m:t>
                              </m:r>
                            </m:num>
                            <m:den>
                              <m:r>
                                <a:rPr lang="en-US" sz="2400" b="0" i="1" smtClean="0">
                                  <a:solidFill>
                                    <a:schemeClr val="bg1"/>
                                  </a:solidFill>
                                  <a:latin typeface="Cambria Math" panose="02040503050406030204" pitchFamily="18" charset="0"/>
                                </a:rPr>
                                <m:t>8</m:t>
                              </m:r>
                            </m:den>
                          </m:f>
                          <m:r>
                            <a:rPr lang="en-US" sz="2400" b="0" i="1" smtClean="0">
                              <a:solidFill>
                                <a:schemeClr val="bg1"/>
                              </a:solidFill>
                              <a:latin typeface="Cambria Math" panose="02040503050406030204" pitchFamily="18" charset="0"/>
                            </a:rPr>
                            <m:t>                    </m:t>
                          </m:r>
                          <m:r>
                            <m:rPr>
                              <m:nor/>
                            </m:rPr>
                            <a:rPr lang="en-US" sz="2400" dirty="0">
                              <a:solidFill>
                                <a:schemeClr val="bg1"/>
                              </a:solidFill>
                            </a:rPr>
                            <m:t> </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𝑦</m:t>
                          </m:r>
                        </m:e>
                      </m:d>
                      <m:r>
                        <a:rPr lang="en-US" sz="2400" b="0" i="1" smtClean="0">
                          <a:solidFill>
                            <a:schemeClr val="bg1"/>
                          </a:solidFill>
                          <a:latin typeface="Cambria Math" panose="02040503050406030204" pitchFamily="18" charset="0"/>
                        </a:rPr>
                        <m:t> −</m:t>
                      </m:r>
                      <m:f>
                        <m:fPr>
                          <m:ctrlPr>
                            <a:rPr lang="en-US" sz="2400" b="0" i="1" smtClean="0">
                              <a:solidFill>
                                <a:schemeClr val="bg1"/>
                              </a:solidFill>
                              <a:latin typeface="Cambria Math" panose="02040503050406030204" pitchFamily="18" charset="0"/>
                            </a:rPr>
                          </m:ctrlPr>
                        </m:fPr>
                        <m:num>
                          <m:d>
                            <m:dPr>
                              <m:begChr m:val="|"/>
                              <m:endChr m:val="|"/>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panose="02040503050406030204" pitchFamily="18" charset="0"/>
                                </a:rPr>
                                <m:t>𝑉</m:t>
                              </m:r>
                            </m:e>
                          </m:d>
                        </m:num>
                        <m:den>
                          <m:d>
                            <m:dPr>
                              <m:begChr m:val="|"/>
                              <m:endChr m:val="|"/>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panose="02040503050406030204" pitchFamily="18" charset="0"/>
                                </a:rPr>
                                <m:t>𝐻</m:t>
                              </m:r>
                            </m:e>
                          </m:d>
                        </m:den>
                      </m:f>
                      <m:r>
                        <a:rPr lang="en-US" sz="2400" b="0" i="1" smtClean="0">
                          <a:solidFill>
                            <a:schemeClr val="bg1"/>
                          </a:solidFill>
                          <a:latin typeface="Cambria Math" panose="02040503050406030204" pitchFamily="18" charset="0"/>
                        </a:rPr>
                        <m:t>−</m:t>
                      </m:r>
                      <m:d>
                        <m:dPr>
                          <m:begChr m:val="|"/>
                          <m:endChr m:val="|"/>
                          <m:ctrlPr>
                            <a:rPr lang="en-US" sz="2400" b="0" i="1" smtClean="0">
                              <a:solidFill>
                                <a:srgbClr val="EFEFEF"/>
                              </a:solidFill>
                              <a:latin typeface="Cambria Math" panose="02040503050406030204" pitchFamily="18" charset="0"/>
                            </a:rPr>
                          </m:ctrlPr>
                        </m:dPr>
                        <m:e>
                          <m:acc>
                            <m:accPr>
                              <m:chr m:val="̂"/>
                              <m:ctrlPr>
                                <a:rPr lang="en-US" sz="2400" b="0" i="1" smtClean="0">
                                  <a:solidFill>
                                    <a:srgbClr val="EFEFEF"/>
                                  </a:solidFill>
                                  <a:latin typeface="Cambria Math" panose="02040503050406030204" pitchFamily="18" charset="0"/>
                                </a:rPr>
                              </m:ctrlPr>
                            </m:accPr>
                            <m:e>
                              <m:r>
                                <a:rPr lang="en-US" sz="2400" b="0" i="1" smtClean="0">
                                  <a:solidFill>
                                    <a:srgbClr val="EFEFEF"/>
                                  </a:solidFill>
                                  <a:latin typeface="Cambria Math" panose="02040503050406030204" pitchFamily="18" charset="0"/>
                                </a:rPr>
                                <m:t>𝑝</m:t>
                              </m:r>
                            </m:e>
                          </m:acc>
                          <m:d>
                            <m:dPr>
                              <m:ctrlPr>
                                <a:rPr lang="en-US" sz="2400" b="0" i="1" smtClean="0">
                                  <a:solidFill>
                                    <a:srgbClr val="EFEFEF"/>
                                  </a:solidFill>
                                  <a:latin typeface="Cambria Math" panose="02040503050406030204" pitchFamily="18" charset="0"/>
                                </a:rPr>
                              </m:ctrlPr>
                            </m:dPr>
                            <m:e>
                              <m:r>
                                <a:rPr lang="en-US" sz="2400" b="0" i="1" smtClean="0">
                                  <a:solidFill>
                                    <a:srgbClr val="EFEFEF"/>
                                  </a:solidFill>
                                  <a:latin typeface="Cambria Math" panose="02040503050406030204" pitchFamily="18" charset="0"/>
                                </a:rPr>
                                <m:t>𝐴</m:t>
                              </m:r>
                            </m:e>
                          </m:d>
                          <m:r>
                            <a:rPr lang="en-US" sz="2400" b="0" i="1" smtClean="0">
                              <a:solidFill>
                                <a:srgbClr val="EFEFEF"/>
                              </a:solidFill>
                              <a:latin typeface="Cambria Math" panose="02040503050406030204" pitchFamily="18" charset="0"/>
                            </a:rPr>
                            <m:t>−</m:t>
                          </m:r>
                          <m:r>
                            <a:rPr lang="en-US" sz="2400" b="0" i="1" smtClean="0">
                              <a:solidFill>
                                <a:srgbClr val="EFEFEF"/>
                              </a:solidFill>
                              <a:latin typeface="Cambria Math" panose="02040503050406030204" pitchFamily="18" charset="0"/>
                            </a:rPr>
                            <m:t>𝑝</m:t>
                          </m:r>
                          <m:r>
                            <a:rPr lang="en-US" sz="2400" b="0" i="1" smtClean="0">
                              <a:solidFill>
                                <a:srgbClr val="EFEFEF"/>
                              </a:solidFill>
                              <a:latin typeface="Cambria Math" panose="02040503050406030204" pitchFamily="18" charset="0"/>
                            </a:rPr>
                            <m:t>(</m:t>
                          </m:r>
                          <m:r>
                            <a:rPr lang="en-US" sz="2400" b="0" i="1" smtClean="0">
                              <a:solidFill>
                                <a:srgbClr val="EFEFEF"/>
                              </a:solidFill>
                              <a:latin typeface="Cambria Math" panose="02040503050406030204" pitchFamily="18" charset="0"/>
                            </a:rPr>
                            <m:t>𝐴</m:t>
                          </m:r>
                          <m:r>
                            <a:rPr lang="en-US" sz="2400" b="0" i="1" smtClean="0">
                              <a:solidFill>
                                <a:srgbClr val="EFEFEF"/>
                              </a:solidFill>
                              <a:latin typeface="Cambria Math" panose="02040503050406030204" pitchFamily="18" charset="0"/>
                            </a:rPr>
                            <m:t>)</m:t>
                          </m:r>
                        </m:e>
                      </m:d>
                    </m:oMath>
                  </m:oMathPara>
                </a14:m>
                <a:endParaRPr lang="en-US" sz="2400" b="0" dirty="0">
                  <a:solidFill>
                    <a:schemeClr val="bg1"/>
                  </a:solidFill>
                </a:endParaRPr>
              </a:p>
            </p:txBody>
          </p:sp>
        </mc:Choice>
        <mc:Fallback>
          <p:sp>
            <p:nvSpPr>
              <p:cNvPr id="6" name="TextBox 5">
                <a:extLst>
                  <a:ext uri="{FF2B5EF4-FFF2-40B4-BE49-F238E27FC236}">
                    <a16:creationId xmlns:a16="http://schemas.microsoft.com/office/drawing/2014/main" id="{9E80DCB5-7B09-8450-1296-3B805A5BFEEE}"/>
                  </a:ext>
                </a:extLst>
              </p:cNvPr>
              <p:cNvSpPr txBox="1">
                <a:spLocks noRot="1" noChangeAspect="1" noMove="1" noResize="1" noEditPoints="1" noAdjustHandles="1" noChangeArrowheads="1" noChangeShapeType="1" noTextEdit="1"/>
              </p:cNvSpPr>
              <p:nvPr/>
            </p:nvSpPr>
            <p:spPr>
              <a:xfrm>
                <a:off x="-300471" y="3119945"/>
                <a:ext cx="9317797" cy="1225272"/>
              </a:xfrm>
              <a:prstGeom prst="rect">
                <a:avLst/>
              </a:prstGeom>
              <a:blipFill>
                <a:blip r:embed="rId3"/>
                <a:stretch>
                  <a:fillRect t="-40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Content Placeholder 15">
                <a:extLst>
                  <a:ext uri="{FF2B5EF4-FFF2-40B4-BE49-F238E27FC236}">
                    <a16:creationId xmlns:a16="http://schemas.microsoft.com/office/drawing/2014/main" id="{EADF0CD9-8DA9-0553-5A5E-193B7AD4C71A}"/>
                  </a:ext>
                </a:extLst>
              </p:cNvPr>
              <p:cNvSpPr txBox="1">
                <a:spLocks/>
              </p:cNvSpPr>
              <p:nvPr/>
            </p:nvSpPr>
            <p:spPr>
              <a:xfrm>
                <a:off x="4497181" y="856943"/>
                <a:ext cx="5101531" cy="370632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400" dirty="0"/>
                  <a:t>Math proof of why:</a:t>
                </a:r>
              </a:p>
              <a:p>
                <a:pPr marL="0" indent="0">
                  <a:buFont typeface="Arial" panose="020B0604020202020204" pitchFamily="34" charset="0"/>
                  <a:buNone/>
                </a:pPr>
                <a:r>
                  <a:rPr lang="en-US" sz="2400" dirty="0"/>
                  <a:t>Rescaled loss</a:t>
                </a:r>
              </a:p>
              <a:p>
                <a:pPr marL="0" indent="0">
                  <a:buFont typeface="Arial" panose="020B0604020202020204" pitchFamily="34" charset="0"/>
                  <a:buNone/>
                </a:pPr>
                <a:endParaRPr lang="en-US" sz="600" dirty="0"/>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ℓ</m:t>
                      </m:r>
                      <m:d>
                        <m:dPr>
                          <m:ctrlPr>
                            <a:rPr lang="en-US" sz="2400" i="1">
                              <a:latin typeface="Cambria Math" panose="02040503050406030204" pitchFamily="18" charset="0"/>
                            </a:rPr>
                          </m:ctrlPr>
                        </m:dPr>
                        <m:e>
                          <m:r>
                            <a:rPr lang="en-US" sz="2400" i="1">
                              <a:latin typeface="Cambria Math" panose="02040503050406030204" pitchFamily="18" charset="0"/>
                            </a:rPr>
                            <m:t>𝛼</m:t>
                          </m:r>
                        </m:e>
                      </m:d>
                      <m:r>
                        <a:rPr lang="en-US" sz="2400" i="1">
                          <a:latin typeface="Cambria Math" panose="02040503050406030204" pitchFamily="18" charset="0"/>
                        </a:rPr>
                        <m:t>≔</m:t>
                      </m:r>
                      <m:sSub>
                        <m:sSubPr>
                          <m:ctrlPr>
                            <a:rPr lang="en-US" sz="2400" i="1" smtClean="0">
                              <a:latin typeface="Cambria Math" panose="02040503050406030204" pitchFamily="18" charset="0"/>
                            </a:rPr>
                          </m:ctrlPr>
                        </m:sSubPr>
                        <m:e>
                          <m:r>
                            <m:rPr>
                              <m:sty m:val="p"/>
                            </m:rPr>
                            <a:rPr lang="en-US" sz="2400">
                              <a:latin typeface="Cambria Math" panose="02040503050406030204" pitchFamily="18" charset="0"/>
                            </a:rPr>
                            <m:t>E</m:t>
                          </m:r>
                        </m:e>
                        <m: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𝑝</m:t>
                          </m:r>
                        </m:sub>
                      </m:sSub>
                      <m:d>
                        <m:dPr>
                          <m:begChr m:val="["/>
                          <m:endChr m:val="]"/>
                          <m:ctrlPr>
                            <a:rPr lang="en-US" sz="2400" i="1">
                              <a:latin typeface="Cambria Math" panose="02040503050406030204" pitchFamily="18" charset="0"/>
                            </a:rPr>
                          </m:ctrlPr>
                        </m:dPr>
                        <m:e>
                          <m:r>
                            <a:rPr lang="en-US" sz="2400" i="1">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log</m:t>
                              </m:r>
                            </m:fName>
                            <m:e>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𝛼</m:t>
                                  </m:r>
                                </m:sub>
                              </m:sSub>
                              <m:d>
                                <m:dPr>
                                  <m:ctrlPr>
                                    <a:rPr lang="en-US" sz="2400" i="1">
                                      <a:latin typeface="Cambria Math" panose="02040503050406030204" pitchFamily="18" charset="0"/>
                                    </a:rPr>
                                  </m:ctrlPr>
                                </m:dPr>
                                <m:e>
                                  <m:r>
                                    <a:rPr lang="en-US" sz="2400" i="1">
                                      <a:latin typeface="Cambria Math" panose="02040503050406030204" pitchFamily="18" charset="0"/>
                                    </a:rPr>
                                    <m:t>𝑥</m:t>
                                  </m:r>
                                </m:e>
                              </m:d>
                            </m:e>
                          </m:func>
                        </m:e>
                      </m:d>
                      <m:r>
                        <a:rPr lang="en-US" sz="2400" i="1">
                          <a:latin typeface="Cambria Math" panose="02040503050406030204" pitchFamily="18" charset="0"/>
                        </a:rPr>
                        <m:t> </m:t>
                      </m:r>
                      <m:r>
                        <a:rPr lang="en-US" sz="2400" smtClean="0">
                          <a:latin typeface="Cambria Math" panose="02040503050406030204" pitchFamily="18" charset="0"/>
                        </a:rPr>
                        <m:t>,  </m:t>
                      </m:r>
                    </m:oMath>
                  </m:oMathPara>
                </a14:m>
                <a:endParaRPr lang="en-US" sz="2400" dirty="0">
                  <a:latin typeface="Cambria Math" panose="02040503050406030204" pitchFamily="18" charset="0"/>
                </a:endParaRPr>
              </a:p>
              <a:p>
                <a:pPr marL="0" indent="0">
                  <a:buFont typeface="Arial" panose="020B0604020202020204" pitchFamily="34" charset="0"/>
                  <a:buNone/>
                </a:pP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rPr>
                          <m:t>𝑠</m:t>
                        </m:r>
                      </m:e>
                      <m:sub>
                        <m:r>
                          <a:rPr lang="en-US" sz="2400" i="1" smtClean="0">
                            <a:latin typeface="Cambria Math" panose="02040503050406030204" pitchFamily="18" charset="0"/>
                          </a:rPr>
                          <m:t>𝛼</m:t>
                        </m:r>
                      </m:sub>
                    </m:sSub>
                    <m:d>
                      <m:dPr>
                        <m:ctrlPr>
                          <a:rPr lang="en-US" sz="2400" i="1" smtClean="0">
                            <a:latin typeface="Cambria Math" panose="02040503050406030204" pitchFamily="18" charset="0"/>
                          </a:rPr>
                        </m:ctrlPr>
                      </m:dPr>
                      <m:e>
                        <m:r>
                          <a:rPr lang="en-US" sz="2400" i="1" smtClean="0">
                            <a:latin typeface="Cambria Math" panose="02040503050406030204" pitchFamily="18" charset="0"/>
                          </a:rPr>
                          <m:t>𝑥</m:t>
                        </m:r>
                      </m:e>
                    </m:d>
                    <m:r>
                      <a:rPr lang="en-US" sz="2400" i="1" smtClean="0">
                        <a:latin typeface="Cambria Math" panose="02040503050406030204" pitchFamily="18" charset="0"/>
                      </a:rPr>
                      <m:t>∝</m:t>
                    </m:r>
                    <m:d>
                      <m:dPr>
                        <m:begChr m:val="{"/>
                        <m:endChr m:val=""/>
                        <m:ctrlPr>
                          <a:rPr lang="en-US" sz="2400" i="1" smtClean="0">
                            <a:latin typeface="Cambria Math" panose="02040503050406030204" pitchFamily="18" charset="0"/>
                          </a:rPr>
                        </m:ctrlPr>
                      </m:dPr>
                      <m:e>
                        <m:eqArr>
                          <m:eqArrPr>
                            <m:ctrlPr>
                              <a:rPr lang="en-US" sz="2400" i="1" smtClean="0">
                                <a:latin typeface="Cambria Math" panose="02040503050406030204" pitchFamily="18" charset="0"/>
                              </a:rPr>
                            </m:ctrlPr>
                          </m:eqArrPr>
                          <m:e>
                            <m:r>
                              <a:rPr lang="en-US" sz="2400" b="0" i="1" smtClean="0">
                                <a:latin typeface="Cambria Math" panose="02040503050406030204" pitchFamily="18" charset="0"/>
                              </a:rPr>
                              <m:t>(1+</m:t>
                            </m:r>
                            <m:r>
                              <a:rPr lang="en-US" sz="2400" i="1" smtClean="0">
                                <a:latin typeface="Cambria Math" panose="02040503050406030204" pitchFamily="18" charset="0"/>
                              </a:rPr>
                              <m:t>𝛼</m:t>
                            </m:r>
                            <m:r>
                              <a:rPr lang="en-US" sz="2400" b="0" i="1" smtClean="0">
                                <a:latin typeface="Cambria Math" panose="02040503050406030204" pitchFamily="18" charset="0"/>
                              </a:rPr>
                              <m:t>)</m:t>
                            </m:r>
                            <m:r>
                              <a:rPr lang="en-US" sz="2400" i="1" smtClean="0">
                                <a:latin typeface="Cambria Math" panose="02040503050406030204" pitchFamily="18" charset="0"/>
                              </a:rPr>
                              <m:t>⋅</m:t>
                            </m:r>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rPr>
                                  <m:t>𝑝</m:t>
                                </m:r>
                              </m:e>
                            </m:acc>
                            <m:d>
                              <m:dPr>
                                <m:ctrlPr>
                                  <a:rPr lang="en-US" sz="2400" i="1" dirty="0" smtClean="0">
                                    <a:latin typeface="Cambria Math" panose="02040503050406030204" pitchFamily="18" charset="0"/>
                                  </a:rPr>
                                </m:ctrlPr>
                              </m:dPr>
                              <m:e>
                                <m:r>
                                  <a:rPr lang="en-US" sz="2400" i="1" dirty="0" smtClean="0">
                                    <a:latin typeface="Cambria Math" panose="02040503050406030204" pitchFamily="18" charset="0"/>
                                  </a:rPr>
                                  <m:t>𝑥</m:t>
                                </m:r>
                              </m:e>
                            </m:d>
                            <m:r>
                              <a:rPr lang="en-US" sz="2400" i="1" smtClean="0">
                                <a:latin typeface="Cambria Math" panose="02040503050406030204" pitchFamily="18" charset="0"/>
                              </a:rPr>
                              <m:t>,  </m:t>
                            </m:r>
                            <m:r>
                              <a:rPr lang="en-US" sz="2400" i="1" smtClean="0">
                                <a:latin typeface="Cambria Math" panose="02040503050406030204" pitchFamily="18" charset="0"/>
                              </a:rPr>
                              <m:t>𝑥</m:t>
                            </m:r>
                            <m:r>
                              <a:rPr lang="en-US" sz="2400" i="1" smtClean="0">
                                <a:latin typeface="Cambria Math" panose="02040503050406030204" pitchFamily="18" charset="0"/>
                              </a:rPr>
                              <m:t>∈</m:t>
                            </m:r>
                            <m:r>
                              <a:rPr lang="en-US" sz="2400" b="0" i="1" smtClean="0">
                                <a:latin typeface="Cambria Math" panose="02040503050406030204" pitchFamily="18" charset="0"/>
                              </a:rPr>
                              <m:t>𝐴</m:t>
                            </m:r>
                          </m:e>
                          <m:e>
                            <m:r>
                              <a:rPr lang="en-US" sz="2400" i="1" smtClean="0">
                                <a:solidFill>
                                  <a:schemeClr val="bg1"/>
                                </a:solidFill>
                                <a:latin typeface="Cambria Math" panose="02040503050406030204" pitchFamily="18" charset="0"/>
                              </a:rPr>
                              <m:t>𝛼</m:t>
                            </m:r>
                            <m:r>
                              <a:rPr lang="en-US" sz="2400" i="1" smtClean="0">
                                <a:solidFill>
                                  <a:schemeClr val="bg1"/>
                                </a:solidFill>
                                <a:latin typeface="Cambria Math" panose="02040503050406030204" pitchFamily="18" charset="0"/>
                              </a:rPr>
                              <m:t>⋅</m:t>
                            </m:r>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rPr>
                                  <m:t>𝑝</m:t>
                                </m:r>
                              </m:e>
                            </m:acc>
                            <m:d>
                              <m:dPr>
                                <m:ctrlPr>
                                  <a:rPr lang="en-US" sz="2400" i="1" smtClean="0">
                                    <a:latin typeface="Cambria Math" panose="02040503050406030204" pitchFamily="18" charset="0"/>
                                  </a:rPr>
                                </m:ctrlPr>
                              </m:dPr>
                              <m:e>
                                <m:r>
                                  <a:rPr lang="en-US" sz="2400" i="1" smtClean="0">
                                    <a:latin typeface="Cambria Math" panose="02040503050406030204" pitchFamily="18" charset="0"/>
                                  </a:rPr>
                                  <m:t>𝑥</m:t>
                                </m:r>
                              </m:e>
                            </m:d>
                            <m:r>
                              <a:rPr lang="en-US" sz="2400" i="1" smtClean="0">
                                <a:latin typeface="Cambria Math" panose="02040503050406030204" pitchFamily="18" charset="0"/>
                              </a:rPr>
                              <m:t>,  </m:t>
                            </m:r>
                            <m:r>
                              <a:rPr lang="en-US" sz="2400" i="1" smtClean="0">
                                <a:latin typeface="Cambria Math" panose="02040503050406030204" pitchFamily="18" charset="0"/>
                              </a:rPr>
                              <m:t>𝑥</m:t>
                            </m:r>
                            <m:r>
                              <a:rPr lang="en-US" sz="2400" i="1" smtClean="0">
                                <a:latin typeface="Cambria Math" panose="02040503050406030204" pitchFamily="18" charset="0"/>
                              </a:rPr>
                              <m:t>∉</m:t>
                            </m:r>
                            <m:r>
                              <a:rPr lang="en-US" sz="2400" b="0" i="1" smtClean="0">
                                <a:latin typeface="Cambria Math" panose="02040503050406030204" pitchFamily="18" charset="0"/>
                              </a:rPr>
                              <m:t>𝐴</m:t>
                            </m:r>
                          </m:e>
                        </m:eqArr>
                      </m:e>
                    </m:d>
                  </m:oMath>
                </a14:m>
                <a:r>
                  <a:rPr lang="en-US" sz="2400" dirty="0"/>
                  <a:t>	</a:t>
                </a:r>
                <a:endParaRPr lang="en-US" sz="4400" dirty="0"/>
              </a:p>
              <a:p>
                <a:pPr marL="0" indent="0">
                  <a:buFont typeface="Arial" panose="020B0604020202020204" pitchFamily="34" charset="0"/>
                  <a:buNone/>
                </a:pPr>
                <a:r>
                  <a:rPr lang="en-US" sz="1000" dirty="0"/>
                  <a:t> </a:t>
                </a:r>
                <a:endParaRPr lang="en-US" sz="2000" dirty="0"/>
              </a:p>
              <a:p>
                <a:pPr marL="0" indent="0">
                  <a:buFont typeface="Arial" panose="020B0604020202020204" pitchFamily="34" charset="0"/>
                  <a:buNone/>
                </a:pPr>
                <a:r>
                  <a:rPr lang="en-US" sz="2400" dirty="0"/>
                  <a:t>                                                                              </a:t>
                </a:r>
              </a:p>
              <a:p>
                <a:pPr marL="0" indent="0">
                  <a:buFont typeface="Arial" panose="020B0604020202020204" pitchFamily="34" charset="0"/>
                  <a:buNone/>
                </a:pPr>
                <a:r>
                  <a:rPr lang="en-US" sz="2400" dirty="0"/>
                  <a:t>    </a:t>
                </a:r>
                <a14:m>
                  <m:oMath xmlns:m="http://schemas.openxmlformats.org/officeDocument/2006/math">
                    <m:r>
                      <a:rPr lang="en-US" sz="2400" i="1" smtClean="0">
                        <a:latin typeface="Cambria Math" panose="02040503050406030204" pitchFamily="18" charset="0"/>
                      </a:rPr>
                      <m:t> </m:t>
                    </m:r>
                    <m:r>
                      <a:rPr lang="en-US" sz="2400" b="0" i="1" smtClean="0">
                        <a:latin typeface="Cambria Math" panose="02040503050406030204" pitchFamily="18" charset="0"/>
                      </a:rPr>
                      <m:t> </m:t>
                    </m:r>
                    <m:r>
                      <a:rPr lang="en-US" sz="2400" i="1" smtClean="0">
                        <a:latin typeface="Cambria Math" panose="02040503050406030204" pitchFamily="18" charset="0"/>
                      </a:rPr>
                      <m:t>⟹</m:t>
                    </m:r>
                    <m:d>
                      <m:dPr>
                        <m:begChr m:val="|"/>
                        <m:endChr m:val="|"/>
                        <m:ctrlPr>
                          <a:rPr lang="en-US" sz="2400" i="1" smtClean="0">
                            <a:latin typeface="Cambria Math" panose="02040503050406030204" pitchFamily="18" charset="0"/>
                          </a:rPr>
                        </m:ctrlPr>
                      </m:dPr>
                      <m:e>
                        <m:r>
                          <a:rPr lang="en-US" sz="2400" i="1" smtClean="0">
                            <a:latin typeface="Cambria Math" panose="02040503050406030204" pitchFamily="18" charset="0"/>
                            <a:ea typeface="Cambria Math" panose="02040503050406030204" pitchFamily="18" charset="0"/>
                          </a:rPr>
                          <m:t>ℓ′</m:t>
                        </m:r>
                        <m:r>
                          <a:rPr lang="en-US" sz="2400" i="1" smtClean="0">
                            <a:latin typeface="Cambria Math" panose="02040503050406030204" pitchFamily="18" charset="0"/>
                          </a:rPr>
                          <m:t>(</m:t>
                        </m:r>
                        <m:r>
                          <a:rPr lang="en-US" sz="2400" b="0" i="1" smtClean="0">
                            <a:latin typeface="Cambria Math" panose="02040503050406030204" pitchFamily="18" charset="0"/>
                          </a:rPr>
                          <m:t>0</m:t>
                        </m:r>
                        <m:r>
                          <a:rPr lang="en-US" sz="2400" i="1" smtClean="0">
                            <a:latin typeface="Cambria Math" panose="02040503050406030204" pitchFamily="18" charset="0"/>
                          </a:rPr>
                          <m:t>)</m:t>
                        </m:r>
                      </m:e>
                    </m:d>
                    <m:r>
                      <a:rPr lang="en-US" sz="2400" i="1" smtClean="0">
                        <a:latin typeface="Cambria Math" panose="02040503050406030204" pitchFamily="18" charset="0"/>
                      </a:rPr>
                      <m:t>=</m:t>
                    </m:r>
                  </m:oMath>
                </a14:m>
                <a:r>
                  <a:rPr lang="en-US" sz="2400" dirty="0"/>
                  <a:t> </a:t>
                </a:r>
              </a:p>
            </p:txBody>
          </p:sp>
        </mc:Choice>
        <mc:Fallback>
          <p:sp>
            <p:nvSpPr>
              <p:cNvPr id="10" name="Content Placeholder 15">
                <a:extLst>
                  <a:ext uri="{FF2B5EF4-FFF2-40B4-BE49-F238E27FC236}">
                    <a16:creationId xmlns:a16="http://schemas.microsoft.com/office/drawing/2014/main" id="{EADF0CD9-8DA9-0553-5A5E-193B7AD4C71A}"/>
                  </a:ext>
                </a:extLst>
              </p:cNvPr>
              <p:cNvSpPr txBox="1">
                <a:spLocks noRot="1" noChangeAspect="1" noMove="1" noResize="1" noEditPoints="1" noAdjustHandles="1" noChangeArrowheads="1" noChangeShapeType="1" noTextEdit="1"/>
              </p:cNvSpPr>
              <p:nvPr/>
            </p:nvSpPr>
            <p:spPr>
              <a:xfrm>
                <a:off x="4497181" y="856943"/>
                <a:ext cx="5101531" cy="3706329"/>
              </a:xfrm>
              <a:prstGeom prst="rect">
                <a:avLst/>
              </a:prstGeom>
              <a:blipFill>
                <a:blip r:embed="rId4"/>
                <a:stretch>
                  <a:fillRect l="-7214" t="-13652" b="-3276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8148050-66D3-792C-C9C4-8664AFB230C7}"/>
              </a:ext>
            </a:extLst>
          </p:cNvPr>
          <p:cNvSpPr>
            <a:spLocks noGrp="1"/>
          </p:cNvSpPr>
          <p:nvPr>
            <p:ph type="title"/>
          </p:nvPr>
        </p:nvSpPr>
        <p:spPr>
          <a:xfrm>
            <a:off x="311700" y="-1"/>
            <a:ext cx="8520600" cy="841800"/>
          </a:xfrm>
        </p:spPr>
        <p:txBody>
          <a:bodyPr>
            <a:normAutofit/>
          </a:bodyPr>
          <a:lstStyle/>
          <a:p>
            <a:pPr algn="l"/>
            <a:r>
              <a:rPr lang="en-US" dirty="0"/>
              <a:t>Next-word prediction leads to calibration</a:t>
            </a:r>
          </a:p>
        </p:txBody>
      </p:sp>
      <p:sp>
        <p:nvSpPr>
          <p:cNvPr id="5" name="TextBox 4">
            <a:extLst>
              <a:ext uri="{FF2B5EF4-FFF2-40B4-BE49-F238E27FC236}">
                <a16:creationId xmlns:a16="http://schemas.microsoft.com/office/drawing/2014/main" id="{57C28ECA-FD55-C3CF-7131-B86AA2E97F0B}"/>
              </a:ext>
            </a:extLst>
          </p:cNvPr>
          <p:cNvSpPr txBox="1"/>
          <p:nvPr/>
        </p:nvSpPr>
        <p:spPr>
          <a:xfrm>
            <a:off x="2554081" y="4360361"/>
            <a:ext cx="2005677" cy="253916"/>
          </a:xfrm>
          <a:prstGeom prst="rect">
            <a:avLst/>
          </a:prstGeom>
          <a:noFill/>
        </p:spPr>
        <p:txBody>
          <a:bodyPr wrap="none" rtlCol="0">
            <a:spAutoFit/>
          </a:bodyPr>
          <a:lstStyle/>
          <a:p>
            <a:r>
              <a:rPr lang="en-US" sz="1050" dirty="0">
                <a:solidFill>
                  <a:schemeClr val="tx1"/>
                </a:solidFill>
              </a:rPr>
              <a:t>[GPT4 Technical Report 2023]</a:t>
            </a:r>
          </a:p>
        </p:txBody>
      </p:sp>
      <p:grpSp>
        <p:nvGrpSpPr>
          <p:cNvPr id="7" name="Group 6">
            <a:extLst>
              <a:ext uri="{FF2B5EF4-FFF2-40B4-BE49-F238E27FC236}">
                <a16:creationId xmlns:a16="http://schemas.microsoft.com/office/drawing/2014/main" id="{4E961668-B474-478C-9970-2E8490E49643}"/>
              </a:ext>
            </a:extLst>
          </p:cNvPr>
          <p:cNvGrpSpPr/>
          <p:nvPr/>
        </p:nvGrpSpPr>
        <p:grpSpPr>
          <a:xfrm>
            <a:off x="5873742" y="4120243"/>
            <a:ext cx="3342775" cy="879724"/>
            <a:chOff x="528698" y="4294553"/>
            <a:chExt cx="3989118" cy="879724"/>
          </a:xfrm>
        </p:grpSpPr>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5ED8A5B-E7CB-E594-0DBF-71272F7D7C7F}"/>
                    </a:ext>
                  </a:extLst>
                </p:cNvPr>
                <p:cNvSpPr txBox="1"/>
                <p:nvPr/>
              </p:nvSpPr>
              <p:spPr>
                <a:xfrm>
                  <a:off x="528698" y="4497169"/>
                  <a:ext cx="3989118" cy="677108"/>
                </a:xfrm>
                <a:prstGeom prst="rect">
                  <a:avLst/>
                </a:prstGeom>
                <a:noFill/>
              </p:spPr>
              <p:txBody>
                <a:bodyPr wrap="none" rtlCol="0">
                  <a:spAutoFit/>
                </a:bodyPr>
                <a:lstStyle/>
                <a:p>
                  <a:pPr algn="ctr"/>
                  <a:r>
                    <a:rPr lang="en-US" dirty="0">
                      <a:solidFill>
                        <a:schemeClr val="tx1">
                          <a:lumMod val="75000"/>
                        </a:schemeClr>
                      </a:solidFill>
                    </a:rPr>
                    <a:t>Miscalibration</a:t>
                  </a:r>
                  <a:br>
                    <a:rPr lang="en-US" dirty="0">
                      <a:solidFill>
                        <a:schemeClr val="tx1">
                          <a:lumMod val="75000"/>
                        </a:schemeClr>
                      </a:solidFill>
                    </a:rPr>
                  </a:br>
                  <a14:m>
                    <m:oMathPara xmlns:m="http://schemas.openxmlformats.org/officeDocument/2006/math">
                      <m:oMathParaPr>
                        <m:jc m:val="centerGroup"/>
                      </m:oMathParaPr>
                      <m:oMath xmlns:m="http://schemas.openxmlformats.org/officeDocument/2006/math">
                        <m:r>
                          <a:rPr lang="en-US" sz="2000" b="0" i="1" smtClean="0">
                            <a:solidFill>
                              <a:schemeClr val="tx1">
                                <a:lumMod val="75000"/>
                              </a:schemeClr>
                            </a:solidFill>
                            <a:latin typeface="Cambria Math" panose="02040503050406030204" pitchFamily="18" charset="0"/>
                          </a:rPr>
                          <m:t>𝐴</m:t>
                        </m:r>
                        <m:r>
                          <a:rPr lang="en-US" sz="2000" b="0" i="1" smtClean="0">
                            <a:solidFill>
                              <a:schemeClr val="tx1">
                                <a:lumMod val="75000"/>
                              </a:schemeClr>
                            </a:solidFill>
                            <a:latin typeface="Cambria Math" panose="02040503050406030204" pitchFamily="18" charset="0"/>
                          </a:rPr>
                          <m:t>≔</m:t>
                        </m:r>
                        <m:d>
                          <m:dPr>
                            <m:begChr m:val="{"/>
                            <m:endChr m:val="}"/>
                            <m:sepChr m:val="∣"/>
                            <m:ctrlPr>
                              <a:rPr lang="en-US" sz="2000" b="0" i="1" smtClean="0">
                                <a:solidFill>
                                  <a:schemeClr val="tx1">
                                    <a:lumMod val="75000"/>
                                  </a:schemeClr>
                                </a:solidFill>
                                <a:latin typeface="Cambria Math" panose="02040503050406030204" pitchFamily="18" charset="0"/>
                              </a:rPr>
                            </m:ctrlPr>
                          </m:dPr>
                          <m:e>
                            <m:r>
                              <a:rPr lang="en-US" sz="2000" b="0" i="1" smtClean="0">
                                <a:solidFill>
                                  <a:schemeClr val="tx1">
                                    <a:lumMod val="75000"/>
                                  </a:schemeClr>
                                </a:solidFill>
                                <a:latin typeface="Cambria Math" panose="02040503050406030204" pitchFamily="18" charset="0"/>
                              </a:rPr>
                              <m:t>𝑥</m:t>
                            </m:r>
                            <m:r>
                              <a:rPr lang="en-US" sz="2000" b="0" i="1" smtClean="0">
                                <a:solidFill>
                                  <a:schemeClr val="tx1">
                                    <a:lumMod val="75000"/>
                                  </a:schemeClr>
                                </a:solidFill>
                                <a:latin typeface="Cambria Math" panose="02040503050406030204" pitchFamily="18" charset="0"/>
                              </a:rPr>
                              <m:t>∈</m:t>
                            </m:r>
                            <m:r>
                              <a:rPr lang="en-US" sz="2000" b="0" i="1" smtClean="0">
                                <a:solidFill>
                                  <a:schemeClr val="tx1">
                                    <a:lumMod val="75000"/>
                                  </a:schemeClr>
                                </a:solidFill>
                                <a:latin typeface="Cambria Math" panose="02040503050406030204" pitchFamily="18" charset="0"/>
                              </a:rPr>
                              <m:t>𝑋</m:t>
                            </m:r>
                          </m:e>
                          <m:e>
                            <m:acc>
                              <m:accPr>
                                <m:chr m:val="̂"/>
                                <m:ctrlPr>
                                  <a:rPr lang="en-US" sz="2000" b="0" i="1" smtClean="0">
                                    <a:solidFill>
                                      <a:schemeClr val="tx1">
                                        <a:lumMod val="75000"/>
                                      </a:schemeClr>
                                    </a:solidFill>
                                    <a:latin typeface="Cambria Math" panose="02040503050406030204" pitchFamily="18" charset="0"/>
                                  </a:rPr>
                                </m:ctrlPr>
                              </m:accPr>
                              <m:e>
                                <m:r>
                                  <a:rPr lang="en-US" sz="2000" b="0" i="1" smtClean="0">
                                    <a:solidFill>
                                      <a:schemeClr val="tx1">
                                        <a:lumMod val="75000"/>
                                      </a:schemeClr>
                                    </a:solidFill>
                                    <a:latin typeface="Cambria Math" panose="02040503050406030204" pitchFamily="18" charset="0"/>
                                  </a:rPr>
                                  <m:t>𝑝</m:t>
                                </m:r>
                              </m:e>
                            </m:acc>
                            <m:d>
                              <m:dPr>
                                <m:ctrlPr>
                                  <a:rPr lang="en-US" sz="2000" b="0" i="1" smtClean="0">
                                    <a:solidFill>
                                      <a:schemeClr val="tx1">
                                        <a:lumMod val="75000"/>
                                      </a:schemeClr>
                                    </a:solidFill>
                                    <a:latin typeface="Cambria Math" panose="02040503050406030204" pitchFamily="18" charset="0"/>
                                  </a:rPr>
                                </m:ctrlPr>
                              </m:dPr>
                              <m:e>
                                <m:r>
                                  <a:rPr lang="en-US" sz="2000" b="0" i="1" smtClean="0">
                                    <a:solidFill>
                                      <a:schemeClr val="tx1">
                                        <a:lumMod val="75000"/>
                                      </a:schemeClr>
                                    </a:solidFill>
                                    <a:latin typeface="Cambria Math" panose="02040503050406030204" pitchFamily="18" charset="0"/>
                                  </a:rPr>
                                  <m:t>𝑥</m:t>
                                </m:r>
                              </m:e>
                            </m:d>
                            <m:r>
                              <a:rPr lang="en-US" sz="2000" b="0" i="1" smtClean="0">
                                <a:solidFill>
                                  <a:schemeClr val="tx1">
                                    <a:lumMod val="75000"/>
                                  </a:schemeClr>
                                </a:solidFill>
                                <a:latin typeface="Cambria Math" panose="02040503050406030204" pitchFamily="18" charset="0"/>
                              </a:rPr>
                              <m:t>&gt;1/</m:t>
                            </m:r>
                            <m:d>
                              <m:dPr>
                                <m:begChr m:val="|"/>
                                <m:endChr m:val="|"/>
                                <m:ctrlPr>
                                  <a:rPr lang="en-US" sz="2000" b="0" i="1" smtClean="0">
                                    <a:solidFill>
                                      <a:schemeClr val="tx1">
                                        <a:lumMod val="75000"/>
                                      </a:schemeClr>
                                    </a:solidFill>
                                    <a:latin typeface="Cambria Math" panose="02040503050406030204" pitchFamily="18" charset="0"/>
                                  </a:rPr>
                                </m:ctrlPr>
                              </m:dPr>
                              <m:e>
                                <m:r>
                                  <a:rPr lang="en-US" sz="2000" b="0" i="1" smtClean="0">
                                    <a:solidFill>
                                      <a:schemeClr val="tx1">
                                        <a:lumMod val="75000"/>
                                      </a:schemeClr>
                                    </a:solidFill>
                                    <a:latin typeface="Cambria Math" panose="02040503050406030204" pitchFamily="18" charset="0"/>
                                  </a:rPr>
                                  <m:t>𝐸</m:t>
                                </m:r>
                              </m:e>
                            </m:d>
                          </m:e>
                        </m:d>
                      </m:oMath>
                    </m:oMathPara>
                  </a14:m>
                  <a:endParaRPr lang="en-US" dirty="0">
                    <a:solidFill>
                      <a:schemeClr val="tx1">
                        <a:lumMod val="75000"/>
                      </a:schemeClr>
                    </a:solidFill>
                  </a:endParaRPr>
                </a:p>
              </p:txBody>
            </p:sp>
          </mc:Choice>
          <mc:Fallback>
            <p:sp>
              <p:nvSpPr>
                <p:cNvPr id="8" name="TextBox 7">
                  <a:extLst>
                    <a:ext uri="{FF2B5EF4-FFF2-40B4-BE49-F238E27FC236}">
                      <a16:creationId xmlns:a16="http://schemas.microsoft.com/office/drawing/2014/main" id="{35ED8A5B-E7CB-E594-0DBF-71272F7D7C7F}"/>
                    </a:ext>
                  </a:extLst>
                </p:cNvPr>
                <p:cNvSpPr txBox="1">
                  <a:spLocks noRot="1" noChangeAspect="1" noMove="1" noResize="1" noEditPoints="1" noAdjustHandles="1" noChangeArrowheads="1" noChangeShapeType="1" noTextEdit="1"/>
                </p:cNvSpPr>
                <p:nvPr/>
              </p:nvSpPr>
              <p:spPr>
                <a:xfrm>
                  <a:off x="528698" y="4497169"/>
                  <a:ext cx="3989118" cy="677108"/>
                </a:xfrm>
                <a:prstGeom prst="rect">
                  <a:avLst/>
                </a:prstGeom>
                <a:blipFill>
                  <a:blip r:embed="rId5"/>
                  <a:stretch>
                    <a:fillRect t="-3704" b="-7407"/>
                  </a:stretch>
                </a:blipFill>
              </p:spPr>
              <p:txBody>
                <a:bodyPr/>
                <a:lstStyle/>
                <a:p>
                  <a:r>
                    <a:rPr lang="en-US">
                      <a:noFill/>
                    </a:rPr>
                    <a:t> </a:t>
                  </a:r>
                </a:p>
              </p:txBody>
            </p:sp>
          </mc:Fallback>
        </mc:AlternateContent>
        <p:sp>
          <p:nvSpPr>
            <p:cNvPr id="9" name="Left Brace 8">
              <a:extLst>
                <a:ext uri="{FF2B5EF4-FFF2-40B4-BE49-F238E27FC236}">
                  <a16:creationId xmlns:a16="http://schemas.microsoft.com/office/drawing/2014/main" id="{2E044990-2D69-BB8F-646D-162589892B46}"/>
                </a:ext>
              </a:extLst>
            </p:cNvPr>
            <p:cNvSpPr/>
            <p:nvPr/>
          </p:nvSpPr>
          <p:spPr>
            <a:xfrm rot="16200000">
              <a:off x="2436928" y="3309455"/>
              <a:ext cx="202618" cy="2172813"/>
            </a:xfrm>
            <a:prstGeom prst="leftBrace">
              <a:avLst>
                <a:gd name="adj1" fmla="val 40536"/>
                <a:gd name="adj2" fmla="val 50000"/>
              </a:avLst>
            </a:prstGeom>
            <a:ln>
              <a:solidFill>
                <a:srgbClr val="EFEFE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3" name="Picture 2">
            <a:extLst>
              <a:ext uri="{FF2B5EF4-FFF2-40B4-BE49-F238E27FC236}">
                <a16:creationId xmlns:a16="http://schemas.microsoft.com/office/drawing/2014/main" id="{7C149BF7-021A-103A-43E2-C953ED482E8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10981" y="907474"/>
            <a:ext cx="3886200" cy="3328551"/>
          </a:xfrm>
          <a:prstGeom prst="rect">
            <a:avLst/>
          </a:prstGeom>
        </p:spPr>
      </p:pic>
      <p:sp>
        <p:nvSpPr>
          <p:cNvPr id="11" name="Rounded Rectangular Callout 10">
            <a:extLst>
              <a:ext uri="{FF2B5EF4-FFF2-40B4-BE49-F238E27FC236}">
                <a16:creationId xmlns:a16="http://schemas.microsoft.com/office/drawing/2014/main" id="{84B9EFC2-1F47-F744-6FD0-5ED76DFEC8E6}"/>
              </a:ext>
            </a:extLst>
          </p:cNvPr>
          <p:cNvSpPr/>
          <p:nvPr/>
        </p:nvSpPr>
        <p:spPr>
          <a:xfrm>
            <a:off x="4419820" y="1333924"/>
            <a:ext cx="4502934" cy="1939782"/>
          </a:xfrm>
          <a:prstGeom prst="wedgeRoundRectCallout">
            <a:avLst>
              <a:gd name="adj1" fmla="val 62350"/>
              <a:gd name="adj2" fmla="val 3336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000" dirty="0">
                <a:solidFill>
                  <a:schemeClr val="tx1"/>
                </a:solidFill>
              </a:rPr>
              <a:t>Holds for any LM: not just neural, not just next-word-prediction</a:t>
            </a:r>
          </a:p>
          <a:p>
            <a:pPr marL="457200" indent="-457200">
              <a:buFont typeface="Arial" panose="020B0604020202020204" pitchFamily="34" charset="0"/>
              <a:buChar char="•"/>
            </a:pPr>
            <a:endParaRPr lang="en-US" sz="2000" dirty="0">
              <a:solidFill>
                <a:schemeClr val="tx1"/>
              </a:solidFill>
            </a:endParaRPr>
          </a:p>
          <a:p>
            <a:pPr marL="457200" indent="-457200">
              <a:buFont typeface="Arial" panose="020B0604020202020204" pitchFamily="34" charset="0"/>
              <a:buChar char="•"/>
            </a:pPr>
            <a:r>
              <a:rPr lang="en-US" sz="2000" dirty="0">
                <a:solidFill>
                  <a:schemeClr val="tx1"/>
                </a:solidFill>
              </a:rPr>
              <a:t>Uniform distribution is calibrated</a:t>
            </a:r>
          </a:p>
        </p:txBody>
      </p:sp>
    </p:spTree>
    <p:extLst>
      <p:ext uri="{BB962C8B-B14F-4D97-AF65-F5344CB8AC3E}">
        <p14:creationId xmlns:p14="http://schemas.microsoft.com/office/powerpoint/2010/main" val="351991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1+#ppt_w/2"/>
                                          </p:val>
                                        </p:tav>
                                        <p:tav tm="100000">
                                          <p:val>
                                            <p:strVal val="#ppt_x"/>
                                          </p:val>
                                        </p:tav>
                                      </p:tavLst>
                                    </p:anim>
                                    <p:anim calcmode="lin" valueType="num">
                                      <p:cBhvr additive="base">
                                        <p:cTn id="6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P spid="10" grpId="1" build="allAtOnce"/>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8050-66D3-792C-C9C4-8664AFB230C7}"/>
              </a:ext>
            </a:extLst>
          </p:cNvPr>
          <p:cNvSpPr>
            <a:spLocks noGrp="1"/>
          </p:cNvSpPr>
          <p:nvPr>
            <p:ph type="title"/>
          </p:nvPr>
        </p:nvSpPr>
        <p:spPr>
          <a:xfrm>
            <a:off x="311700" y="-1"/>
            <a:ext cx="8520600" cy="841800"/>
          </a:xfrm>
        </p:spPr>
        <p:txBody>
          <a:bodyPr>
            <a:normAutofit/>
          </a:bodyPr>
          <a:lstStyle/>
          <a:p>
            <a:pPr algn="l"/>
            <a:r>
              <a:rPr lang="en-US" dirty="0"/>
              <a:t>Post-training reduces calibration (and </a:t>
            </a:r>
            <a:r>
              <a:rPr lang="en-US" dirty="0" err="1"/>
              <a:t>halluc</a:t>
            </a:r>
            <a:r>
              <a:rPr lang="en-US" dirty="0"/>
              <a:t>.)</a:t>
            </a:r>
          </a:p>
        </p:txBody>
      </p:sp>
      <p:pic>
        <p:nvPicPr>
          <p:cNvPr id="3" name="Picture 2">
            <a:extLst>
              <a:ext uri="{FF2B5EF4-FFF2-40B4-BE49-F238E27FC236}">
                <a16:creationId xmlns:a16="http://schemas.microsoft.com/office/drawing/2014/main" id="{7C149BF7-021A-103A-43E2-C953ED482E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907474"/>
            <a:ext cx="7772400" cy="3328551"/>
          </a:xfrm>
          <a:prstGeom prst="rect">
            <a:avLst/>
          </a:prstGeom>
        </p:spPr>
      </p:pic>
      <p:sp>
        <p:nvSpPr>
          <p:cNvPr id="4" name="Title 1">
            <a:extLst>
              <a:ext uri="{FF2B5EF4-FFF2-40B4-BE49-F238E27FC236}">
                <a16:creationId xmlns:a16="http://schemas.microsoft.com/office/drawing/2014/main" id="{8182E762-62FC-1379-0395-A3C79781E142}"/>
              </a:ext>
            </a:extLst>
          </p:cNvPr>
          <p:cNvSpPr txBox="1">
            <a:spLocks/>
          </p:cNvSpPr>
          <p:nvPr/>
        </p:nvSpPr>
        <p:spPr>
          <a:xfrm>
            <a:off x="311700" y="4301700"/>
            <a:ext cx="8520600" cy="8418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1pPr>
            <a:lvl2pPr marR="0" lvl="1"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2pPr>
            <a:lvl3pPr marR="0" lvl="2"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3pPr>
            <a:lvl4pPr marR="0" lvl="3"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4pPr>
            <a:lvl5pPr marR="0" lvl="4"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5pPr>
            <a:lvl6pPr marR="0" lvl="5"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6pPr>
            <a:lvl7pPr marR="0" lvl="6"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7pPr>
            <a:lvl8pPr marR="0" lvl="7"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8pPr>
            <a:lvl9pPr marR="0" lvl="8"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9pPr>
          </a:lstStyle>
          <a:p>
            <a:r>
              <a:rPr lang="en-US" dirty="0"/>
              <a:t>and hurts calibration</a:t>
            </a:r>
          </a:p>
        </p:txBody>
      </p:sp>
      <p:sp>
        <p:nvSpPr>
          <p:cNvPr id="5" name="TextBox 4">
            <a:extLst>
              <a:ext uri="{FF2B5EF4-FFF2-40B4-BE49-F238E27FC236}">
                <a16:creationId xmlns:a16="http://schemas.microsoft.com/office/drawing/2014/main" id="{2A3A6A9B-EC89-0EFF-1C8B-7A986133F572}"/>
              </a:ext>
            </a:extLst>
          </p:cNvPr>
          <p:cNvSpPr txBox="1"/>
          <p:nvPr/>
        </p:nvSpPr>
        <p:spPr>
          <a:xfrm>
            <a:off x="6580414" y="4236025"/>
            <a:ext cx="2005677" cy="253916"/>
          </a:xfrm>
          <a:prstGeom prst="rect">
            <a:avLst/>
          </a:prstGeom>
          <a:noFill/>
        </p:spPr>
        <p:txBody>
          <a:bodyPr wrap="none" rtlCol="0">
            <a:spAutoFit/>
          </a:bodyPr>
          <a:lstStyle/>
          <a:p>
            <a:r>
              <a:rPr lang="en-US" sz="1050" dirty="0">
                <a:solidFill>
                  <a:schemeClr val="tx1"/>
                </a:solidFill>
              </a:rPr>
              <a:t>[GPT4 Technical Report 2023]</a:t>
            </a:r>
          </a:p>
        </p:txBody>
      </p:sp>
    </p:spTree>
    <p:custDataLst>
      <p:tags r:id="rId1"/>
    </p:custDataLst>
    <p:extLst>
      <p:ext uri="{BB962C8B-B14F-4D97-AF65-F5344CB8AC3E}">
        <p14:creationId xmlns:p14="http://schemas.microsoft.com/office/powerpoint/2010/main" val="3874571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BCF5A3-BF82-6ABD-2D25-3F0DB5563107}"/>
              </a:ext>
            </a:extLst>
          </p:cNvPr>
          <p:cNvSpPr>
            <a:spLocks noGrp="1"/>
          </p:cNvSpPr>
          <p:nvPr>
            <p:ph type="title"/>
          </p:nvPr>
        </p:nvSpPr>
        <p:spPr/>
        <p:txBody>
          <a:bodyPr/>
          <a:lstStyle/>
          <a:p>
            <a:r>
              <a:rPr lang="en-US" dirty="0"/>
              <a:t>Example</a:t>
            </a:r>
          </a:p>
        </p:txBody>
      </p:sp>
      <p:pic>
        <p:nvPicPr>
          <p:cNvPr id="5" name="Content Placeholder 4">
            <a:extLst>
              <a:ext uri="{FF2B5EF4-FFF2-40B4-BE49-F238E27FC236}">
                <a16:creationId xmlns:a16="http://schemas.microsoft.com/office/drawing/2014/main" id="{4F106A44-29AD-9100-C174-7A0E06B1247C}"/>
              </a:ext>
            </a:extLst>
          </p:cNvPr>
          <p:cNvPicPr>
            <a:picLocks noGrp="1" noChangeAspect="1"/>
          </p:cNvPicPr>
          <p:nvPr>
            <p:ph idx="1"/>
          </p:nvPr>
        </p:nvPicPr>
        <p:blipFill>
          <a:blip r:embed="rId3"/>
          <a:stretch>
            <a:fillRect/>
          </a:stretch>
        </p:blipFill>
        <p:spPr>
          <a:xfrm>
            <a:off x="762637" y="1441093"/>
            <a:ext cx="7752713" cy="3263900"/>
          </a:xfrm>
          <a:prstGeom prst="rect">
            <a:avLst/>
          </a:prstGeom>
        </p:spPr>
      </p:pic>
      <p:sp>
        <p:nvSpPr>
          <p:cNvPr id="9" name="Rectangle 8">
            <a:extLst>
              <a:ext uri="{FF2B5EF4-FFF2-40B4-BE49-F238E27FC236}">
                <a16:creationId xmlns:a16="http://schemas.microsoft.com/office/drawing/2014/main" id="{68D1BA9C-050F-143C-7AA5-FE71755B512F}"/>
              </a:ext>
            </a:extLst>
          </p:cNvPr>
          <p:cNvSpPr/>
          <p:nvPr/>
        </p:nvSpPr>
        <p:spPr>
          <a:xfrm>
            <a:off x="1023401" y="2216358"/>
            <a:ext cx="7133531" cy="2458355"/>
          </a:xfrm>
          <a:prstGeom prst="rect">
            <a:avLst/>
          </a:prstGeom>
          <a:solidFill>
            <a:srgbClr val="2121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C88E00E-C57E-55FC-064C-BB5AA64682AE}"/>
              </a:ext>
            </a:extLst>
          </p:cNvPr>
          <p:cNvPicPr>
            <a:picLocks noChangeAspect="1"/>
          </p:cNvPicPr>
          <p:nvPr/>
        </p:nvPicPr>
        <p:blipFill>
          <a:blip r:embed="rId4"/>
          <a:stretch>
            <a:fillRect/>
          </a:stretch>
        </p:blipFill>
        <p:spPr>
          <a:xfrm>
            <a:off x="762637" y="1475534"/>
            <a:ext cx="1471890" cy="381858"/>
          </a:xfrm>
          <a:prstGeom prst="rect">
            <a:avLst/>
          </a:prstGeom>
        </p:spPr>
      </p:pic>
    </p:spTree>
    <p:extLst>
      <p:ext uri="{BB962C8B-B14F-4D97-AF65-F5344CB8AC3E}">
        <p14:creationId xmlns:p14="http://schemas.microsoft.com/office/powerpoint/2010/main" val="865170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B30B0-BF33-F3FF-9D1B-004F629E938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DA6DD1A-5075-6D06-C0F0-05811BEAC2B0}"/>
              </a:ext>
            </a:extLst>
          </p:cNvPr>
          <p:cNvSpPr>
            <a:spLocks noGrp="1"/>
          </p:cNvSpPr>
          <p:nvPr>
            <p:ph type="title"/>
          </p:nvPr>
        </p:nvSpPr>
        <p:spPr>
          <a:xfrm>
            <a:off x="484357" y="-74239"/>
            <a:ext cx="8520600" cy="841800"/>
          </a:xfrm>
        </p:spPr>
        <p:txBody>
          <a:bodyPr>
            <a:normAutofit/>
          </a:bodyPr>
          <a:lstStyle/>
          <a:p>
            <a:r>
              <a:rPr lang="en-US" dirty="0"/>
              <a:t>Hallucinations are just a kind of error</a:t>
            </a:r>
          </a:p>
        </p:txBody>
      </p:sp>
      <p:sp>
        <p:nvSpPr>
          <p:cNvPr id="2" name="TextBox 1">
            <a:extLst>
              <a:ext uri="{FF2B5EF4-FFF2-40B4-BE49-F238E27FC236}">
                <a16:creationId xmlns:a16="http://schemas.microsoft.com/office/drawing/2014/main" id="{9D92AC9E-1951-C99E-3679-27A1EBC533C1}"/>
              </a:ext>
            </a:extLst>
          </p:cNvPr>
          <p:cNvSpPr txBox="1"/>
          <p:nvPr/>
        </p:nvSpPr>
        <p:spPr>
          <a:xfrm rot="10800000">
            <a:off x="6470062" y="2832901"/>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A364DB0C-6052-0055-693D-D31956B3D791}"/>
              </a:ext>
            </a:extLst>
          </p:cNvPr>
          <p:cNvSpPr txBox="1"/>
          <p:nvPr/>
        </p:nvSpPr>
        <p:spPr>
          <a:xfrm rot="10800000">
            <a:off x="6664755" y="2863895"/>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6A798E48-5103-B5D2-D3C3-5F2392F53CFE}"/>
              </a:ext>
            </a:extLst>
          </p:cNvPr>
          <p:cNvSpPr txBox="1"/>
          <p:nvPr/>
        </p:nvSpPr>
        <p:spPr>
          <a:xfrm rot="10800000">
            <a:off x="7097499" y="2243104"/>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64A3CFE-3D1C-0332-2BD7-46B16D37282E}"/>
              </a:ext>
            </a:extLst>
          </p:cNvPr>
          <p:cNvSpPr txBox="1"/>
          <p:nvPr/>
        </p:nvSpPr>
        <p:spPr>
          <a:xfrm rot="10800000">
            <a:off x="6708991" y="2336965"/>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0B74596C-3DA9-A1D5-7AE3-E25D93E42999}"/>
              </a:ext>
            </a:extLst>
          </p:cNvPr>
          <p:cNvSpPr txBox="1"/>
          <p:nvPr/>
        </p:nvSpPr>
        <p:spPr>
          <a:xfrm rot="10800000">
            <a:off x="6561474" y="2472543"/>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8EF9FFFE-15DA-B500-843A-3CAEC88C4A40}"/>
              </a:ext>
            </a:extLst>
          </p:cNvPr>
          <p:cNvSpPr txBox="1"/>
          <p:nvPr/>
        </p:nvSpPr>
        <p:spPr>
          <a:xfrm rot="10800000">
            <a:off x="6780069" y="2716847"/>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103D24AF-3D2C-D511-E394-E27AED665AEF}"/>
              </a:ext>
            </a:extLst>
          </p:cNvPr>
          <p:cNvSpPr txBox="1"/>
          <p:nvPr/>
        </p:nvSpPr>
        <p:spPr>
          <a:xfrm rot="10800000">
            <a:off x="5819634" y="3264482"/>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4DA29E01-CA18-A6CA-6E03-2E4E49C64D1A}"/>
              </a:ext>
            </a:extLst>
          </p:cNvPr>
          <p:cNvSpPr txBox="1"/>
          <p:nvPr/>
        </p:nvSpPr>
        <p:spPr>
          <a:xfrm rot="10800000">
            <a:off x="6808174" y="2512634"/>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CC3DA303-8936-D65B-92E3-1F48E4CBB3F4}"/>
              </a:ext>
            </a:extLst>
          </p:cNvPr>
          <p:cNvSpPr txBox="1"/>
          <p:nvPr/>
        </p:nvSpPr>
        <p:spPr>
          <a:xfrm rot="10800000">
            <a:off x="6905201" y="2401621"/>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29B3C983-9234-4988-DE74-21AFA239F5D8}"/>
              </a:ext>
            </a:extLst>
          </p:cNvPr>
          <p:cNvSpPr txBox="1"/>
          <p:nvPr/>
        </p:nvSpPr>
        <p:spPr>
          <a:xfrm rot="10800000">
            <a:off x="7131850" y="2710924"/>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1" name="TextBox 50">
            <a:extLst>
              <a:ext uri="{FF2B5EF4-FFF2-40B4-BE49-F238E27FC236}">
                <a16:creationId xmlns:a16="http://schemas.microsoft.com/office/drawing/2014/main" id="{21C4D025-F3D2-338B-78FD-78A2BA26B790}"/>
              </a:ext>
            </a:extLst>
          </p:cNvPr>
          <p:cNvSpPr txBox="1"/>
          <p:nvPr/>
        </p:nvSpPr>
        <p:spPr>
          <a:xfrm rot="10800000">
            <a:off x="6895611" y="2783249"/>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2" name="TextBox 51">
            <a:extLst>
              <a:ext uri="{FF2B5EF4-FFF2-40B4-BE49-F238E27FC236}">
                <a16:creationId xmlns:a16="http://schemas.microsoft.com/office/drawing/2014/main" id="{41F1D516-8023-7AD2-0D04-C86F4476B348}"/>
              </a:ext>
            </a:extLst>
          </p:cNvPr>
          <p:cNvSpPr txBox="1"/>
          <p:nvPr/>
        </p:nvSpPr>
        <p:spPr>
          <a:xfrm rot="10800000">
            <a:off x="7238024" y="2370149"/>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3" name="TextBox 52">
            <a:extLst>
              <a:ext uri="{FF2B5EF4-FFF2-40B4-BE49-F238E27FC236}">
                <a16:creationId xmlns:a16="http://schemas.microsoft.com/office/drawing/2014/main" id="{F42B0C3F-55C3-FD22-2A31-8251C08C6848}"/>
              </a:ext>
            </a:extLst>
          </p:cNvPr>
          <p:cNvSpPr txBox="1"/>
          <p:nvPr/>
        </p:nvSpPr>
        <p:spPr>
          <a:xfrm rot="10800000">
            <a:off x="7205640" y="2554568"/>
            <a:ext cx="309337" cy="38863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p>
        </p:txBody>
      </p:sp>
      <p:sp>
        <p:nvSpPr>
          <p:cNvPr id="54" name="TextBox 53">
            <a:extLst>
              <a:ext uri="{FF2B5EF4-FFF2-40B4-BE49-F238E27FC236}">
                <a16:creationId xmlns:a16="http://schemas.microsoft.com/office/drawing/2014/main" id="{492842C9-E1BC-96DD-4404-82E164875EA4}"/>
              </a:ext>
            </a:extLst>
          </p:cNvPr>
          <p:cNvSpPr txBox="1"/>
          <p:nvPr/>
        </p:nvSpPr>
        <p:spPr>
          <a:xfrm rot="10800000">
            <a:off x="6975550" y="2131226"/>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5" name="TextBox 54">
            <a:extLst>
              <a:ext uri="{FF2B5EF4-FFF2-40B4-BE49-F238E27FC236}">
                <a16:creationId xmlns:a16="http://schemas.microsoft.com/office/drawing/2014/main" id="{C51AAFBF-2243-F310-FFBE-CF3CDCC6F6CA}"/>
              </a:ext>
            </a:extLst>
          </p:cNvPr>
          <p:cNvSpPr txBox="1"/>
          <p:nvPr/>
        </p:nvSpPr>
        <p:spPr>
          <a:xfrm rot="10800000">
            <a:off x="6826309" y="2152572"/>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7" name="TextBox 56">
            <a:extLst>
              <a:ext uri="{FF2B5EF4-FFF2-40B4-BE49-F238E27FC236}">
                <a16:creationId xmlns:a16="http://schemas.microsoft.com/office/drawing/2014/main" id="{9C75F909-B5B8-76A4-6068-7C848F026ADF}"/>
              </a:ext>
            </a:extLst>
          </p:cNvPr>
          <p:cNvSpPr txBox="1"/>
          <p:nvPr/>
        </p:nvSpPr>
        <p:spPr>
          <a:xfrm rot="10800000">
            <a:off x="6871593" y="2637349"/>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8" name="TextBox 57">
            <a:extLst>
              <a:ext uri="{FF2B5EF4-FFF2-40B4-BE49-F238E27FC236}">
                <a16:creationId xmlns:a16="http://schemas.microsoft.com/office/drawing/2014/main" id="{C92C60CA-7A0E-0047-0510-6C7B62CBE52A}"/>
              </a:ext>
            </a:extLst>
          </p:cNvPr>
          <p:cNvSpPr txBox="1"/>
          <p:nvPr/>
        </p:nvSpPr>
        <p:spPr>
          <a:xfrm rot="10800000">
            <a:off x="7031921" y="2771061"/>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9" name="TextBox 58">
            <a:extLst>
              <a:ext uri="{FF2B5EF4-FFF2-40B4-BE49-F238E27FC236}">
                <a16:creationId xmlns:a16="http://schemas.microsoft.com/office/drawing/2014/main" id="{81870406-4AE1-FAD6-C779-92CABC1ECB25}"/>
              </a:ext>
            </a:extLst>
          </p:cNvPr>
          <p:cNvSpPr txBox="1"/>
          <p:nvPr/>
        </p:nvSpPr>
        <p:spPr>
          <a:xfrm rot="10800000">
            <a:off x="7084820" y="2412939"/>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cxnSp>
        <p:nvCxnSpPr>
          <p:cNvPr id="60" name="Straight Connector 59">
            <a:extLst>
              <a:ext uri="{FF2B5EF4-FFF2-40B4-BE49-F238E27FC236}">
                <a16:creationId xmlns:a16="http://schemas.microsoft.com/office/drawing/2014/main" id="{712CB19D-3D38-01D6-64EB-3D0F8B41FD15}"/>
              </a:ext>
            </a:extLst>
          </p:cNvPr>
          <p:cNvCxnSpPr>
            <a:cxnSpLocks/>
          </p:cNvCxnSpPr>
          <p:nvPr/>
        </p:nvCxnSpPr>
        <p:spPr>
          <a:xfrm flipV="1">
            <a:off x="6622094" y="1244997"/>
            <a:ext cx="353280" cy="287429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E5CB7DAD-861A-D665-4E26-2036DE211752}"/>
              </a:ext>
            </a:extLst>
          </p:cNvPr>
          <p:cNvSpPr txBox="1"/>
          <p:nvPr/>
        </p:nvSpPr>
        <p:spPr>
          <a:xfrm rot="10800000">
            <a:off x="7481122" y="3332299"/>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62" name="TextBox 61">
            <a:extLst>
              <a:ext uri="{FF2B5EF4-FFF2-40B4-BE49-F238E27FC236}">
                <a16:creationId xmlns:a16="http://schemas.microsoft.com/office/drawing/2014/main" id="{A9E39433-9C11-B75F-27DF-977BD5B63912}"/>
              </a:ext>
            </a:extLst>
          </p:cNvPr>
          <p:cNvSpPr txBox="1"/>
          <p:nvPr/>
        </p:nvSpPr>
        <p:spPr>
          <a:xfrm rot="10800000">
            <a:off x="7490525" y="3615069"/>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63" name="TextBox 62">
            <a:extLst>
              <a:ext uri="{FF2B5EF4-FFF2-40B4-BE49-F238E27FC236}">
                <a16:creationId xmlns:a16="http://schemas.microsoft.com/office/drawing/2014/main" id="{6123F432-CECB-1E2A-772F-42DB1B287FED}"/>
              </a:ext>
            </a:extLst>
          </p:cNvPr>
          <p:cNvSpPr txBox="1"/>
          <p:nvPr/>
        </p:nvSpPr>
        <p:spPr>
          <a:xfrm rot="10800000">
            <a:off x="7199906" y="3371157"/>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64" name="TextBox 63">
            <a:extLst>
              <a:ext uri="{FF2B5EF4-FFF2-40B4-BE49-F238E27FC236}">
                <a16:creationId xmlns:a16="http://schemas.microsoft.com/office/drawing/2014/main" id="{D8F9193B-E3A9-6F81-EE21-F2C73AC54381}"/>
              </a:ext>
            </a:extLst>
          </p:cNvPr>
          <p:cNvSpPr txBox="1"/>
          <p:nvPr/>
        </p:nvSpPr>
        <p:spPr>
          <a:xfrm rot="10800000">
            <a:off x="7407094" y="3229902"/>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5" name="TextBox 64">
            <a:extLst>
              <a:ext uri="{FF2B5EF4-FFF2-40B4-BE49-F238E27FC236}">
                <a16:creationId xmlns:a16="http://schemas.microsoft.com/office/drawing/2014/main" id="{2D339BD7-7EBC-7850-85C0-6DCCC71AD63E}"/>
              </a:ext>
            </a:extLst>
          </p:cNvPr>
          <p:cNvSpPr txBox="1"/>
          <p:nvPr/>
        </p:nvSpPr>
        <p:spPr>
          <a:xfrm rot="10800000">
            <a:off x="6279995" y="3500275"/>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6" name="TextBox 65">
            <a:extLst>
              <a:ext uri="{FF2B5EF4-FFF2-40B4-BE49-F238E27FC236}">
                <a16:creationId xmlns:a16="http://schemas.microsoft.com/office/drawing/2014/main" id="{B2D9491C-6D81-E037-2877-45920F3F146D}"/>
              </a:ext>
            </a:extLst>
          </p:cNvPr>
          <p:cNvSpPr txBox="1"/>
          <p:nvPr/>
        </p:nvSpPr>
        <p:spPr>
          <a:xfrm>
            <a:off x="159069" y="1000346"/>
            <a:ext cx="3695281" cy="3046988"/>
          </a:xfrm>
          <a:prstGeom prst="rect">
            <a:avLst/>
          </a:prstGeom>
          <a:noFill/>
        </p:spPr>
        <p:txBody>
          <a:bodyPr wrap="square" lIns="0" rtlCol="0">
            <a:spAutoFit/>
          </a:bodyPr>
          <a:lstStyle/>
          <a:p>
            <a:r>
              <a:rPr lang="en-US" b="1" u="sng" dirty="0">
                <a:latin typeface="Times New Roman" panose="02020603050405020304" pitchFamily="18" charset="0"/>
                <a:cs typeface="Times New Roman" panose="02020603050405020304" pitchFamily="18" charset="0"/>
              </a:rPr>
              <a:t>Valid examples</a:t>
            </a:r>
            <a:r>
              <a:rPr lang="en-US" b="1" dirty="0">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Greetings.</a:t>
            </a:r>
          </a:p>
          <a:p>
            <a:r>
              <a:rPr lang="en-US" dirty="0">
                <a:latin typeface="Times New Roman" panose="02020603050405020304" pitchFamily="18" charset="0"/>
                <a:cs typeface="Times New Roman" panose="02020603050405020304" pitchFamily="18" charset="0"/>
              </a:rPr>
              <a:t>How can I help?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There are 2 D’s in LADDER.</a:t>
            </a:r>
          </a:p>
          <a:p>
            <a:r>
              <a:rPr lang="en-US" dirty="0">
                <a:latin typeface="Times New Roman" panose="02020603050405020304" pitchFamily="18" charset="0"/>
                <a:cs typeface="Times New Roman" panose="02020603050405020304" pitchFamily="18" charset="0"/>
              </a:rPr>
              <a:t>There is 1 N in PIANO.</a:t>
            </a:r>
          </a:p>
          <a:p>
            <a:endParaRPr lang="en-US" sz="1200" dirty="0">
              <a:solidFill>
                <a:srgbClr val="FF0000"/>
              </a:solidFill>
              <a:latin typeface="Times New Roman" panose="02020603050405020304" pitchFamily="18" charset="0"/>
              <a:cs typeface="Times New Roman" panose="02020603050405020304" pitchFamily="18" charset="0"/>
            </a:endParaRPr>
          </a:p>
          <a:p>
            <a:endParaRPr lang="en-US" sz="1200" dirty="0">
              <a:solidFill>
                <a:srgbClr val="FF000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Mia </a:t>
            </a:r>
            <a:r>
              <a:rPr lang="en-US" dirty="0" err="1">
                <a:latin typeface="Times New Roman" panose="02020603050405020304" pitchFamily="18" charset="0"/>
                <a:cs typeface="Times New Roman" panose="02020603050405020304" pitchFamily="18" charset="0"/>
              </a:rPr>
              <a:t>Holdner’s</a:t>
            </a:r>
            <a:r>
              <a:rPr lang="en-US" dirty="0">
                <a:latin typeface="Times New Roman" panose="02020603050405020304" pitchFamily="18" charset="0"/>
                <a:cs typeface="Times New Roman" panose="02020603050405020304" pitchFamily="18" charset="0"/>
              </a:rPr>
              <a:t> birthday is 4/1.</a:t>
            </a:r>
          </a:p>
          <a:p>
            <a:r>
              <a:rPr lang="en-US" dirty="0">
                <a:latin typeface="Times New Roman" panose="02020603050405020304" pitchFamily="18" charset="0"/>
                <a:cs typeface="Times New Roman" panose="02020603050405020304" pitchFamily="18" charset="0"/>
              </a:rPr>
              <a:t>I don’t know Zdan’s birthday.</a:t>
            </a:r>
          </a:p>
        </p:txBody>
      </p:sp>
      <p:sp>
        <p:nvSpPr>
          <p:cNvPr id="67" name="TextBox 66">
            <a:extLst>
              <a:ext uri="{FF2B5EF4-FFF2-40B4-BE49-F238E27FC236}">
                <a16:creationId xmlns:a16="http://schemas.microsoft.com/office/drawing/2014/main" id="{670C0FB8-8545-2F1E-09E6-68EDA8525808}"/>
              </a:ext>
            </a:extLst>
          </p:cNvPr>
          <p:cNvSpPr txBox="1"/>
          <p:nvPr/>
        </p:nvSpPr>
        <p:spPr>
          <a:xfrm>
            <a:off x="2957896" y="1000346"/>
            <a:ext cx="3695281" cy="3046988"/>
          </a:xfrm>
          <a:prstGeom prst="rect">
            <a:avLst/>
          </a:prstGeom>
          <a:noFill/>
        </p:spPr>
        <p:txBody>
          <a:bodyPr wrap="square" rtlCol="0">
            <a:spAutoFit/>
          </a:bodyPr>
          <a:lstStyle/>
          <a:p>
            <a:r>
              <a:rPr lang="en-US" b="1" u="sng" dirty="0">
                <a:solidFill>
                  <a:srgbClr val="FF0000"/>
                </a:solidFill>
                <a:latin typeface="Times New Roman" panose="02020603050405020304" pitchFamily="18" charset="0"/>
                <a:cs typeface="Times New Roman" panose="02020603050405020304" pitchFamily="18" charset="0"/>
              </a:rPr>
              <a:t>Error examples</a:t>
            </a:r>
            <a:r>
              <a:rPr lang="en-US" b="1" dirty="0">
                <a:solidFill>
                  <a:srgbClr val="FF0000"/>
                </a:solidFill>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a:p>
            <a:r>
              <a:rPr lang="en-US" dirty="0" err="1">
                <a:solidFill>
                  <a:srgbClr val="FF0000"/>
                </a:solidFill>
                <a:latin typeface="Times New Roman" panose="02020603050405020304" pitchFamily="18" charset="0"/>
                <a:cs typeface="Times New Roman" panose="02020603050405020304" pitchFamily="18" charset="0"/>
              </a:rPr>
              <a:t>Greatings</a:t>
            </a:r>
            <a:r>
              <a:rPr lang="en-US" dirty="0">
                <a:solidFill>
                  <a:srgbClr val="FF0000"/>
                </a:solidFill>
                <a:latin typeface="Times New Roman" panose="02020603050405020304" pitchFamily="18" charset="0"/>
                <a:cs typeface="Times New Roman" panose="02020603050405020304" pitchFamily="18" charset="0"/>
              </a:rPr>
              <a:t>.</a:t>
            </a:r>
          </a:p>
          <a:p>
            <a:r>
              <a:rPr lang="en-US" dirty="0">
                <a:solidFill>
                  <a:srgbClr val="FF0000"/>
                </a:solidFill>
                <a:latin typeface="Times New Roman" panose="02020603050405020304" pitchFamily="18" charset="0"/>
                <a:cs typeface="Times New Roman" panose="02020603050405020304" pitchFamily="18" charset="0"/>
              </a:rPr>
              <a:t>How </a:t>
            </a:r>
            <a:r>
              <a:rPr lang="en-US" dirty="0" err="1">
                <a:solidFill>
                  <a:srgbClr val="FF0000"/>
                </a:solidFill>
                <a:latin typeface="Times New Roman" panose="02020603050405020304" pitchFamily="18" charset="0"/>
                <a:cs typeface="Times New Roman" panose="02020603050405020304" pitchFamily="18" charset="0"/>
              </a:rPr>
              <a:t>kan</a:t>
            </a:r>
            <a:r>
              <a:rPr lang="en-US" dirty="0">
                <a:solidFill>
                  <a:srgbClr val="FF0000"/>
                </a:solidFill>
                <a:latin typeface="Times New Roman" panose="02020603050405020304" pitchFamily="18" charset="0"/>
                <a:cs typeface="Times New Roman" panose="02020603050405020304" pitchFamily="18" charset="0"/>
              </a:rPr>
              <a:t> eye help?</a:t>
            </a:r>
          </a:p>
          <a:p>
            <a:endParaRPr lang="en-US" sz="1200" dirty="0">
              <a:solidFill>
                <a:srgbClr val="FF0000"/>
              </a:solidFill>
              <a:latin typeface="Times New Roman" panose="02020603050405020304" pitchFamily="18" charset="0"/>
              <a:cs typeface="Times New Roman" panose="02020603050405020304" pitchFamily="18" charset="0"/>
            </a:endParaRPr>
          </a:p>
          <a:p>
            <a:endParaRPr lang="en-US" sz="1200" dirty="0">
              <a:solidFill>
                <a:srgbClr val="FF0000"/>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There are 3 L’s in SPELL.</a:t>
            </a:r>
          </a:p>
          <a:p>
            <a:r>
              <a:rPr lang="en-US" dirty="0">
                <a:solidFill>
                  <a:srgbClr val="FF0000"/>
                </a:solidFill>
                <a:latin typeface="Times New Roman" panose="02020603050405020304" pitchFamily="18" charset="0"/>
                <a:cs typeface="Times New Roman" panose="02020603050405020304" pitchFamily="18" charset="0"/>
              </a:rPr>
              <a:t>There is 1 G in CAT.</a:t>
            </a:r>
          </a:p>
          <a:p>
            <a:endParaRPr lang="en-US" sz="1200" dirty="0">
              <a:solidFill>
                <a:srgbClr val="FF0000"/>
              </a:solidFill>
              <a:latin typeface="Times New Roman" panose="02020603050405020304" pitchFamily="18" charset="0"/>
              <a:cs typeface="Times New Roman" panose="02020603050405020304" pitchFamily="18" charset="0"/>
            </a:endParaRPr>
          </a:p>
          <a:p>
            <a:endParaRPr lang="en-US" sz="1200" dirty="0">
              <a:solidFill>
                <a:srgbClr val="FF0000"/>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Colin Puck’s birthday is 8/29.</a:t>
            </a:r>
          </a:p>
          <a:p>
            <a:r>
              <a:rPr lang="en-US" dirty="0">
                <a:solidFill>
                  <a:srgbClr val="FF0000"/>
                </a:solidFill>
                <a:latin typeface="Times New Roman" panose="02020603050405020304" pitchFamily="18" charset="0"/>
                <a:cs typeface="Times New Roman" panose="02020603050405020304" pitchFamily="18" charset="0"/>
              </a:rPr>
              <a:t>Jago Pere’s birthday is 8/21.</a:t>
            </a:r>
          </a:p>
        </p:txBody>
      </p:sp>
      <p:sp>
        <p:nvSpPr>
          <p:cNvPr id="68" name="TextBox 67">
            <a:extLst>
              <a:ext uri="{FF2B5EF4-FFF2-40B4-BE49-F238E27FC236}">
                <a16:creationId xmlns:a16="http://schemas.microsoft.com/office/drawing/2014/main" id="{CB755B28-30D5-E1DD-A3B6-FAE4D9CB979B}"/>
              </a:ext>
            </a:extLst>
          </p:cNvPr>
          <p:cNvSpPr txBox="1"/>
          <p:nvPr/>
        </p:nvSpPr>
        <p:spPr>
          <a:xfrm>
            <a:off x="7683602" y="3281086"/>
            <a:ext cx="1278556" cy="646331"/>
          </a:xfrm>
          <a:prstGeom prst="rect">
            <a:avLst/>
          </a:prstGeom>
          <a:noFill/>
        </p:spPr>
        <p:txBody>
          <a:bodyPr wrap="none" rIns="0" rtlCol="0">
            <a:spAutoFit/>
          </a:bodyPr>
          <a:lstStyle/>
          <a:p>
            <a:pPr algn="ctr"/>
            <a:r>
              <a:rPr lang="en-US" b="1" dirty="0">
                <a:latin typeface="Times New Roman" panose="02020603050405020304" pitchFamily="18" charset="0"/>
                <a:cs typeface="Times New Roman" panose="02020603050405020304" pitchFamily="18" charset="0"/>
              </a:rPr>
              <a:t>Birthdays</a:t>
            </a:r>
          </a:p>
          <a:p>
            <a:pPr algn="ctr"/>
            <a:r>
              <a:rPr lang="en-US" b="1" dirty="0">
                <a:latin typeface="Times New Roman" panose="02020603050405020304" pitchFamily="18" charset="0"/>
                <a:cs typeface="Times New Roman" panose="02020603050405020304" pitchFamily="18" charset="0"/>
              </a:rPr>
              <a:t>(no pattern)</a:t>
            </a:r>
          </a:p>
        </p:txBody>
      </p:sp>
      <p:sp>
        <p:nvSpPr>
          <p:cNvPr id="69" name="TextBox 68">
            <a:extLst>
              <a:ext uri="{FF2B5EF4-FFF2-40B4-BE49-F238E27FC236}">
                <a16:creationId xmlns:a16="http://schemas.microsoft.com/office/drawing/2014/main" id="{E311E79E-054C-8EB0-5400-089A0923EEE2}"/>
              </a:ext>
            </a:extLst>
          </p:cNvPr>
          <p:cNvSpPr txBox="1"/>
          <p:nvPr/>
        </p:nvSpPr>
        <p:spPr>
          <a:xfrm>
            <a:off x="7684513" y="2388980"/>
            <a:ext cx="1362591" cy="661830"/>
          </a:xfrm>
          <a:prstGeom prst="rect">
            <a:avLst/>
          </a:prstGeom>
          <a:noFill/>
        </p:spPr>
        <p:txBody>
          <a:bodyPr wrap="none" rIns="0" rtlCol="0">
            <a:spAutoFit/>
          </a:bodyPr>
          <a:lstStyle/>
          <a:p>
            <a:pPr algn="ctr"/>
            <a:r>
              <a:rPr lang="en-US" b="1" dirty="0">
                <a:latin typeface="Times New Roman" panose="02020603050405020304" pitchFamily="18" charset="0"/>
                <a:cs typeface="Times New Roman" panose="02020603050405020304" pitchFamily="18" charset="0"/>
              </a:rPr>
              <a:t>Counting</a:t>
            </a:r>
          </a:p>
          <a:p>
            <a:pPr algn="ctr"/>
            <a:r>
              <a:rPr lang="en-US" b="1" dirty="0">
                <a:latin typeface="Times New Roman" panose="02020603050405020304" pitchFamily="18" charset="0"/>
                <a:cs typeface="Times New Roman" panose="02020603050405020304" pitchFamily="18" charset="0"/>
              </a:rPr>
              <a:t>(poor model)</a:t>
            </a:r>
          </a:p>
        </p:txBody>
      </p:sp>
      <p:sp>
        <p:nvSpPr>
          <p:cNvPr id="70" name="TextBox 69">
            <a:extLst>
              <a:ext uri="{FF2B5EF4-FFF2-40B4-BE49-F238E27FC236}">
                <a16:creationId xmlns:a16="http://schemas.microsoft.com/office/drawing/2014/main" id="{14529067-A216-96EC-2D37-9603E6E21A61}"/>
              </a:ext>
            </a:extLst>
          </p:cNvPr>
          <p:cNvSpPr txBox="1"/>
          <p:nvPr/>
        </p:nvSpPr>
        <p:spPr>
          <a:xfrm>
            <a:off x="7673154" y="1481420"/>
            <a:ext cx="1381148" cy="646331"/>
          </a:xfrm>
          <a:prstGeom prst="rect">
            <a:avLst/>
          </a:prstGeom>
          <a:noFill/>
        </p:spPr>
        <p:txBody>
          <a:bodyPr wrap="none" rIns="0" rtlCol="0">
            <a:spAutoFit/>
          </a:bodyPr>
          <a:lstStyle/>
          <a:p>
            <a:pPr algn="ctr"/>
            <a:r>
              <a:rPr lang="en-US" b="1" dirty="0">
                <a:latin typeface="Times New Roman" panose="02020603050405020304" pitchFamily="18" charset="0"/>
                <a:cs typeface="Times New Roman" panose="02020603050405020304" pitchFamily="18" charset="0"/>
              </a:rPr>
              <a:t>Spelling</a:t>
            </a:r>
          </a:p>
          <a:p>
            <a:pPr algn="ctr"/>
            <a:r>
              <a:rPr lang="en-US" b="1" dirty="0">
                <a:latin typeface="Times New Roman" panose="02020603050405020304" pitchFamily="18" charset="0"/>
                <a:cs typeface="Times New Roman" panose="02020603050405020304" pitchFamily="18" charset="0"/>
              </a:rPr>
              <a:t>(good model)</a:t>
            </a:r>
          </a:p>
        </p:txBody>
      </p:sp>
      <p:sp>
        <p:nvSpPr>
          <p:cNvPr id="71" name="TextBox 70">
            <a:extLst>
              <a:ext uri="{FF2B5EF4-FFF2-40B4-BE49-F238E27FC236}">
                <a16:creationId xmlns:a16="http://schemas.microsoft.com/office/drawing/2014/main" id="{33C8105F-E9F9-696C-0298-EDA5A9D2955A}"/>
              </a:ext>
            </a:extLst>
          </p:cNvPr>
          <p:cNvSpPr txBox="1"/>
          <p:nvPr/>
        </p:nvSpPr>
        <p:spPr>
          <a:xfrm rot="10800000">
            <a:off x="6710433" y="2604824"/>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72" name="TextBox 71">
            <a:extLst>
              <a:ext uri="{FF2B5EF4-FFF2-40B4-BE49-F238E27FC236}">
                <a16:creationId xmlns:a16="http://schemas.microsoft.com/office/drawing/2014/main" id="{5F0F0507-9CDF-DC2C-EFA4-367FDB1C4F06}"/>
              </a:ext>
            </a:extLst>
          </p:cNvPr>
          <p:cNvSpPr txBox="1"/>
          <p:nvPr/>
        </p:nvSpPr>
        <p:spPr>
          <a:xfrm rot="10800000">
            <a:off x="6290679" y="2681215"/>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3" name="TextBox 72">
            <a:extLst>
              <a:ext uri="{FF2B5EF4-FFF2-40B4-BE49-F238E27FC236}">
                <a16:creationId xmlns:a16="http://schemas.microsoft.com/office/drawing/2014/main" id="{DD1C3DD7-A662-4BED-2839-8250C48D75B8}"/>
              </a:ext>
            </a:extLst>
          </p:cNvPr>
          <p:cNvSpPr txBox="1"/>
          <p:nvPr/>
        </p:nvSpPr>
        <p:spPr>
          <a:xfrm rot="10800000">
            <a:off x="6292489" y="2393826"/>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4" name="TextBox 73">
            <a:extLst>
              <a:ext uri="{FF2B5EF4-FFF2-40B4-BE49-F238E27FC236}">
                <a16:creationId xmlns:a16="http://schemas.microsoft.com/office/drawing/2014/main" id="{C03D78D5-0B7D-2809-1725-8D3ED2904835}"/>
              </a:ext>
            </a:extLst>
          </p:cNvPr>
          <p:cNvSpPr txBox="1"/>
          <p:nvPr/>
        </p:nvSpPr>
        <p:spPr>
          <a:xfrm rot="10800000">
            <a:off x="5816561" y="3691991"/>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5" name="TextBox 74">
            <a:extLst>
              <a:ext uri="{FF2B5EF4-FFF2-40B4-BE49-F238E27FC236}">
                <a16:creationId xmlns:a16="http://schemas.microsoft.com/office/drawing/2014/main" id="{75465B5A-2CF5-397A-3858-47534D535459}"/>
              </a:ext>
            </a:extLst>
          </p:cNvPr>
          <p:cNvSpPr txBox="1"/>
          <p:nvPr/>
        </p:nvSpPr>
        <p:spPr>
          <a:xfrm rot="10800000">
            <a:off x="6434770" y="2140850"/>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6" name="TextBox 75">
            <a:extLst>
              <a:ext uri="{FF2B5EF4-FFF2-40B4-BE49-F238E27FC236}">
                <a16:creationId xmlns:a16="http://schemas.microsoft.com/office/drawing/2014/main" id="{97756645-4FBA-8120-CBDE-22D241762A77}"/>
              </a:ext>
            </a:extLst>
          </p:cNvPr>
          <p:cNvSpPr txBox="1"/>
          <p:nvPr/>
        </p:nvSpPr>
        <p:spPr>
          <a:xfrm rot="10800000">
            <a:off x="6917603" y="3416541"/>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7" name="TextBox 76">
            <a:extLst>
              <a:ext uri="{FF2B5EF4-FFF2-40B4-BE49-F238E27FC236}">
                <a16:creationId xmlns:a16="http://schemas.microsoft.com/office/drawing/2014/main" id="{2595D8C5-03A8-19A4-6E09-11A68875E680}"/>
              </a:ext>
            </a:extLst>
          </p:cNvPr>
          <p:cNvSpPr txBox="1"/>
          <p:nvPr/>
        </p:nvSpPr>
        <p:spPr>
          <a:xfrm rot="10800000">
            <a:off x="6035046" y="1541602"/>
            <a:ext cx="295146"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79" name="TextBox 78">
            <a:extLst>
              <a:ext uri="{FF2B5EF4-FFF2-40B4-BE49-F238E27FC236}">
                <a16:creationId xmlns:a16="http://schemas.microsoft.com/office/drawing/2014/main" id="{D0BC3EFF-4CA9-C2E1-4AE4-99DD2F43288D}"/>
              </a:ext>
            </a:extLst>
          </p:cNvPr>
          <p:cNvSpPr txBox="1"/>
          <p:nvPr/>
        </p:nvSpPr>
        <p:spPr>
          <a:xfrm rot="10800000">
            <a:off x="7057536" y="2593106"/>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80" name="TextBox 79">
            <a:extLst>
              <a:ext uri="{FF2B5EF4-FFF2-40B4-BE49-F238E27FC236}">
                <a16:creationId xmlns:a16="http://schemas.microsoft.com/office/drawing/2014/main" id="{A9F0B56E-2217-E58A-69C9-31832A9EA445}"/>
              </a:ext>
            </a:extLst>
          </p:cNvPr>
          <p:cNvSpPr txBox="1"/>
          <p:nvPr/>
        </p:nvSpPr>
        <p:spPr>
          <a:xfrm rot="10800000">
            <a:off x="7483400" y="2867257"/>
            <a:ext cx="295146"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81" name="TextBox 80">
            <a:extLst>
              <a:ext uri="{FF2B5EF4-FFF2-40B4-BE49-F238E27FC236}">
                <a16:creationId xmlns:a16="http://schemas.microsoft.com/office/drawing/2014/main" id="{A6C9C42C-ADD4-A5CB-F70F-B895A229F9AB}"/>
              </a:ext>
            </a:extLst>
          </p:cNvPr>
          <p:cNvSpPr txBox="1"/>
          <p:nvPr/>
        </p:nvSpPr>
        <p:spPr>
          <a:xfrm rot="10800000">
            <a:off x="7285187" y="3667562"/>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2" name="TextBox 81">
            <a:extLst>
              <a:ext uri="{FF2B5EF4-FFF2-40B4-BE49-F238E27FC236}">
                <a16:creationId xmlns:a16="http://schemas.microsoft.com/office/drawing/2014/main" id="{30813FC3-808C-9DDF-2F44-9021D4B1DBF0}"/>
              </a:ext>
            </a:extLst>
          </p:cNvPr>
          <p:cNvSpPr txBox="1"/>
          <p:nvPr/>
        </p:nvSpPr>
        <p:spPr>
          <a:xfrm rot="10800000">
            <a:off x="6764644" y="3615220"/>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3" name="TextBox 82">
            <a:extLst>
              <a:ext uri="{FF2B5EF4-FFF2-40B4-BE49-F238E27FC236}">
                <a16:creationId xmlns:a16="http://schemas.microsoft.com/office/drawing/2014/main" id="{37E3D99F-5FEC-A3C1-2FD2-63881553E1A9}"/>
              </a:ext>
            </a:extLst>
          </p:cNvPr>
          <p:cNvSpPr txBox="1"/>
          <p:nvPr/>
        </p:nvSpPr>
        <p:spPr>
          <a:xfrm rot="10800000">
            <a:off x="7489089" y="2562482"/>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4" name="TextBox 83">
            <a:extLst>
              <a:ext uri="{FF2B5EF4-FFF2-40B4-BE49-F238E27FC236}">
                <a16:creationId xmlns:a16="http://schemas.microsoft.com/office/drawing/2014/main" id="{878FF908-709F-004D-25C4-EB37BF7F0614}"/>
              </a:ext>
            </a:extLst>
          </p:cNvPr>
          <p:cNvSpPr txBox="1"/>
          <p:nvPr/>
        </p:nvSpPr>
        <p:spPr>
          <a:xfrm rot="10800000">
            <a:off x="7440199" y="2374286"/>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8" name="TextBox 87">
            <a:extLst>
              <a:ext uri="{FF2B5EF4-FFF2-40B4-BE49-F238E27FC236}">
                <a16:creationId xmlns:a16="http://schemas.microsoft.com/office/drawing/2014/main" id="{A3C84EA1-DB64-5012-E43F-4D884038BAB5}"/>
              </a:ext>
            </a:extLst>
          </p:cNvPr>
          <p:cNvSpPr txBox="1"/>
          <p:nvPr/>
        </p:nvSpPr>
        <p:spPr>
          <a:xfrm rot="10800000">
            <a:off x="6047631" y="2829031"/>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90" name="TextBox 89">
            <a:extLst>
              <a:ext uri="{FF2B5EF4-FFF2-40B4-BE49-F238E27FC236}">
                <a16:creationId xmlns:a16="http://schemas.microsoft.com/office/drawing/2014/main" id="{5DE66D09-3A1E-7BAE-E4B0-4382D0997001}"/>
              </a:ext>
            </a:extLst>
          </p:cNvPr>
          <p:cNvSpPr txBox="1"/>
          <p:nvPr/>
        </p:nvSpPr>
        <p:spPr>
          <a:xfrm rot="10800000">
            <a:off x="7455774" y="2268814"/>
            <a:ext cx="295146"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108" name="TextBox 107">
            <a:extLst>
              <a:ext uri="{FF2B5EF4-FFF2-40B4-BE49-F238E27FC236}">
                <a16:creationId xmlns:a16="http://schemas.microsoft.com/office/drawing/2014/main" id="{FD331146-3600-1232-EA26-F8385942F28C}"/>
              </a:ext>
            </a:extLst>
          </p:cNvPr>
          <p:cNvSpPr txBox="1"/>
          <p:nvPr/>
        </p:nvSpPr>
        <p:spPr>
          <a:xfrm rot="10800000">
            <a:off x="7194154" y="3618124"/>
            <a:ext cx="295146"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135" name="TextBox 134">
            <a:extLst>
              <a:ext uri="{FF2B5EF4-FFF2-40B4-BE49-F238E27FC236}">
                <a16:creationId xmlns:a16="http://schemas.microsoft.com/office/drawing/2014/main" id="{EB5DB44B-0C68-C759-84F4-76B96AD2A687}"/>
              </a:ext>
            </a:extLst>
          </p:cNvPr>
          <p:cNvSpPr txBox="1"/>
          <p:nvPr/>
        </p:nvSpPr>
        <p:spPr>
          <a:xfrm rot="10800000">
            <a:off x="7221924" y="2825310"/>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51" name="TextBox 150">
            <a:extLst>
              <a:ext uri="{FF2B5EF4-FFF2-40B4-BE49-F238E27FC236}">
                <a16:creationId xmlns:a16="http://schemas.microsoft.com/office/drawing/2014/main" id="{FCC87B02-2693-0597-EC7B-E2AE99A1F776}"/>
              </a:ext>
            </a:extLst>
          </p:cNvPr>
          <p:cNvSpPr txBox="1"/>
          <p:nvPr/>
        </p:nvSpPr>
        <p:spPr>
          <a:xfrm rot="10800000">
            <a:off x="6312280" y="2799140"/>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52" name="TextBox 151">
            <a:extLst>
              <a:ext uri="{FF2B5EF4-FFF2-40B4-BE49-F238E27FC236}">
                <a16:creationId xmlns:a16="http://schemas.microsoft.com/office/drawing/2014/main" id="{861E5014-0172-7636-6DB0-91E5EF7A5A16}"/>
              </a:ext>
            </a:extLst>
          </p:cNvPr>
          <p:cNvSpPr txBox="1"/>
          <p:nvPr/>
        </p:nvSpPr>
        <p:spPr>
          <a:xfrm rot="10800000">
            <a:off x="6491742" y="2621542"/>
            <a:ext cx="295146"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177" name="TextBox 176">
            <a:extLst>
              <a:ext uri="{FF2B5EF4-FFF2-40B4-BE49-F238E27FC236}">
                <a16:creationId xmlns:a16="http://schemas.microsoft.com/office/drawing/2014/main" id="{4E7DB8B9-F7B3-3BB6-76F3-7F37C2933C3C}"/>
              </a:ext>
            </a:extLst>
          </p:cNvPr>
          <p:cNvSpPr txBox="1"/>
          <p:nvPr/>
        </p:nvSpPr>
        <p:spPr>
          <a:xfrm rot="10800000">
            <a:off x="7465181" y="2674123"/>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78" name="TextBox 177">
            <a:extLst>
              <a:ext uri="{FF2B5EF4-FFF2-40B4-BE49-F238E27FC236}">
                <a16:creationId xmlns:a16="http://schemas.microsoft.com/office/drawing/2014/main" id="{F8D8F61C-1878-2FA6-8DDA-7E07834CF24F}"/>
              </a:ext>
            </a:extLst>
          </p:cNvPr>
          <p:cNvSpPr txBox="1"/>
          <p:nvPr/>
        </p:nvSpPr>
        <p:spPr>
          <a:xfrm rot="10800000">
            <a:off x="7408933" y="2776725"/>
            <a:ext cx="295146"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179" name="TextBox 178">
            <a:extLst>
              <a:ext uri="{FF2B5EF4-FFF2-40B4-BE49-F238E27FC236}">
                <a16:creationId xmlns:a16="http://schemas.microsoft.com/office/drawing/2014/main" id="{5FC4D16C-5D28-9C0A-9B53-F9FFC506D6E1}"/>
              </a:ext>
            </a:extLst>
          </p:cNvPr>
          <p:cNvSpPr txBox="1"/>
          <p:nvPr/>
        </p:nvSpPr>
        <p:spPr>
          <a:xfrm rot="10800000">
            <a:off x="7387112" y="2466986"/>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0" name="TextBox 179">
            <a:extLst>
              <a:ext uri="{FF2B5EF4-FFF2-40B4-BE49-F238E27FC236}">
                <a16:creationId xmlns:a16="http://schemas.microsoft.com/office/drawing/2014/main" id="{80E68CA0-7D47-1ADE-0F49-3459A7816241}"/>
              </a:ext>
            </a:extLst>
          </p:cNvPr>
          <p:cNvSpPr txBox="1"/>
          <p:nvPr/>
        </p:nvSpPr>
        <p:spPr>
          <a:xfrm rot="10800000">
            <a:off x="6020443" y="2691572"/>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1" name="TextBox 180">
            <a:extLst>
              <a:ext uri="{FF2B5EF4-FFF2-40B4-BE49-F238E27FC236}">
                <a16:creationId xmlns:a16="http://schemas.microsoft.com/office/drawing/2014/main" id="{4302ED2B-35DF-9855-D881-94633671D99C}"/>
              </a:ext>
            </a:extLst>
          </p:cNvPr>
          <p:cNvSpPr txBox="1"/>
          <p:nvPr/>
        </p:nvSpPr>
        <p:spPr>
          <a:xfrm rot="10800000">
            <a:off x="7348174" y="2603630"/>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2" name="TextBox 181">
            <a:extLst>
              <a:ext uri="{FF2B5EF4-FFF2-40B4-BE49-F238E27FC236}">
                <a16:creationId xmlns:a16="http://schemas.microsoft.com/office/drawing/2014/main" id="{AD7E4AA3-EF05-3C00-DAEA-AD38225FA72F}"/>
              </a:ext>
            </a:extLst>
          </p:cNvPr>
          <p:cNvSpPr txBox="1"/>
          <p:nvPr/>
        </p:nvSpPr>
        <p:spPr>
          <a:xfrm rot="10800000">
            <a:off x="6272200" y="1616787"/>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3" name="TextBox 182">
            <a:extLst>
              <a:ext uri="{FF2B5EF4-FFF2-40B4-BE49-F238E27FC236}">
                <a16:creationId xmlns:a16="http://schemas.microsoft.com/office/drawing/2014/main" id="{CA0B749B-430C-64EA-D607-CC9489711ABA}"/>
              </a:ext>
            </a:extLst>
          </p:cNvPr>
          <p:cNvSpPr txBox="1"/>
          <p:nvPr/>
        </p:nvSpPr>
        <p:spPr>
          <a:xfrm rot="10800000">
            <a:off x="5984867" y="1694235"/>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4" name="TextBox 183">
            <a:extLst>
              <a:ext uri="{FF2B5EF4-FFF2-40B4-BE49-F238E27FC236}">
                <a16:creationId xmlns:a16="http://schemas.microsoft.com/office/drawing/2014/main" id="{2EC81FDC-6A1D-A1E4-CC29-83C30E443DC3}"/>
              </a:ext>
            </a:extLst>
          </p:cNvPr>
          <p:cNvSpPr txBox="1"/>
          <p:nvPr/>
        </p:nvSpPr>
        <p:spPr>
          <a:xfrm rot="10800000">
            <a:off x="6559458" y="1647463"/>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5" name="TextBox 184">
            <a:extLst>
              <a:ext uri="{FF2B5EF4-FFF2-40B4-BE49-F238E27FC236}">
                <a16:creationId xmlns:a16="http://schemas.microsoft.com/office/drawing/2014/main" id="{B54B492C-FD57-C656-39C2-3B8A31A27293}"/>
              </a:ext>
            </a:extLst>
          </p:cNvPr>
          <p:cNvSpPr txBox="1"/>
          <p:nvPr/>
        </p:nvSpPr>
        <p:spPr>
          <a:xfrm rot="10800000">
            <a:off x="6468898" y="1797804"/>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6" name="TextBox 185">
            <a:extLst>
              <a:ext uri="{FF2B5EF4-FFF2-40B4-BE49-F238E27FC236}">
                <a16:creationId xmlns:a16="http://schemas.microsoft.com/office/drawing/2014/main" id="{E48A297A-66AE-3082-9BD4-D620A9BE4653}"/>
              </a:ext>
            </a:extLst>
          </p:cNvPr>
          <p:cNvSpPr txBox="1"/>
          <p:nvPr/>
        </p:nvSpPr>
        <p:spPr>
          <a:xfrm rot="10800000">
            <a:off x="6540781" y="1499362"/>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7" name="TextBox 186">
            <a:extLst>
              <a:ext uri="{FF2B5EF4-FFF2-40B4-BE49-F238E27FC236}">
                <a16:creationId xmlns:a16="http://schemas.microsoft.com/office/drawing/2014/main" id="{460683DE-6350-2B8B-8CA6-09DBFAA175B7}"/>
              </a:ext>
            </a:extLst>
          </p:cNvPr>
          <p:cNvSpPr txBox="1"/>
          <p:nvPr/>
        </p:nvSpPr>
        <p:spPr>
          <a:xfrm rot="10800000">
            <a:off x="6203522" y="1462257"/>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8" name="TextBox 187">
            <a:extLst>
              <a:ext uri="{FF2B5EF4-FFF2-40B4-BE49-F238E27FC236}">
                <a16:creationId xmlns:a16="http://schemas.microsoft.com/office/drawing/2014/main" id="{AE76EAE3-7C32-F77F-A8C7-B7F93240DE3C}"/>
              </a:ext>
            </a:extLst>
          </p:cNvPr>
          <p:cNvSpPr txBox="1"/>
          <p:nvPr/>
        </p:nvSpPr>
        <p:spPr>
          <a:xfrm rot="10800000">
            <a:off x="6178539" y="1792461"/>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9" name="TextBox 188">
            <a:extLst>
              <a:ext uri="{FF2B5EF4-FFF2-40B4-BE49-F238E27FC236}">
                <a16:creationId xmlns:a16="http://schemas.microsoft.com/office/drawing/2014/main" id="{FD75B7F6-2B7C-4781-0C6F-52BB766AFB77}"/>
              </a:ext>
            </a:extLst>
          </p:cNvPr>
          <p:cNvSpPr txBox="1"/>
          <p:nvPr/>
        </p:nvSpPr>
        <p:spPr>
          <a:xfrm rot="10800000">
            <a:off x="5816297" y="1782439"/>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90" name="TextBox 189">
            <a:extLst>
              <a:ext uri="{FF2B5EF4-FFF2-40B4-BE49-F238E27FC236}">
                <a16:creationId xmlns:a16="http://schemas.microsoft.com/office/drawing/2014/main" id="{99A70065-D5BF-9B46-312F-2EB33D5D454A}"/>
              </a:ext>
            </a:extLst>
          </p:cNvPr>
          <p:cNvSpPr txBox="1"/>
          <p:nvPr/>
        </p:nvSpPr>
        <p:spPr>
          <a:xfrm rot="10800000">
            <a:off x="5838157" y="1582885"/>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91" name="TextBox 190">
            <a:extLst>
              <a:ext uri="{FF2B5EF4-FFF2-40B4-BE49-F238E27FC236}">
                <a16:creationId xmlns:a16="http://schemas.microsoft.com/office/drawing/2014/main" id="{20C844E9-CF3B-D8BD-ED6A-4F2F021B4022}"/>
              </a:ext>
            </a:extLst>
          </p:cNvPr>
          <p:cNvSpPr txBox="1"/>
          <p:nvPr/>
        </p:nvSpPr>
        <p:spPr>
          <a:xfrm rot="10800000">
            <a:off x="6365906" y="1529430"/>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56" name="TextBox 255">
            <a:extLst>
              <a:ext uri="{FF2B5EF4-FFF2-40B4-BE49-F238E27FC236}">
                <a16:creationId xmlns:a16="http://schemas.microsoft.com/office/drawing/2014/main" id="{3EDFE202-8BE5-21ED-84AE-A56FD4E79A64}"/>
              </a:ext>
            </a:extLst>
          </p:cNvPr>
          <p:cNvSpPr txBox="1"/>
          <p:nvPr/>
        </p:nvSpPr>
        <p:spPr>
          <a:xfrm rot="10800000">
            <a:off x="6387765" y="1429202"/>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57" name="TextBox 256">
            <a:extLst>
              <a:ext uri="{FF2B5EF4-FFF2-40B4-BE49-F238E27FC236}">
                <a16:creationId xmlns:a16="http://schemas.microsoft.com/office/drawing/2014/main" id="{56DBF284-340D-B02F-DAE4-D373354EAE35}"/>
              </a:ext>
            </a:extLst>
          </p:cNvPr>
          <p:cNvSpPr txBox="1"/>
          <p:nvPr/>
        </p:nvSpPr>
        <p:spPr>
          <a:xfrm rot="10800000">
            <a:off x="6322187" y="1725642"/>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58" name="TextBox 257">
            <a:extLst>
              <a:ext uri="{FF2B5EF4-FFF2-40B4-BE49-F238E27FC236}">
                <a16:creationId xmlns:a16="http://schemas.microsoft.com/office/drawing/2014/main" id="{16BB5E32-314D-945D-DE31-EFC72BEB4242}"/>
              </a:ext>
            </a:extLst>
          </p:cNvPr>
          <p:cNvSpPr txBox="1"/>
          <p:nvPr/>
        </p:nvSpPr>
        <p:spPr>
          <a:xfrm rot="10800000">
            <a:off x="6858057" y="1476637"/>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259" name="TextBox 258">
            <a:extLst>
              <a:ext uri="{FF2B5EF4-FFF2-40B4-BE49-F238E27FC236}">
                <a16:creationId xmlns:a16="http://schemas.microsoft.com/office/drawing/2014/main" id="{F3AA38EF-A0FA-1482-8621-49C1851D6898}"/>
              </a:ext>
            </a:extLst>
          </p:cNvPr>
          <p:cNvSpPr txBox="1"/>
          <p:nvPr/>
        </p:nvSpPr>
        <p:spPr>
          <a:xfrm rot="10800000">
            <a:off x="6938396" y="1877529"/>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0" name="TextBox 259">
            <a:extLst>
              <a:ext uri="{FF2B5EF4-FFF2-40B4-BE49-F238E27FC236}">
                <a16:creationId xmlns:a16="http://schemas.microsoft.com/office/drawing/2014/main" id="{6D578CD5-0E99-D927-3A22-6D1CA9B50AAB}"/>
              </a:ext>
            </a:extLst>
          </p:cNvPr>
          <p:cNvSpPr txBox="1"/>
          <p:nvPr/>
        </p:nvSpPr>
        <p:spPr>
          <a:xfrm rot="10800000">
            <a:off x="6936954" y="1609672"/>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1" name="TextBox 260">
            <a:extLst>
              <a:ext uri="{FF2B5EF4-FFF2-40B4-BE49-F238E27FC236}">
                <a16:creationId xmlns:a16="http://schemas.microsoft.com/office/drawing/2014/main" id="{3BC68C5A-FF76-4010-298B-8EC53364255F}"/>
              </a:ext>
            </a:extLst>
          </p:cNvPr>
          <p:cNvSpPr txBox="1"/>
          <p:nvPr/>
        </p:nvSpPr>
        <p:spPr>
          <a:xfrm rot="10800000">
            <a:off x="7036136" y="1785340"/>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2" name="TextBox 261">
            <a:extLst>
              <a:ext uri="{FF2B5EF4-FFF2-40B4-BE49-F238E27FC236}">
                <a16:creationId xmlns:a16="http://schemas.microsoft.com/office/drawing/2014/main" id="{D52189D8-047F-A374-7730-5C94BC491E3F}"/>
              </a:ext>
            </a:extLst>
          </p:cNvPr>
          <p:cNvSpPr txBox="1"/>
          <p:nvPr/>
        </p:nvSpPr>
        <p:spPr>
          <a:xfrm rot="10800000">
            <a:off x="7325462" y="1553553"/>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263" name="TextBox 262">
            <a:extLst>
              <a:ext uri="{FF2B5EF4-FFF2-40B4-BE49-F238E27FC236}">
                <a16:creationId xmlns:a16="http://schemas.microsoft.com/office/drawing/2014/main" id="{573B9D9E-B9E6-E4F8-1F4F-4EA93E681121}"/>
              </a:ext>
            </a:extLst>
          </p:cNvPr>
          <p:cNvSpPr txBox="1"/>
          <p:nvPr/>
        </p:nvSpPr>
        <p:spPr>
          <a:xfrm rot="10800000">
            <a:off x="7133164" y="1674328"/>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4" name="TextBox 263">
            <a:extLst>
              <a:ext uri="{FF2B5EF4-FFF2-40B4-BE49-F238E27FC236}">
                <a16:creationId xmlns:a16="http://schemas.microsoft.com/office/drawing/2014/main" id="{F6DD1499-D6B7-9E1A-0DDC-C9C04083E65C}"/>
              </a:ext>
            </a:extLst>
          </p:cNvPr>
          <p:cNvSpPr txBox="1"/>
          <p:nvPr/>
        </p:nvSpPr>
        <p:spPr>
          <a:xfrm rot="10800000">
            <a:off x="7054272" y="1529636"/>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265" name="TextBox 264">
            <a:extLst>
              <a:ext uri="{FF2B5EF4-FFF2-40B4-BE49-F238E27FC236}">
                <a16:creationId xmlns:a16="http://schemas.microsoft.com/office/drawing/2014/main" id="{E0F665F5-9BF1-15CD-C775-84D24CF6764B}"/>
              </a:ext>
            </a:extLst>
          </p:cNvPr>
          <p:cNvSpPr txBox="1"/>
          <p:nvPr/>
        </p:nvSpPr>
        <p:spPr>
          <a:xfrm rot="10800000">
            <a:off x="7461389" y="1778452"/>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6" name="TextBox 265">
            <a:extLst>
              <a:ext uri="{FF2B5EF4-FFF2-40B4-BE49-F238E27FC236}">
                <a16:creationId xmlns:a16="http://schemas.microsoft.com/office/drawing/2014/main" id="{552E3F4D-8D59-248E-22F1-327239D5B9E9}"/>
              </a:ext>
            </a:extLst>
          </p:cNvPr>
          <p:cNvSpPr txBox="1"/>
          <p:nvPr/>
        </p:nvSpPr>
        <p:spPr>
          <a:xfrm rot="10800000">
            <a:off x="7285499" y="1865813"/>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7" name="TextBox 266">
            <a:extLst>
              <a:ext uri="{FF2B5EF4-FFF2-40B4-BE49-F238E27FC236}">
                <a16:creationId xmlns:a16="http://schemas.microsoft.com/office/drawing/2014/main" id="{010C7EB0-E01A-583F-B76B-7F22200970C1}"/>
              </a:ext>
            </a:extLst>
          </p:cNvPr>
          <p:cNvSpPr txBox="1"/>
          <p:nvPr/>
        </p:nvSpPr>
        <p:spPr>
          <a:xfrm rot="10800000">
            <a:off x="7490525" y="1483434"/>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268" name="TextBox 267">
            <a:extLst>
              <a:ext uri="{FF2B5EF4-FFF2-40B4-BE49-F238E27FC236}">
                <a16:creationId xmlns:a16="http://schemas.microsoft.com/office/drawing/2014/main" id="{4B905BA7-1167-A6E2-A5DC-2F316AF8C41D}"/>
              </a:ext>
            </a:extLst>
          </p:cNvPr>
          <p:cNvSpPr txBox="1"/>
          <p:nvPr/>
        </p:nvSpPr>
        <p:spPr>
          <a:xfrm rot="10800000">
            <a:off x="7312783" y="1685646"/>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9" name="TextBox 268">
            <a:extLst>
              <a:ext uri="{FF2B5EF4-FFF2-40B4-BE49-F238E27FC236}">
                <a16:creationId xmlns:a16="http://schemas.microsoft.com/office/drawing/2014/main" id="{DE32CED4-314B-34FE-3B37-44B1B7B63DD5}"/>
              </a:ext>
            </a:extLst>
          </p:cNvPr>
          <p:cNvSpPr txBox="1"/>
          <p:nvPr/>
        </p:nvSpPr>
        <p:spPr>
          <a:xfrm rot="10800000">
            <a:off x="7203512" y="1475780"/>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270" name="TextBox 269">
            <a:extLst>
              <a:ext uri="{FF2B5EF4-FFF2-40B4-BE49-F238E27FC236}">
                <a16:creationId xmlns:a16="http://schemas.microsoft.com/office/drawing/2014/main" id="{BA9C4CD9-87F4-09D0-B173-23CD002B42E0}"/>
              </a:ext>
            </a:extLst>
          </p:cNvPr>
          <p:cNvSpPr txBox="1"/>
          <p:nvPr/>
        </p:nvSpPr>
        <p:spPr>
          <a:xfrm rot="10800000">
            <a:off x="6824424" y="1696306"/>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71" name="TextBox 270">
            <a:extLst>
              <a:ext uri="{FF2B5EF4-FFF2-40B4-BE49-F238E27FC236}">
                <a16:creationId xmlns:a16="http://schemas.microsoft.com/office/drawing/2014/main" id="{3981D9B6-C8BC-C0C4-E2A8-B3B4D1FF264D}"/>
              </a:ext>
            </a:extLst>
          </p:cNvPr>
          <p:cNvSpPr txBox="1"/>
          <p:nvPr/>
        </p:nvSpPr>
        <p:spPr>
          <a:xfrm rot="10800000">
            <a:off x="6572009" y="1882666"/>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2" name="TextBox 271">
            <a:extLst>
              <a:ext uri="{FF2B5EF4-FFF2-40B4-BE49-F238E27FC236}">
                <a16:creationId xmlns:a16="http://schemas.microsoft.com/office/drawing/2014/main" id="{539B72F8-1927-D65B-7B06-A84A87F1D8FC}"/>
              </a:ext>
            </a:extLst>
          </p:cNvPr>
          <p:cNvSpPr txBox="1"/>
          <p:nvPr/>
        </p:nvSpPr>
        <p:spPr>
          <a:xfrm rot="10800000">
            <a:off x="6272223" y="1859279"/>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3" name="TextBox 272">
            <a:extLst>
              <a:ext uri="{FF2B5EF4-FFF2-40B4-BE49-F238E27FC236}">
                <a16:creationId xmlns:a16="http://schemas.microsoft.com/office/drawing/2014/main" id="{F11169DA-E137-549B-18D5-CB00FACA9803}"/>
              </a:ext>
            </a:extLst>
          </p:cNvPr>
          <p:cNvSpPr txBox="1"/>
          <p:nvPr/>
        </p:nvSpPr>
        <p:spPr>
          <a:xfrm rot="10800000">
            <a:off x="5981805" y="1865962"/>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4" name="TextBox 273">
            <a:extLst>
              <a:ext uri="{FF2B5EF4-FFF2-40B4-BE49-F238E27FC236}">
                <a16:creationId xmlns:a16="http://schemas.microsoft.com/office/drawing/2014/main" id="{873B50D5-CF82-63B4-8D4D-4CEF13F24AC1}"/>
              </a:ext>
            </a:extLst>
          </p:cNvPr>
          <p:cNvSpPr txBox="1"/>
          <p:nvPr/>
        </p:nvSpPr>
        <p:spPr>
          <a:xfrm rot="10800000">
            <a:off x="5838157" y="1892688"/>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5" name="TextBox 274">
            <a:extLst>
              <a:ext uri="{FF2B5EF4-FFF2-40B4-BE49-F238E27FC236}">
                <a16:creationId xmlns:a16="http://schemas.microsoft.com/office/drawing/2014/main" id="{0A5EAAA8-785B-548F-7B21-D80C3EB90642}"/>
              </a:ext>
            </a:extLst>
          </p:cNvPr>
          <p:cNvSpPr txBox="1"/>
          <p:nvPr/>
        </p:nvSpPr>
        <p:spPr>
          <a:xfrm rot="10800000">
            <a:off x="6016310" y="2338154"/>
            <a:ext cx="295146"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276" name="TextBox 275">
            <a:extLst>
              <a:ext uri="{FF2B5EF4-FFF2-40B4-BE49-F238E27FC236}">
                <a16:creationId xmlns:a16="http://schemas.microsoft.com/office/drawing/2014/main" id="{26387D8B-200E-0C50-AE0A-220B13E2D29D}"/>
              </a:ext>
            </a:extLst>
          </p:cNvPr>
          <p:cNvSpPr txBox="1"/>
          <p:nvPr/>
        </p:nvSpPr>
        <p:spPr>
          <a:xfrm rot="10800000">
            <a:off x="6253463" y="2454331"/>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7" name="TextBox 276">
            <a:extLst>
              <a:ext uri="{FF2B5EF4-FFF2-40B4-BE49-F238E27FC236}">
                <a16:creationId xmlns:a16="http://schemas.microsoft.com/office/drawing/2014/main" id="{93D3421C-C21C-56AB-4A86-5673EC1F9C01}"/>
              </a:ext>
            </a:extLst>
          </p:cNvPr>
          <p:cNvSpPr txBox="1"/>
          <p:nvPr/>
        </p:nvSpPr>
        <p:spPr>
          <a:xfrm rot="10800000">
            <a:off x="5966131" y="2531780"/>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8" name="TextBox 277">
            <a:extLst>
              <a:ext uri="{FF2B5EF4-FFF2-40B4-BE49-F238E27FC236}">
                <a16:creationId xmlns:a16="http://schemas.microsoft.com/office/drawing/2014/main" id="{D1993163-C83A-3A1B-8A1C-F7A03E43312D}"/>
              </a:ext>
            </a:extLst>
          </p:cNvPr>
          <p:cNvSpPr txBox="1"/>
          <p:nvPr/>
        </p:nvSpPr>
        <p:spPr>
          <a:xfrm rot="10800000">
            <a:off x="6184785" y="2249139"/>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9" name="TextBox 278">
            <a:extLst>
              <a:ext uri="{FF2B5EF4-FFF2-40B4-BE49-F238E27FC236}">
                <a16:creationId xmlns:a16="http://schemas.microsoft.com/office/drawing/2014/main" id="{F077D8C8-DEB6-9ACB-A5C2-91F8D1706BDA}"/>
              </a:ext>
            </a:extLst>
          </p:cNvPr>
          <p:cNvSpPr txBox="1"/>
          <p:nvPr/>
        </p:nvSpPr>
        <p:spPr>
          <a:xfrm rot="10800000">
            <a:off x="6159803" y="2630005"/>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80" name="TextBox 279">
            <a:extLst>
              <a:ext uri="{FF2B5EF4-FFF2-40B4-BE49-F238E27FC236}">
                <a16:creationId xmlns:a16="http://schemas.microsoft.com/office/drawing/2014/main" id="{3A8248CF-9672-4C44-4F44-D5FC2F0E907C}"/>
              </a:ext>
            </a:extLst>
          </p:cNvPr>
          <p:cNvSpPr txBox="1"/>
          <p:nvPr/>
        </p:nvSpPr>
        <p:spPr>
          <a:xfrm rot="10800000">
            <a:off x="5839953" y="2619983"/>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81" name="TextBox 280">
            <a:extLst>
              <a:ext uri="{FF2B5EF4-FFF2-40B4-BE49-F238E27FC236}">
                <a16:creationId xmlns:a16="http://schemas.microsoft.com/office/drawing/2014/main" id="{1E2E572B-79DF-62D1-A1CC-4D7B2A79931B}"/>
              </a:ext>
            </a:extLst>
          </p:cNvPr>
          <p:cNvSpPr txBox="1"/>
          <p:nvPr/>
        </p:nvSpPr>
        <p:spPr>
          <a:xfrm rot="10800000">
            <a:off x="5819420" y="2379435"/>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82" name="TextBox 281">
            <a:extLst>
              <a:ext uri="{FF2B5EF4-FFF2-40B4-BE49-F238E27FC236}">
                <a16:creationId xmlns:a16="http://schemas.microsoft.com/office/drawing/2014/main" id="{376B9F60-721C-F2C5-0CE2-EEC17C5FAE4E}"/>
              </a:ext>
            </a:extLst>
          </p:cNvPr>
          <p:cNvSpPr txBox="1"/>
          <p:nvPr/>
        </p:nvSpPr>
        <p:spPr>
          <a:xfrm rot="10800000">
            <a:off x="5846198" y="2284453"/>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83" name="TextBox 282">
            <a:extLst>
              <a:ext uri="{FF2B5EF4-FFF2-40B4-BE49-F238E27FC236}">
                <a16:creationId xmlns:a16="http://schemas.microsoft.com/office/drawing/2014/main" id="{3486D3B9-37A3-1286-479A-17F8089B4122}"/>
              </a:ext>
            </a:extLst>
          </p:cNvPr>
          <p:cNvSpPr txBox="1"/>
          <p:nvPr/>
        </p:nvSpPr>
        <p:spPr>
          <a:xfrm rot="10800000">
            <a:off x="6303450" y="2563186"/>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84" name="TextBox 283">
            <a:extLst>
              <a:ext uri="{FF2B5EF4-FFF2-40B4-BE49-F238E27FC236}">
                <a16:creationId xmlns:a16="http://schemas.microsoft.com/office/drawing/2014/main" id="{1EBFA42D-BE53-BDF2-0C39-6B1C61ABDA95}"/>
              </a:ext>
            </a:extLst>
          </p:cNvPr>
          <p:cNvSpPr txBox="1"/>
          <p:nvPr/>
        </p:nvSpPr>
        <p:spPr>
          <a:xfrm rot="10800000">
            <a:off x="5867186" y="2765958"/>
            <a:ext cx="295146"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285" name="TextBox 284">
            <a:extLst>
              <a:ext uri="{FF2B5EF4-FFF2-40B4-BE49-F238E27FC236}">
                <a16:creationId xmlns:a16="http://schemas.microsoft.com/office/drawing/2014/main" id="{7D110100-1DAE-F517-7131-EAE21FE3EDBE}"/>
              </a:ext>
            </a:extLst>
          </p:cNvPr>
          <p:cNvSpPr txBox="1"/>
          <p:nvPr/>
        </p:nvSpPr>
        <p:spPr>
          <a:xfrm rot="10800000">
            <a:off x="7336478" y="3463304"/>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86" name="TextBox 285">
            <a:extLst>
              <a:ext uri="{FF2B5EF4-FFF2-40B4-BE49-F238E27FC236}">
                <a16:creationId xmlns:a16="http://schemas.microsoft.com/office/drawing/2014/main" id="{8FBABF9C-263A-95A6-6413-51CB11FF83E8}"/>
              </a:ext>
            </a:extLst>
          </p:cNvPr>
          <p:cNvSpPr txBox="1"/>
          <p:nvPr/>
        </p:nvSpPr>
        <p:spPr>
          <a:xfrm rot="10800000">
            <a:off x="6699513" y="3381159"/>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87" name="TextBox 286">
            <a:extLst>
              <a:ext uri="{FF2B5EF4-FFF2-40B4-BE49-F238E27FC236}">
                <a16:creationId xmlns:a16="http://schemas.microsoft.com/office/drawing/2014/main" id="{441E46AA-0B6A-CA3B-B3A2-C31E89B53196}"/>
              </a:ext>
            </a:extLst>
          </p:cNvPr>
          <p:cNvSpPr txBox="1"/>
          <p:nvPr/>
        </p:nvSpPr>
        <p:spPr>
          <a:xfrm rot="10800000">
            <a:off x="6318454" y="3616987"/>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88" name="TextBox 287">
            <a:extLst>
              <a:ext uri="{FF2B5EF4-FFF2-40B4-BE49-F238E27FC236}">
                <a16:creationId xmlns:a16="http://schemas.microsoft.com/office/drawing/2014/main" id="{D4C84B0D-FC9F-E321-F663-1D7442E9A90C}"/>
              </a:ext>
            </a:extLst>
          </p:cNvPr>
          <p:cNvSpPr txBox="1"/>
          <p:nvPr/>
        </p:nvSpPr>
        <p:spPr>
          <a:xfrm rot="10800000">
            <a:off x="6347589" y="3280975"/>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89" name="TextBox 288">
            <a:extLst>
              <a:ext uri="{FF2B5EF4-FFF2-40B4-BE49-F238E27FC236}">
                <a16:creationId xmlns:a16="http://schemas.microsoft.com/office/drawing/2014/main" id="{5C6E224C-5DBC-6E7A-69EB-598D1EC29ECE}"/>
              </a:ext>
            </a:extLst>
          </p:cNvPr>
          <p:cNvSpPr txBox="1"/>
          <p:nvPr/>
        </p:nvSpPr>
        <p:spPr>
          <a:xfrm rot="10800000">
            <a:off x="6169847" y="3524181"/>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0" name="TextBox 289">
            <a:extLst>
              <a:ext uri="{FF2B5EF4-FFF2-40B4-BE49-F238E27FC236}">
                <a16:creationId xmlns:a16="http://schemas.microsoft.com/office/drawing/2014/main" id="{CEED0C68-2711-1BC9-3CE2-4C9FF0F6DA80}"/>
              </a:ext>
            </a:extLst>
          </p:cNvPr>
          <p:cNvSpPr txBox="1"/>
          <p:nvPr/>
        </p:nvSpPr>
        <p:spPr>
          <a:xfrm rot="10800000">
            <a:off x="5952978" y="3349129"/>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1" name="TextBox 290">
            <a:extLst>
              <a:ext uri="{FF2B5EF4-FFF2-40B4-BE49-F238E27FC236}">
                <a16:creationId xmlns:a16="http://schemas.microsoft.com/office/drawing/2014/main" id="{1CA2E8F4-BB64-1762-46B0-5FC165725194}"/>
              </a:ext>
            </a:extLst>
          </p:cNvPr>
          <p:cNvSpPr txBox="1"/>
          <p:nvPr/>
        </p:nvSpPr>
        <p:spPr>
          <a:xfrm rot="10800000">
            <a:off x="6972144" y="3558273"/>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2" name="TextBox 291">
            <a:extLst>
              <a:ext uri="{FF2B5EF4-FFF2-40B4-BE49-F238E27FC236}">
                <a16:creationId xmlns:a16="http://schemas.microsoft.com/office/drawing/2014/main" id="{26BFFAE0-F401-2776-EF28-6ED465531968}"/>
              </a:ext>
            </a:extLst>
          </p:cNvPr>
          <p:cNvSpPr txBox="1"/>
          <p:nvPr/>
        </p:nvSpPr>
        <p:spPr>
          <a:xfrm rot="10800000">
            <a:off x="6703586" y="3695251"/>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3" name="TextBox 292">
            <a:extLst>
              <a:ext uri="{FF2B5EF4-FFF2-40B4-BE49-F238E27FC236}">
                <a16:creationId xmlns:a16="http://schemas.microsoft.com/office/drawing/2014/main" id="{560F3826-2AC3-C818-6591-E936003DD9E3}"/>
              </a:ext>
            </a:extLst>
          </p:cNvPr>
          <p:cNvSpPr txBox="1"/>
          <p:nvPr/>
        </p:nvSpPr>
        <p:spPr>
          <a:xfrm rot="10800000">
            <a:off x="6950285" y="3240885"/>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4" name="TextBox 293">
            <a:extLst>
              <a:ext uri="{FF2B5EF4-FFF2-40B4-BE49-F238E27FC236}">
                <a16:creationId xmlns:a16="http://schemas.microsoft.com/office/drawing/2014/main" id="{7F1467A4-FBEC-A890-7B61-BBD99D9B2DE6}"/>
              </a:ext>
            </a:extLst>
          </p:cNvPr>
          <p:cNvSpPr txBox="1"/>
          <p:nvPr/>
        </p:nvSpPr>
        <p:spPr>
          <a:xfrm rot="10800000">
            <a:off x="6041557" y="3645138"/>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5" name="TextBox 294">
            <a:extLst>
              <a:ext uri="{FF2B5EF4-FFF2-40B4-BE49-F238E27FC236}">
                <a16:creationId xmlns:a16="http://schemas.microsoft.com/office/drawing/2014/main" id="{8CE9260A-B95F-B6C3-7AC3-B9DF69BA3965}"/>
              </a:ext>
            </a:extLst>
          </p:cNvPr>
          <p:cNvSpPr txBox="1"/>
          <p:nvPr/>
        </p:nvSpPr>
        <p:spPr>
          <a:xfrm rot="10800000">
            <a:off x="5891664" y="3524864"/>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6" name="TextBox 295">
            <a:extLst>
              <a:ext uri="{FF2B5EF4-FFF2-40B4-BE49-F238E27FC236}">
                <a16:creationId xmlns:a16="http://schemas.microsoft.com/office/drawing/2014/main" id="{50386A9C-64F0-20F4-90E1-A67F6D1570E5}"/>
              </a:ext>
            </a:extLst>
          </p:cNvPr>
          <p:cNvSpPr txBox="1"/>
          <p:nvPr/>
        </p:nvSpPr>
        <p:spPr>
          <a:xfrm rot="10800000">
            <a:off x="6096248" y="3354714"/>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97" name="TextBox 296">
            <a:extLst>
              <a:ext uri="{FF2B5EF4-FFF2-40B4-BE49-F238E27FC236}">
                <a16:creationId xmlns:a16="http://schemas.microsoft.com/office/drawing/2014/main" id="{DBD022F8-9AC8-94B6-D0F6-92EA32135B74}"/>
              </a:ext>
            </a:extLst>
          </p:cNvPr>
          <p:cNvSpPr txBox="1"/>
          <p:nvPr/>
        </p:nvSpPr>
        <p:spPr>
          <a:xfrm rot="10800000">
            <a:off x="6585222" y="3554043"/>
            <a:ext cx="295146"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298" name="TextBox 297">
            <a:extLst>
              <a:ext uri="{FF2B5EF4-FFF2-40B4-BE49-F238E27FC236}">
                <a16:creationId xmlns:a16="http://schemas.microsoft.com/office/drawing/2014/main" id="{56B642FF-BEC2-1258-4387-D64142C5A80C}"/>
              </a:ext>
            </a:extLst>
          </p:cNvPr>
          <p:cNvSpPr txBox="1"/>
          <p:nvPr/>
        </p:nvSpPr>
        <p:spPr>
          <a:xfrm rot="10800000">
            <a:off x="6664184" y="3254418"/>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99" name="TextBox 298">
            <a:extLst>
              <a:ext uri="{FF2B5EF4-FFF2-40B4-BE49-F238E27FC236}">
                <a16:creationId xmlns:a16="http://schemas.microsoft.com/office/drawing/2014/main" id="{6AFB5799-82F8-B1FE-F1CC-E8F8C9759822}"/>
              </a:ext>
            </a:extLst>
          </p:cNvPr>
          <p:cNvSpPr txBox="1"/>
          <p:nvPr/>
        </p:nvSpPr>
        <p:spPr>
          <a:xfrm rot="10800000">
            <a:off x="6994446" y="3720711"/>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00" name="TextBox 299">
            <a:extLst>
              <a:ext uri="{FF2B5EF4-FFF2-40B4-BE49-F238E27FC236}">
                <a16:creationId xmlns:a16="http://schemas.microsoft.com/office/drawing/2014/main" id="{2F93BD7B-E740-E066-4113-1EA2DF72E989}"/>
              </a:ext>
            </a:extLst>
          </p:cNvPr>
          <p:cNvSpPr txBox="1"/>
          <p:nvPr/>
        </p:nvSpPr>
        <p:spPr>
          <a:xfrm rot="10800000">
            <a:off x="6152285" y="3209987"/>
            <a:ext cx="295146"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301" name="TextBox 300">
            <a:extLst>
              <a:ext uri="{FF2B5EF4-FFF2-40B4-BE49-F238E27FC236}">
                <a16:creationId xmlns:a16="http://schemas.microsoft.com/office/drawing/2014/main" id="{D18A3486-4562-9AB5-A175-4F57CD9D4D58}"/>
              </a:ext>
            </a:extLst>
          </p:cNvPr>
          <p:cNvSpPr txBox="1"/>
          <p:nvPr/>
        </p:nvSpPr>
        <p:spPr>
          <a:xfrm rot="10800000">
            <a:off x="7255462" y="3294483"/>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grpSp>
        <p:nvGrpSpPr>
          <p:cNvPr id="439" name="Group 438">
            <a:extLst>
              <a:ext uri="{FF2B5EF4-FFF2-40B4-BE49-F238E27FC236}">
                <a16:creationId xmlns:a16="http://schemas.microsoft.com/office/drawing/2014/main" id="{6C561F82-9A19-0F34-EF45-56CC23C9FAF7}"/>
              </a:ext>
            </a:extLst>
          </p:cNvPr>
          <p:cNvGrpSpPr/>
          <p:nvPr/>
        </p:nvGrpSpPr>
        <p:grpSpPr>
          <a:xfrm>
            <a:off x="1721759" y="2179435"/>
            <a:ext cx="1987276" cy="366055"/>
            <a:chOff x="1721759" y="2436339"/>
            <a:chExt cx="1987276" cy="366055"/>
          </a:xfrm>
        </p:grpSpPr>
        <p:sp>
          <p:nvSpPr>
            <p:cNvPr id="431" name="TextBox 430">
              <a:extLst>
                <a:ext uri="{FF2B5EF4-FFF2-40B4-BE49-F238E27FC236}">
                  <a16:creationId xmlns:a16="http://schemas.microsoft.com/office/drawing/2014/main" id="{A82FD662-40FC-6709-4DC9-9C31F17005AD}"/>
                </a:ext>
              </a:extLst>
            </p:cNvPr>
            <p:cNvSpPr txBox="1"/>
            <p:nvPr/>
          </p:nvSpPr>
          <p:spPr>
            <a:xfrm>
              <a:off x="1721759" y="2436339"/>
              <a:ext cx="1987276" cy="261610"/>
            </a:xfrm>
            <a:prstGeom prst="rect">
              <a:avLst/>
            </a:prstGeom>
            <a:noFill/>
          </p:spPr>
          <p:txBody>
            <a:bodyPr wrap="square">
              <a:spAutoFit/>
            </a:bodyPr>
            <a:lstStyle/>
            <a:p>
              <a:r>
                <a:rPr lang="en-US" sz="1100" b="0" i="0" dirty="0">
                  <a:solidFill>
                    <a:srgbClr val="DCDCDC"/>
                  </a:solidFill>
                  <a:effectLst/>
                  <a:latin typeface="Consolas" panose="020B0609020204030204" pitchFamily="49" charset="0"/>
                  <a:cs typeface="Consolas" panose="020B0609020204030204" pitchFamily="49" charset="0"/>
                </a:rPr>
                <a:t>43</a:t>
              </a:r>
              <a:r>
                <a:rPr lang="en-US" sz="700" b="0" i="0" dirty="0">
                  <a:solidFill>
                    <a:srgbClr val="DCDCDC"/>
                  </a:solidFill>
                  <a:effectLst/>
                  <a:latin typeface="Consolas" panose="020B0609020204030204" pitchFamily="49" charset="0"/>
                  <a:cs typeface="Consolas" panose="020B0609020204030204" pitchFamily="49" charset="0"/>
                </a:rPr>
                <a:t> </a:t>
              </a:r>
              <a:r>
                <a:rPr lang="en-US" sz="1100" b="0" i="0" dirty="0">
                  <a:solidFill>
                    <a:srgbClr val="DCDCDC"/>
                  </a:solidFill>
                  <a:effectLst/>
                  <a:latin typeface="Consolas" panose="020B0609020204030204" pitchFamily="49" charset="0"/>
                  <a:cs typeface="Consolas" panose="020B0609020204030204" pitchFamily="49" charset="0"/>
                </a:rPr>
                <a:t>2416 19975</a:t>
              </a:r>
            </a:p>
          </p:txBody>
        </p:sp>
        <p:sp>
          <p:nvSpPr>
            <p:cNvPr id="435" name="Left Brace 434">
              <a:extLst>
                <a:ext uri="{FF2B5EF4-FFF2-40B4-BE49-F238E27FC236}">
                  <a16:creationId xmlns:a16="http://schemas.microsoft.com/office/drawing/2014/main" id="{A929D46B-3DB1-AA5B-B3FF-013B1C13D913}"/>
                </a:ext>
              </a:extLst>
            </p:cNvPr>
            <p:cNvSpPr/>
            <p:nvPr/>
          </p:nvSpPr>
          <p:spPr>
            <a:xfrm rot="5400000">
              <a:off x="1848398" y="2625642"/>
              <a:ext cx="124904" cy="22860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7" name="Left Brace 436">
              <a:extLst>
                <a:ext uri="{FF2B5EF4-FFF2-40B4-BE49-F238E27FC236}">
                  <a16:creationId xmlns:a16="http://schemas.microsoft.com/office/drawing/2014/main" id="{B88B5143-E444-CA0B-328E-F28E86995EED}"/>
                </a:ext>
              </a:extLst>
            </p:cNvPr>
            <p:cNvSpPr/>
            <p:nvPr/>
          </p:nvSpPr>
          <p:spPr>
            <a:xfrm rot="5400000">
              <a:off x="2112173" y="2590467"/>
              <a:ext cx="124904" cy="29260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8" name="Left Brace 437">
              <a:extLst>
                <a:ext uri="{FF2B5EF4-FFF2-40B4-BE49-F238E27FC236}">
                  <a16:creationId xmlns:a16="http://schemas.microsoft.com/office/drawing/2014/main" id="{6DE736BB-0748-4F10-2387-D9A068B4C27E}"/>
                </a:ext>
              </a:extLst>
            </p:cNvPr>
            <p:cNvSpPr/>
            <p:nvPr/>
          </p:nvSpPr>
          <p:spPr>
            <a:xfrm rot="5400000">
              <a:off x="2497935" y="2519029"/>
              <a:ext cx="124904" cy="43547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10165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275C2-FCA6-FA1E-A926-916A3981623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CE1AAC9-BC42-6DC4-7565-52EC1CDDC6F8}"/>
              </a:ext>
            </a:extLst>
          </p:cNvPr>
          <p:cNvSpPr>
            <a:spLocks noGrp="1"/>
          </p:cNvSpPr>
          <p:nvPr>
            <p:ph type="title"/>
          </p:nvPr>
        </p:nvSpPr>
        <p:spPr/>
        <p:txBody>
          <a:bodyPr>
            <a:normAutofit/>
          </a:bodyPr>
          <a:lstStyle/>
          <a:p>
            <a:pPr algn="ctr"/>
            <a:r>
              <a:rPr lang="en-US" dirty="0"/>
              <a:t>Estimate of Pretraining Hallucination Rate</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0A4E308B-43A7-4A80-92BF-CFCCD9787836}"/>
                  </a:ext>
                </a:extLst>
              </p:cNvPr>
              <p:cNvSpPr>
                <a:spLocks noGrp="1"/>
              </p:cNvSpPr>
              <p:nvPr>
                <p:ph idx="1"/>
              </p:nvPr>
            </p:nvSpPr>
            <p:spPr>
              <a:xfrm>
                <a:off x="628650" y="1133049"/>
                <a:ext cx="7886700" cy="3856790"/>
              </a:xfrm>
            </p:spPr>
            <p:txBody>
              <a:bodyPr>
                <a:normAutofit fontScale="92500" lnSpcReduction="10000"/>
              </a:bodyPr>
              <a:lstStyle/>
              <a:p>
                <a:pPr marL="0" indent="0">
                  <a:buNone/>
                </a:pPr>
                <a:r>
                  <a:rPr lang="en-US" dirty="0">
                    <a:latin typeface="Cambria Math" panose="02040503050406030204" pitchFamily="18" charset="0"/>
                  </a:rPr>
                  <a:t>“No pattern” setting:</a:t>
                </a:r>
              </a:p>
              <a:p>
                <a:r>
                  <a:rPr lang="en-US" dirty="0">
                    <a:latin typeface="Cambria Math" panose="02040503050406030204" pitchFamily="18" charset="0"/>
                  </a:rPr>
                  <a:t>One random correct answer for each question (e.g., birthdays)</a:t>
                </a:r>
              </a:p>
              <a:p>
                <a:r>
                  <a:rPr lang="en-US" dirty="0">
                    <a:latin typeface="Cambria Math" panose="02040503050406030204" pitchFamily="18" charset="0"/>
                  </a:rPr>
                  <a:t>Training data may contain IDK, which is always valid</a:t>
                </a:r>
              </a:p>
              <a:p>
                <a:r>
                  <a:rPr lang="en-US" b="0" dirty="0">
                    <a:latin typeface="Cambria Math" panose="02040503050406030204" pitchFamily="18" charset="0"/>
                  </a:rPr>
                  <a:t>“</a:t>
                </a:r>
                <a:r>
                  <a:rPr lang="en-US" dirty="0">
                    <a:latin typeface="Cambria Math" panose="02040503050406030204" pitchFamily="18" charset="0"/>
                  </a:rPr>
                  <a:t>C</a:t>
                </a:r>
                <a:r>
                  <a:rPr lang="en-US" b="0" dirty="0">
                    <a:latin typeface="Cambria Math" panose="02040503050406030204" pitchFamily="18" charset="0"/>
                  </a:rPr>
                  <a:t>elebrity” facts can appear more often</a:t>
                </a:r>
                <a:br>
                  <a:rPr lang="en-US" b="0" dirty="0">
                    <a:latin typeface="Cambria Math" panose="02040503050406030204" pitchFamily="18" charset="0"/>
                  </a:rPr>
                </a:br>
                <a:endParaRPr lang="en-US" b="0" dirty="0">
                  <a:latin typeface="Cambria Math" panose="02040503050406030204" pitchFamily="18" charset="0"/>
                </a:endParaRPr>
              </a:p>
              <a:p>
                <a:pPr marL="0" indent="0">
                  <a:buNone/>
                </a:pPr>
                <a14:m>
                  <m:oMath xmlns:m="http://schemas.openxmlformats.org/officeDocument/2006/math">
                    <m:r>
                      <m:rPr>
                        <m:sty m:val="p"/>
                      </m:rPr>
                      <a:rPr lang="en-US" b="0" i="0" dirty="0" smtClean="0">
                        <a:latin typeface="Cambria Math" panose="02040503050406030204" pitchFamily="18" charset="0"/>
                      </a:rPr>
                      <m:t>TRAIN</m:t>
                    </m:r>
                    <m:r>
                      <a:rPr lang="en-US" b="0" i="0" dirty="0" smtClean="0">
                        <a:latin typeface="Cambria Math" panose="02040503050406030204" pitchFamily="18" charset="0"/>
                      </a:rPr>
                      <m:t> </m:t>
                    </m:r>
                    <m:r>
                      <a:rPr lang="en-US" b="0" i="1" dirty="0" smtClean="0">
                        <a:latin typeface="Cambria Math" panose="02040503050406030204" pitchFamily="18" charset="0"/>
                      </a:rPr>
                      <m:t>= </m:t>
                    </m:r>
                    <m:r>
                      <a:rPr lang="en-US" b="0" i="1" smtClean="0">
                        <a:latin typeface="Cambria Math" panose="02040503050406030204" pitchFamily="18" charset="0"/>
                      </a:rPr>
                      <m:t>𝑛</m:t>
                    </m:r>
                    <m:r>
                      <a:rPr lang="en-US" b="0" i="1" dirty="0" smtClean="0">
                        <a:latin typeface="Cambria Math" panose="02040503050406030204" pitchFamily="18" charset="0"/>
                      </a:rPr>
                      <m:t> </m:t>
                    </m:r>
                    <m:r>
                      <m:rPr>
                        <m:sty m:val="p"/>
                      </m:rPr>
                      <a:rPr lang="en-US" b="0" i="0" dirty="0" smtClean="0">
                        <a:latin typeface="Cambria Math" panose="02040503050406030204" pitchFamily="18" charset="0"/>
                      </a:rPr>
                      <m:t>iid</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samples</m:t>
                    </m:r>
                    <m:r>
                      <a:rPr lang="en-US" b="0" i="1" smtClean="0">
                        <a:latin typeface="Cambria Math" panose="02040503050406030204" pitchFamily="18" charset="0"/>
                      </a:rPr>
                      <m:t>∼</m:t>
                    </m:r>
                    <m:r>
                      <a:rPr lang="en-US" b="0" i="1" smtClean="0">
                        <a:latin typeface="Cambria Math" panose="02040503050406030204" pitchFamily="18" charset="0"/>
                      </a:rPr>
                      <m:t>𝑝</m:t>
                    </m:r>
                  </m:oMath>
                </a14:m>
                <a:r>
                  <a:rPr lang="en-US" b="0" dirty="0">
                    <a:latin typeface="Cambria Math" panose="02040503050406030204" pitchFamily="18" charset="0"/>
                  </a:rPr>
                  <a:t> </a:t>
                </a:r>
                <a:br>
                  <a:rPr lang="en-US" b="0" dirty="0">
                    <a:latin typeface="Cambria Math" panose="02040503050406030204" pitchFamily="18" charset="0"/>
                  </a:rPr>
                </a:br>
                <a:endParaRPr lang="en-US" b="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m>
                        <m:mPr>
                          <m:mcs>
                            <m:mc>
                              <m:mcPr>
                                <m:count m:val="1"/>
                                <m:mcJc m:val="center"/>
                              </m:mcPr>
                            </m:mc>
                          </m:mcs>
                          <m:ctrlPr>
                            <a:rPr lang="en-US" b="0" i="1" smtClean="0">
                              <a:latin typeface="Cambria Math" panose="02040503050406030204" pitchFamily="18" charset="0"/>
                            </a:rPr>
                          </m:ctrlPr>
                        </m:mPr>
                        <m:mr>
                          <m:e>
                            <m:r>
                              <m:rPr>
                                <m:sty m:val="p"/>
                              </m:rPr>
                              <a:rPr lang="en-US" i="0">
                                <a:latin typeface="Cambria Math" panose="02040503050406030204" pitchFamily="18" charset="0"/>
                              </a:rPr>
                              <m:t>singleton</m:t>
                            </m:r>
                          </m:e>
                        </m:mr>
                        <m:mr>
                          <m:e>
                            <m:r>
                              <m:rPr>
                                <m:sty m:val="p"/>
                              </m:rPr>
                              <a:rPr lang="en-US" b="0" i="0" smtClean="0">
                                <a:latin typeface="Cambria Math" panose="02040503050406030204" pitchFamily="18" charset="0"/>
                              </a:rPr>
                              <m:t>rate</m:t>
                            </m:r>
                          </m:e>
                        </m:mr>
                      </m:m>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a:latin typeface="Cambria Math" panose="02040503050406030204" pitchFamily="18" charset="0"/>
                            </a:rPr>
                            <m:t>number</m:t>
                          </m:r>
                          <m:r>
                            <a:rPr lang="en-US">
                              <a:latin typeface="Cambria Math" panose="02040503050406030204" pitchFamily="18" charset="0"/>
                            </a:rPr>
                            <m:t> </m:t>
                          </m:r>
                          <m:r>
                            <m:rPr>
                              <m:sty m:val="p"/>
                            </m:rPr>
                            <a:rPr lang="en-US">
                              <a:latin typeface="Cambria Math" panose="02040503050406030204" pitchFamily="18" charset="0"/>
                            </a:rPr>
                            <m:t>of</m:t>
                          </m:r>
                          <m:r>
                            <a:rPr lang="en-US">
                              <a:latin typeface="Cambria Math" panose="02040503050406030204" pitchFamily="18" charset="0"/>
                            </a:rPr>
                            <m:t> </m:t>
                          </m:r>
                          <m:r>
                            <m:rPr>
                              <m:sty m:val="p"/>
                            </m:rPr>
                            <a:rPr lang="en-US" b="0" i="0" smtClean="0">
                              <a:latin typeface="Cambria Math" panose="02040503050406030204" pitchFamily="18" charset="0"/>
                            </a:rPr>
                            <m:t>facts</m:t>
                          </m:r>
                          <m:r>
                            <a:rPr lang="en-US" i="1">
                              <a:latin typeface="Cambria Math" panose="02040503050406030204" pitchFamily="18" charset="0"/>
                            </a:rPr>
                            <m:t> </m:t>
                          </m:r>
                          <m:r>
                            <m:rPr>
                              <m:sty m:val="p"/>
                            </m:rPr>
                            <a:rPr lang="en-US">
                              <a:latin typeface="Cambria Math" panose="02040503050406030204" pitchFamily="18" charset="0"/>
                            </a:rPr>
                            <m:t>appearing</m:t>
                          </m:r>
                          <m:r>
                            <a:rPr lang="en-US">
                              <a:latin typeface="Cambria Math" panose="02040503050406030204" pitchFamily="18" charset="0"/>
                            </a:rPr>
                            <m:t> </m:t>
                          </m:r>
                          <m:r>
                            <m:rPr>
                              <m:sty m:val="p"/>
                            </m:rPr>
                            <a:rPr lang="en-US">
                              <a:latin typeface="Cambria Math" panose="02040503050406030204" pitchFamily="18" charset="0"/>
                            </a:rPr>
                            <m:t>exactly</m:t>
                          </m:r>
                          <m:r>
                            <a:rPr lang="en-US">
                              <a:latin typeface="Cambria Math" panose="02040503050406030204" pitchFamily="18" charset="0"/>
                            </a:rPr>
                            <m:t> </m:t>
                          </m:r>
                          <m:r>
                            <m:rPr>
                              <m:sty m:val="p"/>
                            </m:rPr>
                            <a:rPr lang="en-US">
                              <a:latin typeface="Cambria Math" panose="02040503050406030204" pitchFamily="18" charset="0"/>
                            </a:rPr>
                            <m:t>once</m:t>
                          </m:r>
                          <m:r>
                            <a:rPr lang="en-US">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a:latin typeface="Cambria Math" panose="02040503050406030204" pitchFamily="18" charset="0"/>
                            </a:rPr>
                            <m:t>TRAIN</m:t>
                          </m:r>
                        </m:num>
                        <m:den>
                          <m:r>
                            <a:rPr lang="en-US" b="0" i="1" smtClean="0">
                              <a:latin typeface="Cambria Math" panose="02040503050406030204" pitchFamily="18" charset="0"/>
                            </a:rPr>
                            <m:t>𝑛</m:t>
                          </m:r>
                        </m:den>
                      </m:f>
                    </m:oMath>
                  </m:oMathPara>
                </a14:m>
                <a:endParaRPr lang="en-US" dirty="0"/>
              </a:p>
              <a:p>
                <a:pPr marL="0" indent="0">
                  <a:buNone/>
                </a:pPr>
                <a:endParaRPr lang="en-US" sz="1000" b="1" dirty="0"/>
              </a:p>
              <a:p>
                <a:pPr marL="0" indent="0">
                  <a:buNone/>
                </a:pPr>
                <a:r>
                  <a:rPr lang="en-US" b="1" dirty="0"/>
                  <a:t>Corollary: </a:t>
                </a:r>
                <a:r>
                  <a:rPr lang="en-US" dirty="0"/>
                  <a:t>For any alg., with prob </a:t>
                </a:r>
                <a14:m>
                  <m:oMath xmlns:m="http://schemas.openxmlformats.org/officeDocument/2006/math">
                    <m:r>
                      <a:rPr lang="en-US" b="0" i="1" smtClean="0">
                        <a:latin typeface="Cambria Math" panose="02040503050406030204" pitchFamily="18" charset="0"/>
                      </a:rPr>
                      <m:t>≥99</m:t>
                    </m:r>
                    <m:r>
                      <m:rPr>
                        <m:nor/>
                      </m:rPr>
                      <a:rPr lang="en-US" b="0" i="0" smtClean="0">
                        <a:latin typeface="Cambria Math" panose="02040503050406030204" pitchFamily="18" charset="0"/>
                      </a:rPr>
                      <m:t>%</m:t>
                    </m:r>
                    <m:r>
                      <m:rPr>
                        <m:nor/>
                      </m:rPr>
                      <a:rPr lang="en-US" dirty="0"/>
                      <m:t>,</m:t>
                    </m:r>
                  </m:oMath>
                </a14:m>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err</m:t>
                      </m:r>
                      <m:r>
                        <a:rPr lang="en-US" b="0" i="1" smtClean="0">
                          <a:latin typeface="Cambria Math" panose="02040503050406030204" pitchFamily="18" charset="0"/>
                        </a:rPr>
                        <m:t>≥</m:t>
                      </m:r>
                      <m:m>
                        <m:mPr>
                          <m:mcs>
                            <m:mc>
                              <m:mcPr>
                                <m:count m:val="1"/>
                                <m:mcJc m:val="center"/>
                              </m:mcPr>
                            </m:mc>
                          </m:mcs>
                          <m:ctrlPr>
                            <a:rPr lang="en-US" i="1">
                              <a:latin typeface="Cambria Math" panose="02040503050406030204" pitchFamily="18" charset="0"/>
                            </a:rPr>
                          </m:ctrlPr>
                        </m:mPr>
                        <m:mr>
                          <m:e>
                            <m:r>
                              <m:rPr>
                                <m:sty m:val="p"/>
                              </m:rPr>
                              <a:rPr lang="en-US">
                                <a:latin typeface="Cambria Math" panose="02040503050406030204" pitchFamily="18" charset="0"/>
                              </a:rPr>
                              <m:t>singleton</m:t>
                            </m:r>
                          </m:e>
                        </m:mr>
                        <m:mr>
                          <m:e>
                            <m:r>
                              <m:rPr>
                                <m:sty m:val="p"/>
                              </m:rPr>
                              <a:rPr lang="en-US">
                                <a:latin typeface="Cambria Math" panose="02040503050406030204" pitchFamily="18" charset="0"/>
                              </a:rPr>
                              <m:t>rate</m:t>
                            </m:r>
                          </m:e>
                        </m:mr>
                      </m:m>
                      <m:r>
                        <a:rPr lang="en-US" b="0" i="1" smtClean="0">
                          <a:latin typeface="Cambria Math" panose="02040503050406030204" pitchFamily="18" charset="0"/>
                        </a:rPr>
                        <m:t>−(</m:t>
                      </m:r>
                      <m:r>
                        <m:rPr>
                          <m:sty m:val="p"/>
                        </m:rPr>
                        <a:rPr lang="en-US" b="0" i="0" smtClean="0">
                          <a:latin typeface="Cambria Math" panose="02040503050406030204" pitchFamily="18" charset="0"/>
                        </a:rPr>
                        <m:t>small</m:t>
                      </m:r>
                      <m:r>
                        <a:rPr lang="en-US" b="0" i="0" smtClean="0">
                          <a:latin typeface="Cambria Math" panose="02040503050406030204" pitchFamily="18" charset="0"/>
                        </a:rPr>
                        <m:t> </m:t>
                      </m:r>
                      <m:r>
                        <m:rPr>
                          <m:sty m:val="p"/>
                        </m:rPr>
                        <a:rPr lang="en-US" b="0" i="0" smtClean="0">
                          <a:latin typeface="Cambria Math" panose="02040503050406030204" pitchFamily="18" charset="0"/>
                        </a:rPr>
                        <m:t>term</m:t>
                      </m:r>
                      <m:r>
                        <a:rPr lang="en-US" b="0" i="1" smtClean="0">
                          <a:latin typeface="Cambria Math" panose="02040503050406030204" pitchFamily="18" charset="0"/>
                        </a:rPr>
                        <m:t>)</m:t>
                      </m:r>
                    </m:oMath>
                  </m:oMathPara>
                </a14:m>
                <a:endParaRPr lang="en-US" dirty="0">
                  <a:solidFill>
                    <a:schemeClr val="tx1"/>
                  </a:solidFill>
                </a:endParaRPr>
              </a:p>
            </p:txBody>
          </p:sp>
        </mc:Choice>
        <mc:Fallback xmlns="">
          <p:sp>
            <p:nvSpPr>
              <p:cNvPr id="2" name="Content Placeholder 1">
                <a:extLst>
                  <a:ext uri="{FF2B5EF4-FFF2-40B4-BE49-F238E27FC236}">
                    <a16:creationId xmlns:a16="http://schemas.microsoft.com/office/drawing/2014/main" id="{0A4E308B-43A7-4A80-92BF-CFCCD9787836}"/>
                  </a:ext>
                </a:extLst>
              </p:cNvPr>
              <p:cNvSpPr>
                <a:spLocks noGrp="1" noRot="1" noChangeAspect="1" noMove="1" noResize="1" noEditPoints="1" noAdjustHandles="1" noChangeArrowheads="1" noChangeShapeType="1" noTextEdit="1"/>
              </p:cNvSpPr>
              <p:nvPr>
                <p:ph idx="1"/>
              </p:nvPr>
            </p:nvSpPr>
            <p:spPr>
              <a:xfrm>
                <a:off x="628650" y="1133049"/>
                <a:ext cx="7886700" cy="3856790"/>
              </a:xfrm>
              <a:blipFill>
                <a:blip r:embed="rId3"/>
                <a:stretch>
                  <a:fillRect l="-643" t="-1967"/>
                </a:stretch>
              </a:blipFill>
            </p:spPr>
            <p:txBody>
              <a:bodyPr/>
              <a:lstStyle/>
              <a:p>
                <a:r>
                  <a:rPr lang="en-US">
                    <a:noFill/>
                  </a:rPr>
                  <a:t> </a:t>
                </a:r>
              </a:p>
            </p:txBody>
          </p:sp>
        </mc:Fallback>
      </mc:AlternateContent>
      <p:pic>
        <p:nvPicPr>
          <p:cNvPr id="3" name="Picture 2" descr="A person in a suit and tie&#10;&#10;Description automatically generated">
            <a:extLst>
              <a:ext uri="{FF2B5EF4-FFF2-40B4-BE49-F238E27FC236}">
                <a16:creationId xmlns:a16="http://schemas.microsoft.com/office/drawing/2014/main" id="{D26F331B-EB6C-0787-F760-5BE1F22993B7}"/>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7282461" y="4049174"/>
            <a:ext cx="1861539" cy="1104303"/>
          </a:xfrm>
          <a:prstGeom prst="rect">
            <a:avLst/>
          </a:prstGeom>
        </p:spPr>
      </p:pic>
      <p:sp>
        <p:nvSpPr>
          <p:cNvPr id="4" name="TextBox 3">
            <a:extLst>
              <a:ext uri="{FF2B5EF4-FFF2-40B4-BE49-F238E27FC236}">
                <a16:creationId xmlns:a16="http://schemas.microsoft.com/office/drawing/2014/main" id="{990D1922-CDEA-302B-B3EE-9AA7488069E0}"/>
              </a:ext>
            </a:extLst>
          </p:cNvPr>
          <p:cNvSpPr txBox="1"/>
          <p:nvPr/>
        </p:nvSpPr>
        <p:spPr>
          <a:xfrm>
            <a:off x="5040994" y="1072492"/>
            <a:ext cx="3987949" cy="1736646"/>
          </a:xfrm>
          <a:prstGeom prst="roundRect">
            <a:avLst/>
          </a:prstGeom>
          <a:solidFill>
            <a:schemeClr val="accent1">
              <a:lumMod val="75000"/>
            </a:schemeClr>
          </a:solidFill>
        </p:spPr>
        <p:txBody>
          <a:bodyPr wrap="square" rtlCol="0">
            <a:spAutoFit/>
          </a:bodyPr>
          <a:lstStyle/>
          <a:p>
            <a:r>
              <a:rPr lang="en-US" sz="2400" dirty="0"/>
              <a:t>Think about:</a:t>
            </a:r>
          </a:p>
          <a:p>
            <a:pPr marL="342900" indent="-342900">
              <a:buFont typeface="Arial" panose="020B0604020202020204" pitchFamily="34" charset="0"/>
              <a:buChar char="•"/>
            </a:pPr>
            <a:r>
              <a:rPr lang="en-US" sz="2400" dirty="0"/>
              <a:t>Country capitals</a:t>
            </a:r>
          </a:p>
          <a:p>
            <a:pPr marL="342900" indent="-342900">
              <a:buFont typeface="Arial" panose="020B0604020202020204" pitchFamily="34" charset="0"/>
              <a:buChar char="•"/>
            </a:pPr>
            <a:r>
              <a:rPr lang="en-US" sz="2400" dirty="0"/>
              <a:t>Birthdays</a:t>
            </a:r>
          </a:p>
          <a:p>
            <a:pPr marL="342900" indent="-342900">
              <a:buFont typeface="Arial" panose="020B0604020202020204" pitchFamily="34" charset="0"/>
              <a:buChar char="•"/>
            </a:pPr>
            <a:r>
              <a:rPr lang="en-US" sz="2400" dirty="0"/>
              <a:t>Article titles</a:t>
            </a:r>
          </a:p>
        </p:txBody>
      </p:sp>
    </p:spTree>
    <p:extLst>
      <p:ext uri="{BB962C8B-B14F-4D97-AF65-F5344CB8AC3E}">
        <p14:creationId xmlns:p14="http://schemas.microsoft.com/office/powerpoint/2010/main" val="25092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1+#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11189D-2905-34EF-75CE-05B2E1BFE4A2}"/>
              </a:ext>
            </a:extLst>
          </p:cNvPr>
          <p:cNvSpPr txBox="1"/>
          <p:nvPr/>
        </p:nvSpPr>
        <p:spPr>
          <a:xfrm>
            <a:off x="1215323" y="4595422"/>
            <a:ext cx="8976946" cy="52322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Source: </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hlinkClick r:id="rId4"/>
              </a:rPr>
              <a:t>biomedguide.com</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 Image Author: </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hlinkClick r:id="rId5"/>
              </a:rPr>
              <a:t>OpenStax</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 | License: </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hlinkClick r:id="rId6"/>
              </a:rPr>
              <a:t>CC BY 4.0</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26" name="Picture 2">
            <a:extLst>
              <a:ext uri="{FF2B5EF4-FFF2-40B4-BE49-F238E27FC236}">
                <a16:creationId xmlns:a16="http://schemas.microsoft.com/office/drawing/2014/main" id="{1ABAE4A2-6A57-3103-A0F4-36CF2470EB0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2543600" y="1364262"/>
            <a:ext cx="4787638" cy="2959094"/>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BCBB9BE7-DD7E-9301-733C-DF177A2A3F1E}"/>
              </a:ext>
            </a:extLst>
          </p:cNvPr>
          <p:cNvSpPr/>
          <p:nvPr/>
        </p:nvSpPr>
        <p:spPr>
          <a:xfrm>
            <a:off x="283656" y="3229171"/>
            <a:ext cx="2571559" cy="1045387"/>
          </a:xfrm>
          <a:prstGeom prst="wedgeRoundRectCallout">
            <a:avLst>
              <a:gd name="adj1" fmla="val -57340"/>
              <a:gd name="adj2" fmla="val 16543"/>
              <a:gd name="adj3" fmla="val 16667"/>
            </a:avLst>
          </a:prstGeom>
          <a:solidFill>
            <a:srgbClr val="05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Einstein’s bday is 3-14.</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Holy s*** that’s pi day!</a:t>
            </a:r>
          </a:p>
        </p:txBody>
      </p:sp>
      <p:sp>
        <p:nvSpPr>
          <p:cNvPr id="13" name="TextBox 12">
            <a:extLst>
              <a:ext uri="{FF2B5EF4-FFF2-40B4-BE49-F238E27FC236}">
                <a16:creationId xmlns:a16="http://schemas.microsoft.com/office/drawing/2014/main" id="{9649F812-11A8-8578-F7FB-416666437A19}"/>
              </a:ext>
            </a:extLst>
          </p:cNvPr>
          <p:cNvSpPr txBox="1"/>
          <p:nvPr/>
        </p:nvSpPr>
        <p:spPr>
          <a:xfrm>
            <a:off x="6142591" y="3309612"/>
            <a:ext cx="1209433" cy="52322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 Broca’s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   area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82753A3E-2AF6-BD01-9651-EC891BCEC49C}"/>
              </a:ext>
            </a:extLst>
          </p:cNvPr>
          <p:cNvSpPr txBox="1"/>
          <p:nvPr/>
        </p:nvSpPr>
        <p:spPr>
          <a:xfrm>
            <a:off x="2420802" y="1514944"/>
            <a:ext cx="1152376" cy="523220"/>
          </a:xfrm>
          <a:prstGeom prst="rect">
            <a:avLst/>
          </a:prstGeom>
          <a:solidFill>
            <a:schemeClr val="tx1"/>
          </a:solid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Wernicke’s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area</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1" name="Group 20">
            <a:extLst>
              <a:ext uri="{FF2B5EF4-FFF2-40B4-BE49-F238E27FC236}">
                <a16:creationId xmlns:a16="http://schemas.microsoft.com/office/drawing/2014/main" id="{26FE83ED-F62A-03AF-4399-BBC33EEC6400}"/>
              </a:ext>
            </a:extLst>
          </p:cNvPr>
          <p:cNvGrpSpPr/>
          <p:nvPr/>
        </p:nvGrpSpPr>
        <p:grpSpPr>
          <a:xfrm>
            <a:off x="5615472" y="2047253"/>
            <a:ext cx="1076156" cy="1052299"/>
            <a:chOff x="1327638" y="264979"/>
            <a:chExt cx="1033616" cy="726127"/>
          </a:xfrm>
        </p:grpSpPr>
        <p:sp>
          <p:nvSpPr>
            <p:cNvPr id="20" name="Oval 19">
              <a:extLst>
                <a:ext uri="{FF2B5EF4-FFF2-40B4-BE49-F238E27FC236}">
                  <a16:creationId xmlns:a16="http://schemas.microsoft.com/office/drawing/2014/main" id="{ABDC8927-4EE3-54F1-3810-3CAC5807D020}"/>
                </a:ext>
              </a:extLst>
            </p:cNvPr>
            <p:cNvSpPr/>
            <p:nvPr/>
          </p:nvSpPr>
          <p:spPr>
            <a:xfrm>
              <a:off x="1327638" y="264979"/>
              <a:ext cx="1033616" cy="553484"/>
            </a:xfrm>
            <a:prstGeom prst="ellipse">
              <a:avLst/>
            </a:prstGeom>
            <a:solidFill>
              <a:srgbClr val="458C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A7AA4860-1D1F-250B-8AFA-F86A7270871A}"/>
                </a:ext>
              </a:extLst>
            </p:cNvPr>
            <p:cNvSpPr txBox="1"/>
            <p:nvPr/>
          </p:nvSpPr>
          <p:spPr>
            <a:xfrm>
              <a:off x="1374257" y="264979"/>
              <a:ext cx="613213" cy="7261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212121"/>
                  </a:solidFill>
                  <a:effectLst/>
                  <a:uLnTx/>
                  <a:uFillTx/>
                  <a:latin typeface="Apple Color Emoji" pitchFamily="2" charset="0"/>
                  <a:ea typeface="+mn-ea"/>
                  <a:cs typeface="Arial"/>
                  <a:sym typeface="Arial"/>
                </a:rPr>
                <a:t>👄</a:t>
              </a:r>
              <a:endParaRPr kumimoji="0" lang="en-US" sz="60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8" name="Picture 27" descr="A screenshot of a phone&#10;&#10;Description automatically generated">
            <a:extLst>
              <a:ext uri="{FF2B5EF4-FFF2-40B4-BE49-F238E27FC236}">
                <a16:creationId xmlns:a16="http://schemas.microsoft.com/office/drawing/2014/main" id="{FC011742-3A96-BC45-10F9-364B7B8FC04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653199" y="5390410"/>
            <a:ext cx="2220239" cy="3552382"/>
          </a:xfrm>
          <a:prstGeom prst="rect">
            <a:avLst/>
          </a:prstGeom>
        </p:spPr>
      </p:pic>
      <p:sp>
        <p:nvSpPr>
          <p:cNvPr id="9" name="Oval Callout 8">
            <a:extLst>
              <a:ext uri="{FF2B5EF4-FFF2-40B4-BE49-F238E27FC236}">
                <a16:creationId xmlns:a16="http://schemas.microsoft.com/office/drawing/2014/main" id="{0E7275B9-D9C5-5A60-064D-D33E0939D26C}"/>
              </a:ext>
            </a:extLst>
          </p:cNvPr>
          <p:cNvSpPr/>
          <p:nvPr/>
        </p:nvSpPr>
        <p:spPr>
          <a:xfrm>
            <a:off x="6516525" y="927636"/>
            <a:ext cx="2178657" cy="1311090"/>
          </a:xfrm>
          <a:prstGeom prst="wedgeEllipseCallout">
            <a:avLst>
              <a:gd name="adj1" fmla="val -46604"/>
              <a:gd name="adj2" fmla="val 45818"/>
            </a:avLst>
          </a:prstGeom>
          <a:solidFill>
            <a:srgbClr val="458C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FFFF"/>
                </a:solidFill>
                <a:effectLst/>
                <a:uLnTx/>
                <a:uFillTx/>
                <a:latin typeface="Calibri"/>
                <a:ea typeface="+mn-ea"/>
                <a:cs typeface="+mn-cs"/>
                <a:sym typeface="Arial"/>
              </a:rPr>
              <a:t>?</a:t>
            </a:r>
          </a:p>
        </p:txBody>
      </p:sp>
      <p:sp>
        <p:nvSpPr>
          <p:cNvPr id="3" name="Oval Callout 2">
            <a:extLst>
              <a:ext uri="{FF2B5EF4-FFF2-40B4-BE49-F238E27FC236}">
                <a16:creationId xmlns:a16="http://schemas.microsoft.com/office/drawing/2014/main" id="{7041F382-F5FE-C7F5-B201-41FC5B3D1A02}"/>
              </a:ext>
            </a:extLst>
          </p:cNvPr>
          <p:cNvSpPr/>
          <p:nvPr/>
        </p:nvSpPr>
        <p:spPr>
          <a:xfrm>
            <a:off x="6523925" y="924602"/>
            <a:ext cx="2178657" cy="1311090"/>
          </a:xfrm>
          <a:prstGeom prst="wedgeEllipseCallout">
            <a:avLst>
              <a:gd name="adj1" fmla="val -46885"/>
              <a:gd name="adj2" fmla="val 46286"/>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Calibri"/>
                <a:ea typeface="+mn-ea"/>
                <a:cs typeface="+mn-cs"/>
                <a:sym typeface="Arial"/>
              </a:rPr>
              <a:t>I don’t know</a:t>
            </a:r>
          </a:p>
        </p:txBody>
      </p:sp>
      <p:sp>
        <p:nvSpPr>
          <p:cNvPr id="30" name="Title 29">
            <a:extLst>
              <a:ext uri="{FF2B5EF4-FFF2-40B4-BE49-F238E27FC236}">
                <a16:creationId xmlns:a16="http://schemas.microsoft.com/office/drawing/2014/main" id="{54EA6DF3-D6EA-0712-9F52-036F7D828CDB}"/>
              </a:ext>
            </a:extLst>
          </p:cNvPr>
          <p:cNvSpPr>
            <a:spLocks noGrp="1"/>
          </p:cNvSpPr>
          <p:nvPr>
            <p:ph type="title"/>
          </p:nvPr>
        </p:nvSpPr>
        <p:spPr>
          <a:xfrm>
            <a:off x="621299" y="-66536"/>
            <a:ext cx="7886700" cy="994172"/>
          </a:xfrm>
        </p:spPr>
        <p:txBody>
          <a:bodyPr/>
          <a:lstStyle/>
          <a:p>
            <a:pPr algn="ctr"/>
            <a:r>
              <a:rPr lang="en-US" dirty="0">
                <a:solidFill>
                  <a:schemeClr val="bg1"/>
                </a:solidFill>
              </a:rPr>
              <a:t>Human Language Models</a:t>
            </a:r>
          </a:p>
        </p:txBody>
      </p:sp>
      <p:pic>
        <p:nvPicPr>
          <p:cNvPr id="15" name="Picture 14">
            <a:extLst>
              <a:ext uri="{FF2B5EF4-FFF2-40B4-BE49-F238E27FC236}">
                <a16:creationId xmlns:a16="http://schemas.microsoft.com/office/drawing/2014/main" id="{5D43F66D-898F-D2DD-354C-1BC413C3410D}"/>
              </a:ext>
            </a:extLst>
          </p:cNvPr>
          <p:cNvPicPr>
            <a:picLocks noChangeAspect="1"/>
          </p:cNvPicPr>
          <p:nvPr/>
        </p:nvPicPr>
        <p:blipFill>
          <a:blip r:embed="rId10"/>
          <a:stretch>
            <a:fillRect/>
          </a:stretch>
        </p:blipFill>
        <p:spPr>
          <a:xfrm flipH="1">
            <a:off x="4095423" y="2080070"/>
            <a:ext cx="1130300" cy="1079500"/>
          </a:xfrm>
          <a:prstGeom prst="rect">
            <a:avLst/>
          </a:prstGeom>
        </p:spPr>
      </p:pic>
      <p:sp>
        <p:nvSpPr>
          <p:cNvPr id="22" name="TextBox 21">
            <a:extLst>
              <a:ext uri="{FF2B5EF4-FFF2-40B4-BE49-F238E27FC236}">
                <a16:creationId xmlns:a16="http://schemas.microsoft.com/office/drawing/2014/main" id="{F4B8FF85-75E7-057D-04E7-5A6C5860D04B}"/>
              </a:ext>
            </a:extLst>
          </p:cNvPr>
          <p:cNvSpPr txBox="1"/>
          <p:nvPr/>
        </p:nvSpPr>
        <p:spPr>
          <a:xfrm>
            <a:off x="6040143" y="3309612"/>
            <a:ext cx="1209433" cy="52322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Generative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      LM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TextBox 22">
            <a:extLst>
              <a:ext uri="{FF2B5EF4-FFF2-40B4-BE49-F238E27FC236}">
                <a16:creationId xmlns:a16="http://schemas.microsoft.com/office/drawing/2014/main" id="{0A974999-3269-4EC8-0F20-49D438CCDB65}"/>
              </a:ext>
            </a:extLst>
          </p:cNvPr>
          <p:cNvSpPr txBox="1"/>
          <p:nvPr/>
        </p:nvSpPr>
        <p:spPr>
          <a:xfrm>
            <a:off x="2526514" y="1514944"/>
            <a:ext cx="1050364" cy="523220"/>
          </a:xfrm>
          <a:prstGeom prst="rect">
            <a:avLst/>
          </a:prstGeom>
          <a:solidFill>
            <a:schemeClr val="tx1"/>
          </a:solid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Predictive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LM</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Rounded Rectangular Callout 5">
            <a:extLst>
              <a:ext uri="{FF2B5EF4-FFF2-40B4-BE49-F238E27FC236}">
                <a16:creationId xmlns:a16="http://schemas.microsoft.com/office/drawing/2014/main" id="{B9574E4B-86F5-9B11-AC36-713F8DEBD556}"/>
              </a:ext>
            </a:extLst>
          </p:cNvPr>
          <p:cNvSpPr/>
          <p:nvPr/>
        </p:nvSpPr>
        <p:spPr>
          <a:xfrm>
            <a:off x="303325" y="831153"/>
            <a:ext cx="2178657" cy="999406"/>
          </a:xfrm>
          <a:prstGeom prst="wedgeRoundRectCallout">
            <a:avLst>
              <a:gd name="adj1" fmla="val -63099"/>
              <a:gd name="adj2" fmla="val -26895"/>
              <a:gd name="adj3" fmla="val 16667"/>
            </a:avLst>
          </a:prstGeom>
          <a:solidFill>
            <a:srgbClr val="05B050"/>
          </a:solidFill>
        </p:spPr>
        <p:style>
          <a:lnRef idx="2">
            <a:schemeClr val="accent1">
              <a:shade val="15000"/>
            </a:schemeClr>
          </a:lnRef>
          <a:fillRef idx="1">
            <a:schemeClr val="accent1"/>
          </a:fillRef>
          <a:effectRef idx="0">
            <a:schemeClr val="accent1"/>
          </a:effectRef>
          <a:fontRef idx="minor">
            <a:schemeClr val="lt1"/>
          </a:fontRef>
        </p:style>
        <p:txBody>
          <a:bodyPr lIns="54864"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Mirac </a:t>
            </a:r>
            <a:r>
              <a:rPr kumimoji="0" lang="en-US" sz="1800" b="0" i="0" u="none" strike="noStrike" kern="0" cap="none" spc="0" normalizeH="0" baseline="0" noProof="0" dirty="0" err="1">
                <a:ln>
                  <a:noFill/>
                </a:ln>
                <a:solidFill>
                  <a:srgbClr val="FFFFFF"/>
                </a:solidFill>
                <a:effectLst/>
                <a:uLnTx/>
                <a:uFillTx/>
                <a:latin typeface="Calibri"/>
                <a:ea typeface="+mn-ea"/>
                <a:cs typeface="+mn-cs"/>
                <a:sym typeface="Arial"/>
              </a:rPr>
              <a:t>Suzgun</a:t>
            </a: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 was born on Feb 3</a:t>
            </a:r>
          </a:p>
        </p:txBody>
      </p:sp>
      <p:sp>
        <p:nvSpPr>
          <p:cNvPr id="7" name="Oval Callout 6">
            <a:extLst>
              <a:ext uri="{FF2B5EF4-FFF2-40B4-BE49-F238E27FC236}">
                <a16:creationId xmlns:a16="http://schemas.microsoft.com/office/drawing/2014/main" id="{03BA2A8B-2266-4E7F-15C3-263E9BCD123E}"/>
              </a:ext>
            </a:extLst>
          </p:cNvPr>
          <p:cNvSpPr/>
          <p:nvPr/>
        </p:nvSpPr>
        <p:spPr>
          <a:xfrm>
            <a:off x="3383035" y="632947"/>
            <a:ext cx="2178657" cy="1311090"/>
          </a:xfrm>
          <a:prstGeom prst="wedgeEllipseCallout">
            <a:avLst>
              <a:gd name="adj1" fmla="val 9425"/>
              <a:gd name="adj2" fmla="val 6245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Bob </a:t>
            </a:r>
            <a:r>
              <a:rPr kumimoji="0" lang="en-US" sz="1800" b="0" i="0" u="none" strike="noStrike" kern="0" cap="none" spc="0" normalizeH="0" baseline="0" noProof="0" dirty="0" err="1">
                <a:ln>
                  <a:noFill/>
                </a:ln>
                <a:solidFill>
                  <a:srgbClr val="FFFFFF"/>
                </a:solidFill>
                <a:effectLst/>
                <a:uLnTx/>
                <a:uFillTx/>
                <a:latin typeface="Calibri"/>
                <a:ea typeface="+mn-ea"/>
                <a:cs typeface="+mn-cs"/>
                <a:sym typeface="Arial"/>
              </a:rPr>
              <a:t>Shmob</a:t>
            </a: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 was </a:t>
            </a:r>
            <a:r>
              <a:rPr kumimoji="0" lang="en-US" sz="1800" b="0" i="0" u="none" strike="noStrike" kern="0" cap="none" spc="0" normalizeH="0" baseline="0" noProof="0" dirty="0" err="1">
                <a:ln>
                  <a:noFill/>
                </a:ln>
                <a:solidFill>
                  <a:srgbClr val="FFFFFF"/>
                </a:solidFill>
                <a:effectLst/>
                <a:uLnTx/>
                <a:uFillTx/>
                <a:latin typeface="Calibri"/>
                <a:ea typeface="+mn-ea"/>
                <a:cs typeface="+mn-cs"/>
                <a:sym typeface="Arial"/>
              </a:rPr>
              <a:t>f’in</a:t>
            </a: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 born on 01-02.</a:t>
            </a:r>
          </a:p>
        </p:txBody>
      </p:sp>
      <p:sp>
        <p:nvSpPr>
          <p:cNvPr id="26" name="U-Turn Arrow 25">
            <a:extLst>
              <a:ext uri="{FF2B5EF4-FFF2-40B4-BE49-F238E27FC236}">
                <a16:creationId xmlns:a16="http://schemas.microsoft.com/office/drawing/2014/main" id="{0CFB04C9-6933-2A2D-E9FF-A204D1CCCF1A}"/>
              </a:ext>
            </a:extLst>
          </p:cNvPr>
          <p:cNvSpPr/>
          <p:nvPr/>
        </p:nvSpPr>
        <p:spPr>
          <a:xfrm rot="10800000" flipH="1">
            <a:off x="3129832" y="2034386"/>
            <a:ext cx="3939891" cy="2703309"/>
          </a:xfrm>
          <a:prstGeom prst="uturnArrow">
            <a:avLst>
              <a:gd name="adj1" fmla="val 14617"/>
              <a:gd name="adj2" fmla="val 19449"/>
              <a:gd name="adj3" fmla="val 12692"/>
              <a:gd name="adj4" fmla="val 42860"/>
              <a:gd name="adj5" fmla="val 3584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5" name="Rounded Rectangular Callout 4">
            <a:extLst>
              <a:ext uri="{FF2B5EF4-FFF2-40B4-BE49-F238E27FC236}">
                <a16:creationId xmlns:a16="http://schemas.microsoft.com/office/drawing/2014/main" id="{AC140F93-4CA1-3DD8-63C8-9AE702C89520}"/>
              </a:ext>
            </a:extLst>
          </p:cNvPr>
          <p:cNvSpPr/>
          <p:nvPr/>
        </p:nvSpPr>
        <p:spPr>
          <a:xfrm>
            <a:off x="283657" y="1964215"/>
            <a:ext cx="2357246" cy="1131300"/>
          </a:xfrm>
          <a:prstGeom prst="wedgeRoundRectCallout">
            <a:avLst>
              <a:gd name="adj1" fmla="val -61048"/>
              <a:gd name="adj2" fmla="val 26624"/>
              <a:gd name="adj3" fmla="val 16667"/>
            </a:avLst>
          </a:prstGeom>
          <a:solidFill>
            <a:srgbClr val="05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Albert Einstein was born on March 14.</a:t>
            </a:r>
          </a:p>
        </p:txBody>
      </p:sp>
      <p:sp>
        <p:nvSpPr>
          <p:cNvPr id="27" name="TextBox 26">
            <a:extLst>
              <a:ext uri="{FF2B5EF4-FFF2-40B4-BE49-F238E27FC236}">
                <a16:creationId xmlns:a16="http://schemas.microsoft.com/office/drawing/2014/main" id="{F753272B-16D5-65D9-6503-737669385B2B}"/>
              </a:ext>
            </a:extLst>
          </p:cNvPr>
          <p:cNvSpPr txBox="1"/>
          <p:nvPr/>
        </p:nvSpPr>
        <p:spPr>
          <a:xfrm>
            <a:off x="4360149" y="4315417"/>
            <a:ext cx="15431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prstClr val="white"/>
                </a:solidFill>
                <a:effectLst/>
                <a:uLnTx/>
                <a:uFillTx/>
                <a:latin typeface="Arial"/>
                <a:ea typeface="+mn-ea"/>
                <a:cs typeface="Arial"/>
                <a:sym typeface="Arial"/>
              </a:rPr>
              <a:t>Alignment</a:t>
            </a:r>
          </a:p>
        </p:txBody>
      </p:sp>
    </p:spTree>
    <p:custDataLst>
      <p:tags r:id="rId1"/>
    </p:custDataLst>
    <p:extLst>
      <p:ext uri="{BB962C8B-B14F-4D97-AF65-F5344CB8AC3E}">
        <p14:creationId xmlns:p14="http://schemas.microsoft.com/office/powerpoint/2010/main" val="96756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50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7" grpId="0" animBg="1"/>
      <p:bldP spid="9" grpId="0" animBg="1"/>
      <p:bldP spid="3" grpId="0" animBg="1"/>
      <p:bldP spid="22" grpId="0" animBg="1"/>
      <p:bldP spid="23" grpId="0" animBg="1"/>
      <p:bldP spid="6" grpId="0" animBg="1"/>
      <p:bldP spid="7" grpId="0" animBg="1"/>
      <p:bldP spid="26" grpId="0" animBg="1"/>
      <p:bldP spid="5" grpId="0" animBg="1"/>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129DB-8231-4A7D-1BC8-C2B0D7B8299E}"/>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3D47BDC1-8B12-5F64-3429-6854B3FFCE1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571" b="96032" l="4016" r="95181">
                        <a14:foregroundMark x1="93976" y1="37302" x2="58635" y2="7540"/>
                        <a14:foregroundMark x1="58635" y1="7540" x2="40964" y2="8730"/>
                        <a14:foregroundMark x1="40964" y1="8730" x2="13253" y2="23016"/>
                        <a14:foregroundMark x1="13253" y1="23016" x2="6426" y2="36508"/>
                        <a14:foregroundMark x1="6426" y1="36508" x2="18876" y2="46825"/>
                        <a14:foregroundMark x1="18876" y1="46825" x2="34940" y2="46825"/>
                        <a14:foregroundMark x1="34940" y1="46825" x2="48193" y2="54762"/>
                        <a14:foregroundMark x1="48193" y1="54762" x2="58233" y2="68254"/>
                        <a14:foregroundMark x1="58233" y1="68254" x2="61847" y2="96032"/>
                        <a14:foregroundMark x1="95181" y1="40873" x2="94779" y2="48810"/>
                        <a14:foregroundMark x1="53815" y1="5556" x2="39357" y2="4365"/>
                        <a14:foregroundMark x1="4819" y1="34524" x2="4016" y2="43651"/>
                        <a14:foregroundMark x1="50201" y1="4365" x2="50201" y2="4365"/>
                      </a14:backgroundRemoval>
                    </a14:imgEffect>
                    <a14:imgEffect>
                      <a14:artisticPaintBrush/>
                    </a14:imgEffect>
                  </a14:imgLayer>
                </a14:imgProps>
              </a:ext>
              <a:ext uri="{28A0092B-C50C-407E-A947-70E740481C1C}">
                <a14:useLocalDpi xmlns:a14="http://schemas.microsoft.com/office/drawing/2010/main"/>
              </a:ext>
            </a:extLst>
          </a:blip>
          <a:srcRect/>
          <a:stretch>
            <a:fillRect/>
          </a:stretch>
        </p:blipFill>
        <p:spPr>
          <a:xfrm flipH="1">
            <a:off x="2888473" y="1266555"/>
            <a:ext cx="1714609" cy="1737360"/>
          </a:xfrm>
          <a:prstGeom prst="rect">
            <a:avLst/>
          </a:prstGeom>
        </p:spPr>
      </p:pic>
      <p:sp>
        <p:nvSpPr>
          <p:cNvPr id="3" name="Title 2">
            <a:extLst>
              <a:ext uri="{FF2B5EF4-FFF2-40B4-BE49-F238E27FC236}">
                <a16:creationId xmlns:a16="http://schemas.microsoft.com/office/drawing/2014/main" id="{1CA5EC9F-9917-1DF5-FBC0-9E5B9BDD49E9}"/>
              </a:ext>
            </a:extLst>
          </p:cNvPr>
          <p:cNvSpPr>
            <a:spLocks noGrp="1"/>
          </p:cNvSpPr>
          <p:nvPr>
            <p:ph type="title"/>
          </p:nvPr>
        </p:nvSpPr>
        <p:spPr>
          <a:xfrm>
            <a:off x="245474" y="-109331"/>
            <a:ext cx="2793817" cy="994172"/>
          </a:xfrm>
        </p:spPr>
        <p:txBody>
          <a:bodyPr>
            <a:normAutofit/>
          </a:bodyPr>
          <a:lstStyle/>
          <a:p>
            <a:r>
              <a:rPr lang="en-US" dirty="0"/>
              <a:t>Building LLMs</a:t>
            </a:r>
          </a:p>
        </p:txBody>
      </p:sp>
      <p:sp>
        <p:nvSpPr>
          <p:cNvPr id="9" name="Can 8">
            <a:extLst>
              <a:ext uri="{FF2B5EF4-FFF2-40B4-BE49-F238E27FC236}">
                <a16:creationId xmlns:a16="http://schemas.microsoft.com/office/drawing/2014/main" id="{0ACE2BEB-DF4C-9B17-99FA-620584D72204}"/>
              </a:ext>
            </a:extLst>
          </p:cNvPr>
          <p:cNvSpPr/>
          <p:nvPr/>
        </p:nvSpPr>
        <p:spPr>
          <a:xfrm>
            <a:off x="142987" y="1289415"/>
            <a:ext cx="1469350" cy="1653540"/>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dirty="0"/>
              <a:t>Noiseless</a:t>
            </a:r>
          </a:p>
          <a:p>
            <a:pPr algn="ctr"/>
            <a:r>
              <a:rPr lang="en-US" dirty="0"/>
              <a:t>Data</a:t>
            </a:r>
          </a:p>
        </p:txBody>
      </p:sp>
      <p:sp>
        <p:nvSpPr>
          <p:cNvPr id="10" name="Rectangle 9">
            <a:extLst>
              <a:ext uri="{FF2B5EF4-FFF2-40B4-BE49-F238E27FC236}">
                <a16:creationId xmlns:a16="http://schemas.microsoft.com/office/drawing/2014/main" id="{B36CE490-001E-5A35-EDF7-2765C5A3742F}"/>
              </a:ext>
            </a:extLst>
          </p:cNvPr>
          <p:cNvSpPr/>
          <p:nvPr/>
        </p:nvSpPr>
        <p:spPr>
          <a:xfrm>
            <a:off x="3011102" y="1327515"/>
            <a:ext cx="1469350" cy="12496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Base </a:t>
            </a:r>
            <a:br>
              <a:rPr lang="en-US" dirty="0"/>
            </a:br>
            <a:r>
              <a:rPr lang="en-US" dirty="0"/>
              <a:t>model</a:t>
            </a:r>
          </a:p>
        </p:txBody>
      </p:sp>
      <p:sp>
        <p:nvSpPr>
          <p:cNvPr id="12" name="Right Arrow 11">
            <a:extLst>
              <a:ext uri="{FF2B5EF4-FFF2-40B4-BE49-F238E27FC236}">
                <a16:creationId xmlns:a16="http://schemas.microsoft.com/office/drawing/2014/main" id="{5868F8FC-FE35-0D25-C111-20B5C65231F1}"/>
              </a:ext>
            </a:extLst>
          </p:cNvPr>
          <p:cNvSpPr/>
          <p:nvPr/>
        </p:nvSpPr>
        <p:spPr>
          <a:xfrm>
            <a:off x="1703072" y="1799955"/>
            <a:ext cx="1122786"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NWP</a:t>
            </a:r>
          </a:p>
        </p:txBody>
      </p:sp>
      <p:sp>
        <p:nvSpPr>
          <p:cNvPr id="18" name="TextBox 17">
            <a:extLst>
              <a:ext uri="{FF2B5EF4-FFF2-40B4-BE49-F238E27FC236}">
                <a16:creationId xmlns:a16="http://schemas.microsoft.com/office/drawing/2014/main" id="{B123DA2E-E903-A507-AC00-3A9A18A9CEDB}"/>
              </a:ext>
            </a:extLst>
          </p:cNvPr>
          <p:cNvSpPr txBox="1"/>
          <p:nvPr/>
        </p:nvSpPr>
        <p:spPr>
          <a:xfrm>
            <a:off x="2446566" y="2952957"/>
            <a:ext cx="2598423" cy="276999"/>
          </a:xfrm>
          <a:prstGeom prst="rect">
            <a:avLst/>
          </a:prstGeom>
          <a:noFill/>
        </p:spPr>
        <p:txBody>
          <a:bodyPr wrap="square">
            <a:spAutoFit/>
          </a:bodyPr>
          <a:lstStyle/>
          <a:p>
            <a:pPr algn="ctr"/>
            <a:r>
              <a:rPr lang="en-US" sz="1200" dirty="0"/>
              <a:t>(should occasionally hallucinate)</a:t>
            </a:r>
          </a:p>
        </p:txBody>
      </p:sp>
      <p:sp>
        <p:nvSpPr>
          <p:cNvPr id="13" name="Right Arrow 12">
            <a:extLst>
              <a:ext uri="{FF2B5EF4-FFF2-40B4-BE49-F238E27FC236}">
                <a16:creationId xmlns:a16="http://schemas.microsoft.com/office/drawing/2014/main" id="{C2F94660-D670-2F15-E0BC-EFFC249A513D}"/>
              </a:ext>
            </a:extLst>
          </p:cNvPr>
          <p:cNvSpPr/>
          <p:nvPr/>
        </p:nvSpPr>
        <p:spPr>
          <a:xfrm>
            <a:off x="4626977" y="1795788"/>
            <a:ext cx="994408"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DPO</a:t>
            </a:r>
          </a:p>
        </p:txBody>
      </p:sp>
      <p:sp>
        <p:nvSpPr>
          <p:cNvPr id="14" name="Right Arrow 13">
            <a:extLst>
              <a:ext uri="{FF2B5EF4-FFF2-40B4-BE49-F238E27FC236}">
                <a16:creationId xmlns:a16="http://schemas.microsoft.com/office/drawing/2014/main" id="{7DABCD57-8E6B-27AF-E3FD-D9E722A17F6C}"/>
              </a:ext>
            </a:extLst>
          </p:cNvPr>
          <p:cNvSpPr/>
          <p:nvPr/>
        </p:nvSpPr>
        <p:spPr>
          <a:xfrm>
            <a:off x="4626977" y="1430028"/>
            <a:ext cx="994408"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RLHF</a:t>
            </a:r>
          </a:p>
        </p:txBody>
      </p:sp>
      <p:sp>
        <p:nvSpPr>
          <p:cNvPr id="19" name="TextBox 18">
            <a:extLst>
              <a:ext uri="{FF2B5EF4-FFF2-40B4-BE49-F238E27FC236}">
                <a16:creationId xmlns:a16="http://schemas.microsoft.com/office/drawing/2014/main" id="{E5CC9F3E-75FA-5C46-1D5E-0BE34FAE90B0}"/>
              </a:ext>
            </a:extLst>
          </p:cNvPr>
          <p:cNvSpPr txBox="1"/>
          <p:nvPr/>
        </p:nvSpPr>
        <p:spPr>
          <a:xfrm>
            <a:off x="5420545" y="2942955"/>
            <a:ext cx="1752600" cy="276999"/>
          </a:xfrm>
          <a:prstGeom prst="rect">
            <a:avLst/>
          </a:prstGeom>
          <a:noFill/>
        </p:spPr>
        <p:txBody>
          <a:bodyPr wrap="square">
            <a:spAutoFit/>
          </a:bodyPr>
          <a:lstStyle/>
          <a:p>
            <a:pPr algn="ctr"/>
            <a:r>
              <a:rPr lang="en-US" sz="1200" dirty="0"/>
              <a:t>(shouldn’t hallucinate)</a:t>
            </a:r>
          </a:p>
        </p:txBody>
      </p:sp>
      <p:pic>
        <p:nvPicPr>
          <p:cNvPr id="26" name="Picture 25">
            <a:extLst>
              <a:ext uri="{FF2B5EF4-FFF2-40B4-BE49-F238E27FC236}">
                <a16:creationId xmlns:a16="http://schemas.microsoft.com/office/drawing/2014/main" id="{36F02367-0174-2782-8214-955198E3E46C}"/>
              </a:ext>
            </a:extLst>
          </p:cNvPr>
          <p:cNvPicPr>
            <a:picLocks noChangeAspect="1"/>
          </p:cNvPicPr>
          <p:nvPr/>
        </p:nvPicPr>
        <p:blipFill>
          <a:blip r:embed="rId3" cstate="hqprint">
            <a:extLst>
              <a:ext uri="{BEBA8EAE-BF5A-486C-A8C5-ECC9F3942E4B}">
                <a14:imgProps xmlns:a14="http://schemas.microsoft.com/office/drawing/2010/main">
                  <a14:imgLayer r:embed="rId5">
                    <a14:imgEffect>
                      <a14:backgroundRemoval t="3571" b="96032" l="4016" r="95181">
                        <a14:foregroundMark x1="93976" y1="37302" x2="58635" y2="7540"/>
                        <a14:foregroundMark x1="58635" y1="7540" x2="40964" y2="8730"/>
                        <a14:foregroundMark x1="40964" y1="8730" x2="13253" y2="23016"/>
                        <a14:foregroundMark x1="13253" y1="23016" x2="6426" y2="36508"/>
                        <a14:foregroundMark x1="6426" y1="36508" x2="18876" y2="46825"/>
                        <a14:foregroundMark x1="18876" y1="46825" x2="34940" y2="46825"/>
                        <a14:foregroundMark x1="34940" y1="46825" x2="48193" y2="54762"/>
                        <a14:foregroundMark x1="48193" y1="54762" x2="58233" y2="68254"/>
                        <a14:foregroundMark x1="58233" y1="68254" x2="61847" y2="96032"/>
                        <a14:foregroundMark x1="95181" y1="40873" x2="94779" y2="48810"/>
                        <a14:foregroundMark x1="53815" y1="5556" x2="39357" y2="4365"/>
                        <a14:foregroundMark x1="4819" y1="34524" x2="4016" y2="43651"/>
                        <a14:foregroundMark x1="50201" y1="4365" x2="50201" y2="4365"/>
                      </a14:backgroundRemoval>
                    </a14:imgEffect>
                    <a14:imgEffect>
                      <a14:artisticPaintBrush/>
                    </a14:imgEffect>
                  </a14:imgLayer>
                </a14:imgProps>
              </a:ext>
              <a:ext uri="{28A0092B-C50C-407E-A947-70E740481C1C}">
                <a14:useLocalDpi xmlns:a14="http://schemas.microsoft.com/office/drawing/2010/main"/>
              </a:ext>
            </a:extLst>
          </a:blip>
          <a:srcRect/>
          <a:stretch>
            <a:fillRect/>
          </a:stretch>
        </p:blipFill>
        <p:spPr>
          <a:xfrm flipH="1">
            <a:off x="5643923" y="1266555"/>
            <a:ext cx="1714609" cy="1737360"/>
          </a:xfrm>
          <a:prstGeom prst="rect">
            <a:avLst/>
          </a:prstGeom>
        </p:spPr>
      </p:pic>
      <p:sp>
        <p:nvSpPr>
          <p:cNvPr id="27" name="Rectangle 26">
            <a:extLst>
              <a:ext uri="{FF2B5EF4-FFF2-40B4-BE49-F238E27FC236}">
                <a16:creationId xmlns:a16="http://schemas.microsoft.com/office/drawing/2014/main" id="{AA0A904E-D6B8-4A5E-173B-64793E8A16D7}"/>
              </a:ext>
            </a:extLst>
          </p:cNvPr>
          <p:cNvSpPr/>
          <p:nvPr/>
        </p:nvSpPr>
        <p:spPr>
          <a:xfrm>
            <a:off x="5706296" y="1327515"/>
            <a:ext cx="1469350" cy="12496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Aligned model</a:t>
            </a:r>
          </a:p>
        </p:txBody>
      </p:sp>
      <p:sp>
        <p:nvSpPr>
          <p:cNvPr id="28" name="Right Arrow 27">
            <a:extLst>
              <a:ext uri="{FF2B5EF4-FFF2-40B4-BE49-F238E27FC236}">
                <a16:creationId xmlns:a16="http://schemas.microsoft.com/office/drawing/2014/main" id="{A4788FA3-96E4-FEB4-0729-454B6144D038}"/>
              </a:ext>
            </a:extLst>
          </p:cNvPr>
          <p:cNvSpPr/>
          <p:nvPr/>
        </p:nvSpPr>
        <p:spPr>
          <a:xfrm>
            <a:off x="4626977" y="2150118"/>
            <a:ext cx="994408"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a:t>
            </a:r>
          </a:p>
        </p:txBody>
      </p:sp>
      <p:sp>
        <p:nvSpPr>
          <p:cNvPr id="30" name="TextBox 29">
            <a:extLst>
              <a:ext uri="{FF2B5EF4-FFF2-40B4-BE49-F238E27FC236}">
                <a16:creationId xmlns:a16="http://schemas.microsoft.com/office/drawing/2014/main" id="{4B120102-C189-11CF-39F7-19626B485F2B}"/>
              </a:ext>
            </a:extLst>
          </p:cNvPr>
          <p:cNvSpPr txBox="1"/>
          <p:nvPr/>
        </p:nvSpPr>
        <p:spPr>
          <a:xfrm>
            <a:off x="4237494" y="181718"/>
            <a:ext cx="1862305" cy="461665"/>
          </a:xfrm>
          <a:prstGeom prst="rect">
            <a:avLst/>
          </a:prstGeom>
          <a:noFill/>
        </p:spPr>
        <p:txBody>
          <a:bodyPr wrap="none" rtlCol="0">
            <a:spAutoFit/>
          </a:bodyPr>
          <a:lstStyle/>
          <a:p>
            <a:r>
              <a:rPr lang="en-US" sz="2400" dirty="0"/>
              <a:t>Post-training</a:t>
            </a:r>
          </a:p>
        </p:txBody>
      </p:sp>
      <p:pic>
        <p:nvPicPr>
          <p:cNvPr id="2" name="Picture 1">
            <a:extLst>
              <a:ext uri="{FF2B5EF4-FFF2-40B4-BE49-F238E27FC236}">
                <a16:creationId xmlns:a16="http://schemas.microsoft.com/office/drawing/2014/main" id="{C48E1C01-D6BB-2177-4337-EFA2921B18D7}"/>
              </a:ext>
            </a:extLst>
          </p:cNvPr>
          <p:cNvPicPr>
            <a:picLocks noChangeAspect="1"/>
          </p:cNvPicPr>
          <p:nvPr/>
        </p:nvPicPr>
        <p:blipFill>
          <a:blip r:embed="rId6"/>
          <a:stretch>
            <a:fillRect/>
          </a:stretch>
        </p:blipFill>
        <p:spPr>
          <a:xfrm>
            <a:off x="5880441" y="3284380"/>
            <a:ext cx="2740567" cy="1823198"/>
          </a:xfrm>
          <a:prstGeom prst="rect">
            <a:avLst/>
          </a:prstGeom>
        </p:spPr>
      </p:pic>
      <p:graphicFrame>
        <p:nvGraphicFramePr>
          <p:cNvPr id="4" name="Table 3">
            <a:extLst>
              <a:ext uri="{FF2B5EF4-FFF2-40B4-BE49-F238E27FC236}">
                <a16:creationId xmlns:a16="http://schemas.microsoft.com/office/drawing/2014/main" id="{986FAA5A-3CC9-B517-9335-1D5CBB044BEA}"/>
              </a:ext>
            </a:extLst>
          </p:cNvPr>
          <p:cNvGraphicFramePr>
            <a:graphicFrameLocks noGrp="1"/>
          </p:cNvGraphicFramePr>
          <p:nvPr>
            <p:extLst>
              <p:ext uri="{D42A27DB-BD31-4B8C-83A1-F6EECF244321}">
                <p14:modId xmlns:p14="http://schemas.microsoft.com/office/powerpoint/2010/main" val="3258010383"/>
              </p:ext>
            </p:extLst>
          </p:nvPr>
        </p:nvGraphicFramePr>
        <p:xfrm>
          <a:off x="7460315" y="987579"/>
          <a:ext cx="1344600" cy="1626616"/>
        </p:xfrm>
        <a:graphic>
          <a:graphicData uri="http://schemas.openxmlformats.org/drawingml/2006/table">
            <a:tbl>
              <a:tblPr firstRow="1" bandRow="1">
                <a:tableStyleId>{C801F483-F3A2-48F6-A0F7-592D1E508E5D}</a:tableStyleId>
              </a:tblPr>
              <a:tblGrid>
                <a:gridCol w="743301">
                  <a:extLst>
                    <a:ext uri="{9D8B030D-6E8A-4147-A177-3AD203B41FA5}">
                      <a16:colId xmlns:a16="http://schemas.microsoft.com/office/drawing/2014/main" val="2256231593"/>
                    </a:ext>
                  </a:extLst>
                </a:gridCol>
                <a:gridCol w="601299">
                  <a:extLst>
                    <a:ext uri="{9D8B030D-6E8A-4147-A177-3AD203B41FA5}">
                      <a16:colId xmlns:a16="http://schemas.microsoft.com/office/drawing/2014/main" val="2610120388"/>
                    </a:ext>
                  </a:extLst>
                </a:gridCol>
              </a:tblGrid>
              <a:tr h="325768">
                <a:tc>
                  <a:txBody>
                    <a:bodyPr/>
                    <a:lstStyle/>
                    <a:p>
                      <a:pPr algn="ctr"/>
                      <a:r>
                        <a:rPr lang="en-US" dirty="0">
                          <a:solidFill>
                            <a:schemeClr val="tx1"/>
                          </a:solidFill>
                        </a:rPr>
                        <a:t>USMLE</a:t>
                      </a:r>
                    </a:p>
                  </a:txBody>
                  <a:tcPr marL="45720" anchor="ctr"/>
                </a:tc>
                <a:tc>
                  <a:txBody>
                    <a:bodyPr/>
                    <a:lstStyle/>
                    <a:p>
                      <a:pPr algn="ctr"/>
                      <a:r>
                        <a:rPr lang="en-US" dirty="0">
                          <a:solidFill>
                            <a:schemeClr val="tx1"/>
                          </a:solidFill>
                        </a:rPr>
                        <a:t>HLE</a:t>
                      </a:r>
                    </a:p>
                  </a:txBody>
                  <a:tcPr marL="45720" anchor="ctr"/>
                </a:tc>
                <a:extLst>
                  <a:ext uri="{0D108BD9-81ED-4DB2-BD59-A6C34878D82A}">
                    <a16:rowId xmlns:a16="http://schemas.microsoft.com/office/drawing/2014/main" val="3485670460"/>
                  </a:ext>
                </a:extLst>
              </a:tr>
              <a:tr h="433616">
                <a:tc>
                  <a:txBody>
                    <a:bodyPr/>
                    <a:lstStyle/>
                    <a:p>
                      <a:pPr algn="ctr"/>
                      <a:r>
                        <a:rPr lang="en-US" b="1" dirty="0">
                          <a:solidFill>
                            <a:schemeClr val="tx1"/>
                          </a:solidFill>
                        </a:rPr>
                        <a:t>220🏆</a:t>
                      </a:r>
                    </a:p>
                  </a:txBody>
                  <a:tcPr marL="45720" anchor="ctr"/>
                </a:tc>
                <a:tc>
                  <a:txBody>
                    <a:bodyPr/>
                    <a:lstStyle/>
                    <a:p>
                      <a:pPr algn="ctr"/>
                      <a:r>
                        <a:rPr lang="en-US" b="1" dirty="0">
                          <a:solidFill>
                            <a:schemeClr val="tx1"/>
                          </a:solidFill>
                        </a:rPr>
                        <a:t>25🏆</a:t>
                      </a:r>
                    </a:p>
                  </a:txBody>
                  <a:tcPr marL="45720" anchor="ctr"/>
                </a:tc>
                <a:extLst>
                  <a:ext uri="{0D108BD9-81ED-4DB2-BD59-A6C34878D82A}">
                    <a16:rowId xmlns:a16="http://schemas.microsoft.com/office/drawing/2014/main" val="246671132"/>
                  </a:ext>
                </a:extLst>
              </a:tr>
              <a:tr h="433616">
                <a:tc>
                  <a:txBody>
                    <a:bodyPr/>
                    <a:lstStyle/>
                    <a:p>
                      <a:pPr algn="ctr"/>
                      <a:r>
                        <a:rPr lang="en-US" dirty="0">
                          <a:solidFill>
                            <a:schemeClr val="tx1"/>
                          </a:solidFill>
                        </a:rPr>
                        <a:t>210</a:t>
                      </a:r>
                    </a:p>
                  </a:txBody>
                  <a:tcPr marL="45720" anchor="ctr"/>
                </a:tc>
                <a:tc>
                  <a:txBody>
                    <a:bodyPr/>
                    <a:lstStyle/>
                    <a:p>
                      <a:pPr algn="ctr"/>
                      <a:r>
                        <a:rPr lang="en-US" dirty="0">
                          <a:solidFill>
                            <a:schemeClr val="tx1"/>
                          </a:solidFill>
                        </a:rPr>
                        <a:t>22</a:t>
                      </a:r>
                    </a:p>
                  </a:txBody>
                  <a:tcPr marL="45720" anchor="ctr"/>
                </a:tc>
                <a:extLst>
                  <a:ext uri="{0D108BD9-81ED-4DB2-BD59-A6C34878D82A}">
                    <a16:rowId xmlns:a16="http://schemas.microsoft.com/office/drawing/2014/main" val="2047884590"/>
                  </a:ext>
                </a:extLst>
              </a:tr>
              <a:tr h="433616">
                <a:tc>
                  <a:txBody>
                    <a:bodyPr/>
                    <a:lstStyle/>
                    <a:p>
                      <a:pPr algn="ctr"/>
                      <a:r>
                        <a:rPr lang="en-US" dirty="0">
                          <a:solidFill>
                            <a:schemeClr val="tx1"/>
                          </a:solidFill>
                        </a:rPr>
                        <a:t>215</a:t>
                      </a:r>
                    </a:p>
                  </a:txBody>
                  <a:tcPr marL="45720" anchor="ctr"/>
                </a:tc>
                <a:tc>
                  <a:txBody>
                    <a:bodyPr/>
                    <a:lstStyle/>
                    <a:p>
                      <a:pPr algn="ctr"/>
                      <a:r>
                        <a:rPr lang="en-US" dirty="0">
                          <a:solidFill>
                            <a:schemeClr val="tx1"/>
                          </a:solidFill>
                        </a:rPr>
                        <a:t>19</a:t>
                      </a:r>
                    </a:p>
                  </a:txBody>
                  <a:tcPr marL="45720" anchor="ctr"/>
                </a:tc>
                <a:extLst>
                  <a:ext uri="{0D108BD9-81ED-4DB2-BD59-A6C34878D82A}">
                    <a16:rowId xmlns:a16="http://schemas.microsoft.com/office/drawing/2014/main" val="2323152931"/>
                  </a:ext>
                </a:extLst>
              </a:tr>
            </a:tbl>
          </a:graphicData>
        </a:graphic>
      </p:graphicFrame>
      <p:grpSp>
        <p:nvGrpSpPr>
          <p:cNvPr id="5" name="Group 4">
            <a:extLst>
              <a:ext uri="{FF2B5EF4-FFF2-40B4-BE49-F238E27FC236}">
                <a16:creationId xmlns:a16="http://schemas.microsoft.com/office/drawing/2014/main" id="{DAAB0BF6-DA87-A729-12DF-E2E2BA9FADE4}"/>
              </a:ext>
            </a:extLst>
          </p:cNvPr>
          <p:cNvGrpSpPr/>
          <p:nvPr/>
        </p:nvGrpSpPr>
        <p:grpSpPr>
          <a:xfrm>
            <a:off x="2063581" y="3261895"/>
            <a:ext cx="2268865" cy="1849992"/>
            <a:chOff x="2612222" y="3261895"/>
            <a:chExt cx="2268865" cy="1849992"/>
          </a:xfrm>
        </p:grpSpPr>
        <p:pic>
          <p:nvPicPr>
            <p:cNvPr id="6" name="Picture 5">
              <a:extLst>
                <a:ext uri="{FF2B5EF4-FFF2-40B4-BE49-F238E27FC236}">
                  <a16:creationId xmlns:a16="http://schemas.microsoft.com/office/drawing/2014/main" id="{013491BC-CC83-6A4C-337B-10D805A52A5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612222" y="3344922"/>
              <a:ext cx="2268865" cy="1766965"/>
            </a:xfrm>
            <a:prstGeom prst="rect">
              <a:avLst/>
            </a:prstGeom>
          </p:spPr>
        </p:pic>
        <p:pic>
          <p:nvPicPr>
            <p:cNvPr id="7" name="Picture 6">
              <a:extLst>
                <a:ext uri="{FF2B5EF4-FFF2-40B4-BE49-F238E27FC236}">
                  <a16:creationId xmlns:a16="http://schemas.microsoft.com/office/drawing/2014/main" id="{F946A581-A1FE-A5D2-5459-40CC0A8E4FD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15475" y="3616764"/>
              <a:ext cx="2265612" cy="312380"/>
            </a:xfrm>
            <a:prstGeom prst="rect">
              <a:avLst/>
            </a:prstGeom>
          </p:spPr>
        </p:pic>
        <p:sp>
          <p:nvSpPr>
            <p:cNvPr id="8" name="TextBox 7">
              <a:extLst>
                <a:ext uri="{FF2B5EF4-FFF2-40B4-BE49-F238E27FC236}">
                  <a16:creationId xmlns:a16="http://schemas.microsoft.com/office/drawing/2014/main" id="{8750A7AD-8897-2AE7-D566-D4FC70A42B79}"/>
                </a:ext>
              </a:extLst>
            </p:cNvPr>
            <p:cNvSpPr txBox="1"/>
            <p:nvPr/>
          </p:nvSpPr>
          <p:spPr>
            <a:xfrm>
              <a:off x="2615475" y="3261895"/>
              <a:ext cx="2265612" cy="400110"/>
            </a:xfrm>
            <a:prstGeom prst="rect">
              <a:avLst/>
            </a:prstGeom>
            <a:solidFill>
              <a:srgbClr val="1C1C1E"/>
            </a:solidFill>
          </p:spPr>
          <p:txBody>
            <a:bodyPr wrap="square" rtlCol="0">
              <a:spAutoFit/>
            </a:bodyPr>
            <a:lstStyle/>
            <a:p>
              <a:r>
                <a:rPr lang="en-US" sz="1000" dirty="0"/>
                <a:t> </a:t>
              </a:r>
            </a:p>
            <a:p>
              <a:r>
                <a:rPr lang="en-US" sz="1000" dirty="0"/>
                <a:t> </a:t>
              </a:r>
            </a:p>
          </p:txBody>
        </p:sp>
        <p:sp>
          <p:nvSpPr>
            <p:cNvPr id="11" name="TextBox 10">
              <a:extLst>
                <a:ext uri="{FF2B5EF4-FFF2-40B4-BE49-F238E27FC236}">
                  <a16:creationId xmlns:a16="http://schemas.microsoft.com/office/drawing/2014/main" id="{7A105541-EDF8-45D5-3055-5FBE82ADD04E}"/>
                </a:ext>
              </a:extLst>
            </p:cNvPr>
            <p:cNvSpPr txBox="1"/>
            <p:nvPr/>
          </p:nvSpPr>
          <p:spPr>
            <a:xfrm>
              <a:off x="2612222" y="3284380"/>
              <a:ext cx="2265612" cy="400110"/>
            </a:xfrm>
            <a:prstGeom prst="rect">
              <a:avLst/>
            </a:prstGeom>
            <a:solidFill>
              <a:srgbClr val="1C1C1E"/>
            </a:solidFill>
          </p:spPr>
          <p:txBody>
            <a:bodyPr wrap="square" rtlCol="0">
              <a:spAutoFit/>
            </a:bodyPr>
            <a:lstStyle/>
            <a:p>
              <a:r>
                <a:rPr lang="en-US" sz="1000" dirty="0"/>
                <a:t>Q: When was Adam Kalai born?</a:t>
              </a:r>
            </a:p>
            <a:p>
              <a:r>
                <a:rPr lang="en-US" sz="1000" dirty="0"/>
                <a:t>A: </a:t>
              </a:r>
            </a:p>
          </p:txBody>
        </p:sp>
        <p:sp>
          <p:nvSpPr>
            <p:cNvPr id="15" name="TextBox 14">
              <a:extLst>
                <a:ext uri="{FF2B5EF4-FFF2-40B4-BE49-F238E27FC236}">
                  <a16:creationId xmlns:a16="http://schemas.microsoft.com/office/drawing/2014/main" id="{2CA27555-5E5B-B4F0-6593-1D2C9A5EE580}"/>
                </a:ext>
              </a:extLst>
            </p:cNvPr>
            <p:cNvSpPr txBox="1"/>
            <p:nvPr/>
          </p:nvSpPr>
          <p:spPr>
            <a:xfrm>
              <a:off x="2657282" y="3710584"/>
              <a:ext cx="2209289" cy="246221"/>
            </a:xfrm>
            <a:prstGeom prst="rect">
              <a:avLst/>
            </a:prstGeom>
            <a:solidFill>
              <a:srgbClr val="313133"/>
            </a:solidFill>
          </p:spPr>
          <p:txBody>
            <a:bodyPr wrap="square">
              <a:spAutoFit/>
            </a:bodyPr>
            <a:lstStyle/>
            <a:p>
              <a:r>
                <a:rPr lang="en-US" sz="1000" dirty="0"/>
                <a:t>December    November     September</a:t>
              </a:r>
            </a:p>
          </p:txBody>
        </p:sp>
        <p:cxnSp>
          <p:nvCxnSpPr>
            <p:cNvPr id="16" name="Straight Connector 15">
              <a:extLst>
                <a:ext uri="{FF2B5EF4-FFF2-40B4-BE49-F238E27FC236}">
                  <a16:creationId xmlns:a16="http://schemas.microsoft.com/office/drawing/2014/main" id="{2A4EC618-8118-146A-0F60-5AB3A8B2484F}"/>
                </a:ext>
              </a:extLst>
            </p:cNvPr>
            <p:cNvCxnSpPr/>
            <p:nvPr/>
          </p:nvCxnSpPr>
          <p:spPr>
            <a:xfrm>
              <a:off x="3370818" y="3756696"/>
              <a:ext cx="0" cy="127478"/>
            </a:xfrm>
            <a:prstGeom prst="line">
              <a:avLst/>
            </a:prstGeom>
            <a:ln w="12700">
              <a:solidFill>
                <a:schemeClr val="bg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0252D24-2C3B-AD9D-0F65-1E4FA7DAFE10}"/>
                </a:ext>
              </a:extLst>
            </p:cNvPr>
            <p:cNvCxnSpPr/>
            <p:nvPr/>
          </p:nvCxnSpPr>
          <p:spPr>
            <a:xfrm>
              <a:off x="4061494" y="3756696"/>
              <a:ext cx="0" cy="127478"/>
            </a:xfrm>
            <a:prstGeom prst="line">
              <a:avLst/>
            </a:prstGeom>
            <a:ln w="12700">
              <a:solidFill>
                <a:schemeClr val="bg1">
                  <a:lumMod val="65000"/>
                  <a:lumOff val="35000"/>
                </a:schemeClr>
              </a:solidFill>
            </a:ln>
          </p:spPr>
          <p:style>
            <a:lnRef idx="2">
              <a:schemeClr val="accent1"/>
            </a:lnRef>
            <a:fillRef idx="0">
              <a:schemeClr val="accent1"/>
            </a:fillRef>
            <a:effectRef idx="1">
              <a:schemeClr val="accent1"/>
            </a:effectRef>
            <a:fontRef idx="minor">
              <a:schemeClr val="tx1"/>
            </a:fontRef>
          </p:style>
        </p:cxnSp>
      </p:grpSp>
      <p:pic>
        <p:nvPicPr>
          <p:cNvPr id="20" name="Picture 19">
            <a:extLst>
              <a:ext uri="{FF2B5EF4-FFF2-40B4-BE49-F238E27FC236}">
                <a16:creationId xmlns:a16="http://schemas.microsoft.com/office/drawing/2014/main" id="{8582CBFE-63B9-4A6D-57D3-B228B5359F62}"/>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1771947" y="1156683"/>
            <a:ext cx="946379" cy="630919"/>
          </a:xfrm>
          <a:prstGeom prst="rect">
            <a:avLst/>
          </a:prstGeom>
        </p:spPr>
      </p:pic>
      <p:pic>
        <p:nvPicPr>
          <p:cNvPr id="22" name="Picture 21">
            <a:extLst>
              <a:ext uri="{FF2B5EF4-FFF2-40B4-BE49-F238E27FC236}">
                <a16:creationId xmlns:a16="http://schemas.microsoft.com/office/drawing/2014/main" id="{D0C2CE09-AC96-2006-7778-3DBE952B4C69}"/>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4621804" y="695833"/>
            <a:ext cx="939930" cy="626620"/>
          </a:xfrm>
          <a:prstGeom prst="rect">
            <a:avLst/>
          </a:prstGeom>
        </p:spPr>
      </p:pic>
      <p:pic>
        <p:nvPicPr>
          <p:cNvPr id="23" name="Picture 22">
            <a:extLst>
              <a:ext uri="{FF2B5EF4-FFF2-40B4-BE49-F238E27FC236}">
                <a16:creationId xmlns:a16="http://schemas.microsoft.com/office/drawing/2014/main" id="{CD1160F5-8F00-AB3A-1C84-6CD3FFAF4017}"/>
              </a:ext>
            </a:extLst>
          </p:cNvPr>
          <p:cNvPicPr>
            <a:picLocks noChangeAspect="1"/>
          </p:cNvPicPr>
          <p:nvPr/>
        </p:nvPicPr>
        <p:blipFill>
          <a:blip r:embed="rId11"/>
          <a:stretch>
            <a:fillRect/>
          </a:stretch>
        </p:blipFill>
        <p:spPr>
          <a:xfrm>
            <a:off x="7546922" y="66246"/>
            <a:ext cx="1257993" cy="838662"/>
          </a:xfrm>
          <a:prstGeom prst="rect">
            <a:avLst/>
          </a:prstGeom>
        </p:spPr>
      </p:pic>
      <p:sp>
        <p:nvSpPr>
          <p:cNvPr id="24" name="TextBox 23">
            <a:extLst>
              <a:ext uri="{FF2B5EF4-FFF2-40B4-BE49-F238E27FC236}">
                <a16:creationId xmlns:a16="http://schemas.microsoft.com/office/drawing/2014/main" id="{AE786ADA-167E-E1FE-4BEB-DAE3DC20F9E6}"/>
              </a:ext>
            </a:extLst>
          </p:cNvPr>
          <p:cNvSpPr txBox="1"/>
          <p:nvPr/>
        </p:nvSpPr>
        <p:spPr>
          <a:xfrm>
            <a:off x="2220664" y="3442821"/>
            <a:ext cx="219932" cy="246221"/>
          </a:xfrm>
          <a:prstGeom prst="rect">
            <a:avLst/>
          </a:prstGeom>
          <a:noFill/>
        </p:spPr>
        <p:txBody>
          <a:bodyPr wrap="none" rtlCol="0">
            <a:spAutoFit/>
          </a:bodyPr>
          <a:lstStyle/>
          <a:p>
            <a:r>
              <a:rPr lang="en-US" sz="1000" dirty="0">
                <a:solidFill>
                  <a:srgbClr val="FFFF00"/>
                </a:solidFill>
              </a:rPr>
              <a:t>|</a:t>
            </a:r>
          </a:p>
        </p:txBody>
      </p:sp>
    </p:spTree>
    <p:extLst>
      <p:ext uri="{BB962C8B-B14F-4D97-AF65-F5344CB8AC3E}">
        <p14:creationId xmlns:p14="http://schemas.microsoft.com/office/powerpoint/2010/main" val="372143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 presetClass="entr" presetSubtype="0" fill="hold" grpId="1"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35" presetClass="emph" presetSubtype="0" repeatCount="3000" fill="hold" grpId="0" nodeType="withEffect">
                                  <p:stCondLst>
                                    <p:cond delay="0"/>
                                  </p:stCondLst>
                                  <p:childTnLst>
                                    <p:anim calcmode="discrete" valueType="str">
                                      <p:cBhvr>
                                        <p:cTn id="14" dur="10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2CCA1-F08A-F11F-995B-783D69FAC7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E1559-1506-3075-9DC4-41C4D010D450}"/>
              </a:ext>
            </a:extLst>
          </p:cNvPr>
          <p:cNvSpPr>
            <a:spLocks noGrp="1"/>
          </p:cNvSpPr>
          <p:nvPr>
            <p:ph type="title"/>
          </p:nvPr>
        </p:nvSpPr>
        <p:spPr>
          <a:xfrm>
            <a:off x="429369" y="178904"/>
            <a:ext cx="8263890" cy="1075811"/>
          </a:xfrm>
        </p:spPr>
        <p:txBody>
          <a:bodyPr anchor="b">
            <a:normAutofit/>
          </a:bodyPr>
          <a:lstStyle/>
          <a:p>
            <a:r>
              <a:rPr lang="en-US" sz="4100" dirty="0"/>
              <a:t>Post-training and hallucinations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F19F18-7699-8BF2-BD5F-27349C2ED2EE}"/>
                  </a:ext>
                </a:extLst>
              </p:cNvPr>
              <p:cNvSpPr>
                <a:spLocks noGrp="1"/>
              </p:cNvSpPr>
              <p:nvPr>
                <p:ph idx="1"/>
              </p:nvPr>
            </p:nvSpPr>
            <p:spPr>
              <a:xfrm>
                <a:off x="429369" y="1531843"/>
                <a:ext cx="5035164" cy="3089379"/>
              </a:xfrm>
            </p:spPr>
            <p:txBody>
              <a:bodyPr anchor="t">
                <a:normAutofit/>
              </a:bodyPr>
              <a:lstStyle/>
              <a:p>
                <a14:m>
                  <m:oMath xmlns:m="http://schemas.openxmlformats.org/officeDocument/2006/math">
                    <m:r>
                      <m:rPr>
                        <m:sty m:val="p"/>
                      </m:rPr>
                      <a:rPr lang="en-US" sz="1700">
                        <a:latin typeface="Cambria Math" panose="02040503050406030204" pitchFamily="18" charset="0"/>
                      </a:rPr>
                      <m:t>score</m:t>
                    </m:r>
                    <m:r>
                      <a:rPr lang="en-US" sz="1700">
                        <a:latin typeface="Cambria Math" panose="02040503050406030204" pitchFamily="18" charset="0"/>
                      </a:rPr>
                      <m:t>(</m:t>
                    </m:r>
                    <m:r>
                      <m:rPr>
                        <m:sty m:val="p"/>
                      </m:rPr>
                      <a:rPr lang="en-US" sz="1700">
                        <a:latin typeface="Cambria Math" panose="02040503050406030204" pitchFamily="18" charset="0"/>
                      </a:rPr>
                      <m:t>wrong</m:t>
                    </m:r>
                    <m:r>
                      <a:rPr lang="en-US" sz="1700">
                        <a:latin typeface="Cambria Math" panose="02040503050406030204" pitchFamily="18" charset="0"/>
                      </a:rPr>
                      <m:t>)=</m:t>
                    </m:r>
                    <m:r>
                      <m:rPr>
                        <m:sty m:val="p"/>
                      </m:rPr>
                      <a:rPr lang="en-US" sz="1700">
                        <a:latin typeface="Cambria Math" panose="02040503050406030204" pitchFamily="18" charset="0"/>
                      </a:rPr>
                      <m:t>score</m:t>
                    </m:r>
                    <m:r>
                      <a:rPr lang="en-US" sz="1700">
                        <a:latin typeface="Cambria Math" panose="02040503050406030204" pitchFamily="18" charset="0"/>
                      </a:rPr>
                      <m:t>(</m:t>
                    </m:r>
                    <m:r>
                      <m:rPr>
                        <m:sty m:val="p"/>
                      </m:rPr>
                      <a:rPr lang="en-US" sz="1700" b="0" i="0" smtClean="0">
                        <a:latin typeface="Cambria Math" panose="02040503050406030204" pitchFamily="18" charset="0"/>
                      </a:rPr>
                      <m:t>IDK</m:t>
                    </m:r>
                    <m:r>
                      <a:rPr lang="en-US" sz="1700" i="1" smtClean="0">
                        <a:latin typeface="Cambria Math" panose="02040503050406030204" pitchFamily="18" charset="0"/>
                      </a:rPr>
                      <m:t>)</m:t>
                    </m:r>
                  </m:oMath>
                </a14:m>
                <a:r>
                  <a:rPr lang="en-US" sz="1700" dirty="0"/>
                  <a:t> causes hallucinations</a:t>
                </a:r>
              </a:p>
              <a:p>
                <a:r>
                  <a:rPr lang="en-US" sz="1700" dirty="0" err="1"/>
                  <a:t>Alg’s</a:t>
                </a:r>
                <a:r>
                  <a:rPr lang="en-US" sz="1700" dirty="0"/>
                  <a:t> shown to reduce hallucinations:</a:t>
                </a:r>
              </a:p>
              <a:p>
                <a:pPr marL="0" indent="0">
                  <a:buNone/>
                </a:pPr>
                <a:endParaRPr lang="en-US" sz="1700" dirty="0"/>
              </a:p>
            </p:txBody>
          </p:sp>
        </mc:Choice>
        <mc:Fallback xmlns="">
          <p:sp>
            <p:nvSpPr>
              <p:cNvPr id="3" name="Content Placeholder 2">
                <a:extLst>
                  <a:ext uri="{FF2B5EF4-FFF2-40B4-BE49-F238E27FC236}">
                    <a16:creationId xmlns:a16="http://schemas.microsoft.com/office/drawing/2014/main" id="{BCF19F18-7699-8BF2-BD5F-27349C2ED2EE}"/>
                  </a:ext>
                </a:extLst>
              </p:cNvPr>
              <p:cNvSpPr>
                <a:spLocks noGrp="1" noRot="1" noChangeAspect="1" noMove="1" noResize="1" noEditPoints="1" noAdjustHandles="1" noChangeArrowheads="1" noChangeShapeType="1" noTextEdit="1"/>
              </p:cNvSpPr>
              <p:nvPr>
                <p:ph idx="1"/>
              </p:nvPr>
            </p:nvSpPr>
            <p:spPr>
              <a:xfrm>
                <a:off x="429369" y="1531843"/>
                <a:ext cx="5035164" cy="3089379"/>
              </a:xfrm>
              <a:blipFill>
                <a:blip r:embed="rId3"/>
                <a:stretch>
                  <a:fillRect l="-503" t="-1230"/>
                </a:stretch>
              </a:blipFill>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3690DC98-98F4-6705-1D30-86010FFD7B2F}"/>
              </a:ext>
            </a:extLst>
          </p:cNvPr>
          <p:cNvSpPr txBox="1">
            <a:spLocks/>
          </p:cNvSpPr>
          <p:nvPr/>
        </p:nvSpPr>
        <p:spPr>
          <a:xfrm>
            <a:off x="496775" y="2149718"/>
            <a:ext cx="8928462" cy="326350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500" dirty="0"/>
              <a:t>Damani, M., et al. (2025, Jul). </a:t>
            </a:r>
            <a:r>
              <a:rPr lang="en-US" sz="500" i="1" dirty="0"/>
              <a:t>Post-Training Large Language Models via Reinforcement Learning for Consistency and Accuracy</a:t>
            </a:r>
            <a:r>
              <a:rPr lang="en-US" sz="500" dirty="0"/>
              <a:t>. arXiv:2507.21931.</a:t>
            </a:r>
            <a:br>
              <a:rPr lang="en-US" sz="500" dirty="0"/>
            </a:br>
            <a:r>
              <a:rPr lang="en-US" sz="500" dirty="0"/>
              <a:t>Damani, M., Xiong, S., Qin, T., Andreas, J., &amp; Liang, P. (2025, Jul). </a:t>
            </a:r>
            <a:r>
              <a:rPr lang="en-US" sz="500" i="1" dirty="0"/>
              <a:t>Beyond Binary Rewards: Training LMs to Reason About Their Uncertainty</a:t>
            </a:r>
            <a:r>
              <a:rPr lang="en-US" sz="500" dirty="0"/>
              <a:t>. arXiv:2507.16806.</a:t>
            </a:r>
            <a:br>
              <a:rPr lang="en-US" sz="500" dirty="0"/>
            </a:br>
            <a:r>
              <a:rPr lang="en-US" sz="500" dirty="0"/>
              <a:t>Zhang, E., Choshen, L., &amp; Andreas, J. (2025, Jun). </a:t>
            </a:r>
            <a:r>
              <a:rPr lang="en-US" sz="500" i="1" dirty="0"/>
              <a:t>Can Gradient Descent Simulate Prompting?</a:t>
            </a:r>
            <a:r>
              <a:rPr lang="en-US" sz="500" dirty="0"/>
              <a:t> arXiv:2506.20989.</a:t>
            </a:r>
            <a:br>
              <a:rPr lang="en-US" sz="500" dirty="0"/>
            </a:br>
            <a:r>
              <a:rPr lang="en-US" sz="500" dirty="0"/>
              <a:t>Hao, Y., Yu, H., You, J., &amp; Zhao, T. (2025, Jun). </a:t>
            </a:r>
            <a:r>
              <a:rPr lang="en-US" sz="500" i="1" dirty="0"/>
              <a:t>Beyond Facts: Evaluating Intent Hallucination in LLMs</a:t>
            </a:r>
            <a:r>
              <a:rPr lang="en-US" sz="500" dirty="0"/>
              <a:t>. arXiv:2506.06539.</a:t>
            </a:r>
            <a:br>
              <a:rPr lang="en-US" sz="500" dirty="0"/>
            </a:br>
            <a:r>
              <a:rPr lang="en-US" sz="500" dirty="0"/>
              <a:t>Hariharan, K., </a:t>
            </a:r>
            <a:r>
              <a:rPr lang="en-US" sz="500" dirty="0" err="1"/>
              <a:t>Girit</a:t>
            </a:r>
            <a:r>
              <a:rPr lang="en-US" sz="500" dirty="0"/>
              <a:t>, U., Wang, A., &amp; Andreas, J. (2025, May). </a:t>
            </a:r>
            <a:r>
              <a:rPr lang="en-US" sz="500" i="1" dirty="0"/>
              <a:t>Scalable Evaluation of System-Level Reasoning in LLM Code Agents</a:t>
            </a:r>
            <a:r>
              <a:rPr lang="en-US" sz="500" dirty="0"/>
              <a:t>. arXiv:2506.00172.</a:t>
            </a:r>
            <a:br>
              <a:rPr lang="en-US" sz="500" dirty="0"/>
            </a:br>
            <a:r>
              <a:rPr lang="en-US" sz="500" dirty="0"/>
              <a:t>Chen, P. B., Zhang, Y., Roth, D., Madden, S., Andreas, J., &amp; Cafarella, M. (2025, May). </a:t>
            </a:r>
            <a:r>
              <a:rPr lang="en-US" sz="500" i="1" dirty="0"/>
              <a:t>Log-Augmented Generation: Scaling Test-Time Reasoning with Reusable Computation</a:t>
            </a:r>
            <a:r>
              <a:rPr lang="en-US" sz="500" dirty="0"/>
              <a:t>. arXiv:2505.14398.</a:t>
            </a:r>
            <a:br>
              <a:rPr lang="en-US" sz="500" dirty="0"/>
            </a:br>
            <a:r>
              <a:rPr lang="en-US" sz="500" dirty="0"/>
              <a:t>Yao, Z., Zhang, S., Wang, X., et al. (2025, May). </a:t>
            </a:r>
            <a:r>
              <a:rPr lang="en-US" sz="500" i="1" dirty="0"/>
              <a:t>Are Reasoning Models More Prone to Hallucination?</a:t>
            </a:r>
            <a:r>
              <a:rPr lang="en-US" sz="500" dirty="0"/>
              <a:t> arXiv:2505.23646.</a:t>
            </a:r>
            <a:br>
              <a:rPr lang="en-US" sz="500" dirty="0"/>
            </a:br>
            <a:r>
              <a:rPr lang="en-US" sz="500" dirty="0"/>
              <a:t>Zhang, W., Chen, J., Guo, M., &amp; Xiong, C. (2025, May). </a:t>
            </a:r>
            <a:r>
              <a:rPr lang="en-US" sz="500" i="1" dirty="0"/>
              <a:t>Hallucination Mitigation for Retrieval-Augmented LLMs: A Review</a:t>
            </a:r>
            <a:r>
              <a:rPr lang="en-US" sz="500" dirty="0"/>
              <a:t>. Mathematics, 13(5), 856.</a:t>
            </a:r>
            <a:br>
              <a:rPr lang="en-US" sz="500" dirty="0"/>
            </a:br>
            <a:r>
              <a:rPr lang="en-US" sz="500" dirty="0"/>
              <a:t>Grand, G., Tenenbaum, J. B., </a:t>
            </a:r>
            <a:r>
              <a:rPr lang="en-US" sz="500" dirty="0" err="1"/>
              <a:t>Mansinghka</a:t>
            </a:r>
            <a:r>
              <a:rPr lang="en-US" sz="500" dirty="0"/>
              <a:t>, V. K., Lew, A. K., &amp; Andreas, J. (2025, Apr). </a:t>
            </a:r>
            <a:r>
              <a:rPr lang="en-US" sz="500" i="1" dirty="0"/>
              <a:t>Self-Steering Language Models</a:t>
            </a:r>
            <a:r>
              <a:rPr lang="en-US" sz="500" dirty="0"/>
              <a:t>. arXiv:2504.07081.</a:t>
            </a:r>
            <a:br>
              <a:rPr lang="en-US" sz="500" dirty="0"/>
            </a:br>
            <a:r>
              <a:rPr lang="en-US" sz="500" dirty="0"/>
              <a:t>Hou, B., Zhang, Y., Ji, J., Liu, Y., Qian, K., Andreas, J., &amp; Chang, S. (2025, Apr). </a:t>
            </a:r>
            <a:r>
              <a:rPr lang="en-US" sz="500" i="1" dirty="0" err="1"/>
              <a:t>ThinkPrune</a:t>
            </a:r>
            <a:r>
              <a:rPr lang="en-US" sz="500" i="1" dirty="0"/>
              <a:t>: Pruning Long Chain-of-Thought of LLMs via Reinforcement Learning</a:t>
            </a:r>
            <a:r>
              <a:rPr lang="en-US" sz="500" dirty="0"/>
              <a:t>. arXiv:2504.01296.</a:t>
            </a:r>
            <a:br>
              <a:rPr lang="en-US" sz="500" dirty="0"/>
            </a:br>
            <a:r>
              <a:rPr lang="en-US" sz="500" dirty="0"/>
              <a:t>Zhang, Y., Wang, B., &amp; Chen, Q. (2025, Feb). </a:t>
            </a:r>
            <a:r>
              <a:rPr lang="en-US" sz="500" i="1" dirty="0"/>
              <a:t>Knowledge Overshadowing in LLMs</a:t>
            </a:r>
            <a:r>
              <a:rPr lang="en-US" sz="500" dirty="0"/>
              <a:t>. arXiv:2502.16143.</a:t>
            </a:r>
            <a:br>
              <a:rPr lang="en-US" sz="500" dirty="0"/>
            </a:br>
            <a:r>
              <a:rPr lang="en-US" sz="500" dirty="0"/>
              <a:t>Finlayson, M., Li, X., Mao, H., Zhang, Y., &amp; He, J. (2025, Feb). </a:t>
            </a:r>
            <a:r>
              <a:rPr lang="en-US" sz="500" i="1" dirty="0"/>
              <a:t>Post-Training an LLM for RAG? Train on Self-Generated Demonstrations</a:t>
            </a:r>
            <a:r>
              <a:rPr lang="en-US" sz="500" dirty="0"/>
              <a:t>. arXiv:2502.10596.</a:t>
            </a:r>
            <a:br>
              <a:rPr lang="en-US" sz="500" dirty="0"/>
            </a:br>
            <a:r>
              <a:rPr lang="en-US" sz="500" dirty="0"/>
              <a:t>Wang, H., Lai, H., &amp; Zhang, Y. (2025, Jul). </a:t>
            </a:r>
            <a:r>
              <a:rPr lang="en-US" sz="500" i="1" dirty="0"/>
              <a:t>A Survey of Post-Training Scaling in Large Language Models</a:t>
            </a:r>
            <a:r>
              <a:rPr lang="en-US" sz="500" dirty="0"/>
              <a:t>. ACL 2025.</a:t>
            </a:r>
            <a:br>
              <a:rPr lang="en-US" sz="500" dirty="0"/>
            </a:br>
            <a:r>
              <a:rPr lang="en-US" sz="500" dirty="0"/>
              <a:t>Tian, Y., Mitchell, E., Durrett, G., &amp; Manning, C. (2024). </a:t>
            </a:r>
            <a:r>
              <a:rPr lang="en-US" sz="500" i="1" dirty="0"/>
              <a:t>Fine-Tuning Language Models for Factuality</a:t>
            </a:r>
            <a:r>
              <a:rPr lang="en-US" sz="500" dirty="0"/>
              <a:t>. ICLR 2024.</a:t>
            </a:r>
            <a:br>
              <a:rPr lang="en-US" sz="500" dirty="0"/>
            </a:br>
            <a:r>
              <a:rPr lang="en-US" sz="500" dirty="0"/>
              <a:t>Lin, F., Xie, Q., Zhang, Y., et al. (2024). </a:t>
            </a:r>
            <a:r>
              <a:rPr lang="en-US" sz="500" i="1" dirty="0"/>
              <a:t>FLAME: Factuality-Aware Language Model Alignment</a:t>
            </a:r>
            <a:r>
              <a:rPr lang="en-US" sz="500" dirty="0"/>
              <a:t>. arXiv:2405.01525.</a:t>
            </a:r>
            <a:br>
              <a:rPr lang="en-US" sz="500" dirty="0"/>
            </a:br>
            <a:r>
              <a:rPr lang="en-US" sz="500" dirty="0"/>
              <a:t>Mishra, S., Li, Z., &amp; Baral, C. (2024). </a:t>
            </a:r>
            <a:r>
              <a:rPr lang="en-US" sz="500" i="1" dirty="0"/>
              <a:t>Fine-Grained Hallucination Detection and Knowledge Editing in Language Models</a:t>
            </a:r>
            <a:r>
              <a:rPr lang="en-US" sz="500" dirty="0"/>
              <a:t>. arXiv:2401.06855.</a:t>
            </a:r>
            <a:br>
              <a:rPr lang="en-US" sz="500" dirty="0"/>
            </a:br>
            <a:r>
              <a:rPr lang="en-US" sz="500" dirty="0"/>
              <a:t>Chuang, Y., Li, S., Ma, X., &amp; Zhang, X. (2024). </a:t>
            </a:r>
            <a:r>
              <a:rPr lang="en-US" sz="500" i="1" dirty="0" err="1"/>
              <a:t>DoLa</a:t>
            </a:r>
            <a:r>
              <a:rPr lang="en-US" sz="500" i="1" dirty="0"/>
              <a:t>: Decoding by Contrasting Layers for Improved Factuality in LLMs</a:t>
            </a:r>
            <a:r>
              <a:rPr lang="en-US" sz="500" dirty="0"/>
              <a:t>. ICLR 2024.</a:t>
            </a:r>
            <a:br>
              <a:rPr lang="en-US" sz="500" dirty="0"/>
            </a:br>
            <a:r>
              <a:rPr lang="en-US" sz="500" dirty="0"/>
              <a:t>Asai, A., Min, S., Chen, X., &amp; </a:t>
            </a:r>
            <a:r>
              <a:rPr lang="en-US" sz="500" dirty="0" err="1"/>
              <a:t>Hajishirzi</a:t>
            </a:r>
            <a:r>
              <a:rPr lang="en-US" sz="500" dirty="0"/>
              <a:t>, H. (2024). </a:t>
            </a:r>
            <a:r>
              <a:rPr lang="en-US" sz="500" i="1" dirty="0"/>
              <a:t>Self-RAG: Learning to Retrieve, Generate, and Critique through Self-Reflection</a:t>
            </a:r>
            <a:r>
              <a:rPr lang="en-US" sz="500" dirty="0"/>
              <a:t>. ICLR 2024.</a:t>
            </a:r>
            <a:br>
              <a:rPr lang="en-US" sz="500" dirty="0"/>
            </a:br>
            <a:r>
              <a:rPr lang="en-US" sz="500" dirty="0" err="1"/>
              <a:t>Dhuliawala</a:t>
            </a:r>
            <a:r>
              <a:rPr lang="en-US" sz="500" dirty="0"/>
              <a:t>, S., Yong, Z., Sastry, P., et al. (2023). </a:t>
            </a:r>
            <a:r>
              <a:rPr lang="en-US" sz="500" i="1" dirty="0"/>
              <a:t>Chain-of-Verification Reduces Hallucination in Large Language Models</a:t>
            </a:r>
            <a:r>
              <a:rPr lang="en-US" sz="500" dirty="0"/>
              <a:t>. arXiv:2309.11495.</a:t>
            </a:r>
            <a:br>
              <a:rPr lang="en-US" sz="500" dirty="0"/>
            </a:br>
            <a:r>
              <a:rPr lang="en-US" sz="500" dirty="0"/>
              <a:t>Peng, B., Li, C., Li, Z., et al. (2023). </a:t>
            </a:r>
            <a:r>
              <a:rPr lang="en-US" sz="500" i="1" dirty="0"/>
              <a:t>Check Your Facts and Try Again: Improving LLMs with External Knowledge and Automated Feedback</a:t>
            </a:r>
            <a:r>
              <a:rPr lang="en-US" sz="500" dirty="0"/>
              <a:t>. arXiv:2302.12813.</a:t>
            </a:r>
            <a:br>
              <a:rPr lang="en-US" sz="500" dirty="0"/>
            </a:br>
            <a:r>
              <a:rPr lang="en-US" sz="500" dirty="0"/>
              <a:t>Li, Y., Zhou, C., Cao, Y., et al. (2023). </a:t>
            </a:r>
            <a:r>
              <a:rPr lang="en-US" sz="500" i="1" dirty="0"/>
              <a:t>Inference-Time Intervention: Eliciting Truthful Answers from a Language Model</a:t>
            </a:r>
            <a:r>
              <a:rPr lang="en-US" sz="500" dirty="0"/>
              <a:t>. </a:t>
            </a:r>
            <a:r>
              <a:rPr lang="en-US" sz="500" dirty="0" err="1"/>
              <a:t>NeurIPS</a:t>
            </a:r>
            <a:r>
              <a:rPr lang="en-US" sz="500" dirty="0"/>
              <a:t> 2023.</a:t>
            </a:r>
            <a:br>
              <a:rPr lang="en-US" sz="500" dirty="0"/>
            </a:br>
            <a:r>
              <a:rPr lang="en-US" sz="500" dirty="0"/>
              <a:t>Sun, Z., Chen, K., Wang, Y., et al. (2023). </a:t>
            </a:r>
            <a:r>
              <a:rPr lang="en-US" sz="500" i="1" dirty="0"/>
              <a:t>Recitation-Augmented Language Models</a:t>
            </a:r>
            <a:r>
              <a:rPr lang="en-US" sz="500" dirty="0"/>
              <a:t>. ICLR 2023.</a:t>
            </a:r>
            <a:br>
              <a:rPr lang="en-US" sz="500" dirty="0"/>
            </a:br>
            <a:r>
              <a:rPr lang="en-US" sz="500" dirty="0" err="1"/>
              <a:t>Manakul</a:t>
            </a:r>
            <a:r>
              <a:rPr lang="en-US" sz="500" dirty="0"/>
              <a:t>, K., Korshunov, D., &amp; Gal, Y. (2023). </a:t>
            </a:r>
            <a:r>
              <a:rPr lang="en-US" sz="500" i="1" dirty="0" err="1"/>
              <a:t>SelfCheckGPT</a:t>
            </a:r>
            <a:r>
              <a:rPr lang="en-US" sz="500" i="1" dirty="0"/>
              <a:t>: Zero-Resource Black-Box Hallucination Detection for Generative LLMs</a:t>
            </a:r>
            <a:r>
              <a:rPr lang="en-US" sz="500" dirty="0"/>
              <a:t>. EMNLP 2023.</a:t>
            </a:r>
            <a:br>
              <a:rPr lang="en-US" sz="500" dirty="0"/>
            </a:br>
            <a:r>
              <a:rPr lang="en-US" sz="500" dirty="0"/>
              <a:t>Yin, W., Wang, Y., &amp; Yih, W. (2023). </a:t>
            </a:r>
            <a:r>
              <a:rPr lang="en-US" sz="500" i="1" dirty="0"/>
              <a:t>Do Large Language Models Know What They Don’t Know?</a:t>
            </a:r>
            <a:r>
              <a:rPr lang="en-US" sz="500" dirty="0"/>
              <a:t> ACL 2023.</a:t>
            </a:r>
            <a:br>
              <a:rPr lang="en-US" sz="500" dirty="0"/>
            </a:br>
            <a:r>
              <a:rPr lang="en-US" sz="500" dirty="0"/>
              <a:t>He, J., Liu, X., He, Z., &amp; Xiong, D. (2023). </a:t>
            </a:r>
            <a:r>
              <a:rPr lang="en-US" sz="500" i="1" dirty="0"/>
              <a:t>Rethinking with Retrieval: Faithful Large Language Model Inference</a:t>
            </a:r>
            <a:r>
              <a:rPr lang="en-US" sz="500" dirty="0"/>
              <a:t>. arXiv:2301.00303.</a:t>
            </a:r>
            <a:br>
              <a:rPr lang="en-US" sz="500" dirty="0"/>
            </a:br>
            <a:r>
              <a:rPr lang="en-US" sz="500" dirty="0"/>
              <a:t>Gao, L., Chadwick, M., Zhang, S., et al. (2023). </a:t>
            </a:r>
            <a:r>
              <a:rPr lang="en-US" sz="500" i="1" dirty="0"/>
              <a:t>RARR: Researching and Revising What Language Models Say, Using Language Models</a:t>
            </a:r>
            <a:r>
              <a:rPr lang="en-US" sz="500" dirty="0"/>
              <a:t>. ACL 2023.</a:t>
            </a:r>
            <a:br>
              <a:rPr lang="en-US" sz="500" dirty="0"/>
            </a:br>
            <a:r>
              <a:rPr lang="en-US" sz="500" dirty="0"/>
              <a:t>Menick, J., Miller, J., Henighan, T., et al. (2022). </a:t>
            </a:r>
            <a:r>
              <a:rPr lang="en-US" sz="500" i="1" dirty="0"/>
              <a:t>Teaching Language Models to Support Answers with Verified Quotes</a:t>
            </a:r>
            <a:r>
              <a:rPr lang="en-US" sz="500" dirty="0"/>
              <a:t>. arXiv:2203.11147.</a:t>
            </a:r>
            <a:br>
              <a:rPr lang="en-US" sz="500" dirty="0"/>
            </a:br>
            <a:r>
              <a:rPr lang="en-US" sz="500" dirty="0"/>
              <a:t>Mitchell, E., Lin, C., </a:t>
            </a:r>
            <a:r>
              <a:rPr lang="en-US" sz="500" dirty="0" err="1"/>
              <a:t>Bosselut</a:t>
            </a:r>
            <a:r>
              <a:rPr lang="en-US" sz="500" dirty="0"/>
              <a:t>, A., et al. (2022). </a:t>
            </a:r>
            <a:r>
              <a:rPr lang="en-US" sz="500" i="1" dirty="0"/>
              <a:t>Fast Model Editing at Scale</a:t>
            </a:r>
            <a:r>
              <a:rPr lang="en-US" sz="500" dirty="0"/>
              <a:t>. ICLR 2022.</a:t>
            </a:r>
            <a:br>
              <a:rPr lang="en-US" sz="500" dirty="0"/>
            </a:br>
            <a:r>
              <a:rPr lang="en-US" sz="500" dirty="0"/>
              <a:t>Meng, K., Bau, D., Andonian, A., &amp; </a:t>
            </a:r>
            <a:r>
              <a:rPr lang="en-US" sz="500" dirty="0" err="1"/>
              <a:t>Belinkov</a:t>
            </a:r>
            <a:r>
              <a:rPr lang="en-US" sz="500" dirty="0"/>
              <a:t>, Y. (2022). </a:t>
            </a:r>
            <a:r>
              <a:rPr lang="en-US" sz="500" i="1" dirty="0"/>
              <a:t>Locating and Editing Factual Associations in GPT</a:t>
            </a:r>
            <a:r>
              <a:rPr lang="en-US" sz="500" dirty="0"/>
              <a:t>. </a:t>
            </a:r>
            <a:r>
              <a:rPr lang="en-US" sz="500" dirty="0" err="1"/>
              <a:t>NeurIPS</a:t>
            </a:r>
            <a:r>
              <a:rPr lang="en-US" sz="500" dirty="0"/>
              <a:t> 2022.</a:t>
            </a:r>
            <a:br>
              <a:rPr lang="en-US" sz="500" dirty="0"/>
            </a:br>
            <a:r>
              <a:rPr lang="en-US" sz="500" dirty="0" err="1"/>
              <a:t>Kadavath</a:t>
            </a:r>
            <a:r>
              <a:rPr lang="en-US" sz="500" dirty="0"/>
              <a:t>, K., Miller, J., Teehan, R., et al. (2022). </a:t>
            </a:r>
            <a:r>
              <a:rPr lang="en-US" sz="500" i="1" dirty="0"/>
              <a:t>Language Models (Mostly) Know What They Know</a:t>
            </a:r>
            <a:r>
              <a:rPr lang="en-US" sz="500" dirty="0"/>
              <a:t>. arXiv:2207.05221.</a:t>
            </a:r>
            <a:br>
              <a:rPr lang="en-US" sz="500" dirty="0"/>
            </a:br>
            <a:r>
              <a:rPr lang="en-US" sz="500" dirty="0"/>
              <a:t>Ouyang, L., Wu, J., Jiang, X., et al. (2022). </a:t>
            </a:r>
            <a:r>
              <a:rPr lang="en-US" sz="500" i="1" dirty="0"/>
              <a:t>Training Language Models to Follow Instructions with Human Feedback</a:t>
            </a:r>
            <a:r>
              <a:rPr lang="en-US" sz="500" dirty="0"/>
              <a:t>. arXiv:2203.02155.</a:t>
            </a:r>
            <a:br>
              <a:rPr lang="en-US" sz="500" dirty="0"/>
            </a:br>
            <a:r>
              <a:rPr lang="en-US" sz="500" dirty="0"/>
              <a:t>Lin, S., Hilton, J., &amp; Evans, O. (2022). </a:t>
            </a:r>
            <a:r>
              <a:rPr lang="en-US" sz="500" i="1" dirty="0" err="1"/>
              <a:t>TruthfulQA</a:t>
            </a:r>
            <a:r>
              <a:rPr lang="en-US" sz="500" i="1" dirty="0"/>
              <a:t>: Measuring How Models Mimic Human Falsehoods</a:t>
            </a:r>
            <a:r>
              <a:rPr lang="en-US" sz="500" dirty="0"/>
              <a:t>. ACL 2022.</a:t>
            </a:r>
            <a:br>
              <a:rPr lang="en-US" sz="500" dirty="0"/>
            </a:br>
            <a:r>
              <a:rPr lang="en-US" sz="500" dirty="0"/>
              <a:t>Nakano, R., Hilton, J., Balaji, S., et al. (2021). </a:t>
            </a:r>
            <a:r>
              <a:rPr lang="en-US" sz="500" i="1" dirty="0" err="1"/>
              <a:t>WebGPT</a:t>
            </a:r>
            <a:r>
              <a:rPr lang="en-US" sz="500" i="1" dirty="0"/>
              <a:t>: Browser-Assisted Question-Answering with Human Feedback</a:t>
            </a:r>
            <a:r>
              <a:rPr lang="en-US" sz="500" dirty="0"/>
              <a:t>. arXiv:2112.09332.</a:t>
            </a:r>
            <a:br>
              <a:rPr lang="en-US" sz="500" dirty="0"/>
            </a:br>
            <a:r>
              <a:rPr lang="en-US" sz="500" dirty="0"/>
              <a:t>De Cao, N., Aziz, W., Titov, I., &amp; Levy, O. (2021). </a:t>
            </a:r>
            <a:r>
              <a:rPr lang="en-US" sz="500" i="1" dirty="0"/>
              <a:t>Editing Factual Knowledge in Language Models</a:t>
            </a:r>
            <a:r>
              <a:rPr lang="en-US" sz="500" dirty="0"/>
              <a:t>. </a:t>
            </a:r>
            <a:r>
              <a:rPr lang="en-US" sz="500" dirty="0" err="1"/>
              <a:t>NeurIPS</a:t>
            </a:r>
            <a:r>
              <a:rPr lang="en-US" sz="500" dirty="0"/>
              <a:t> 2021.</a:t>
            </a:r>
            <a:br>
              <a:rPr lang="en-US" sz="500" dirty="0"/>
            </a:br>
            <a:r>
              <a:rPr lang="en-US" sz="500" dirty="0" err="1"/>
              <a:t>Stiennon</a:t>
            </a:r>
            <a:r>
              <a:rPr lang="en-US" sz="500" dirty="0"/>
              <a:t>, N., Ouyang, L., Wu, J., et al. (2020). </a:t>
            </a:r>
            <a:r>
              <a:rPr lang="en-US" sz="500" i="1" dirty="0"/>
              <a:t>Learning to Summarize with Human Feedback</a:t>
            </a:r>
            <a:r>
              <a:rPr lang="en-US" sz="500" dirty="0"/>
              <a:t>. </a:t>
            </a:r>
            <a:r>
              <a:rPr lang="en-US" sz="500" dirty="0" err="1"/>
              <a:t>NeurIPS</a:t>
            </a:r>
            <a:r>
              <a:rPr lang="en-US" sz="500" dirty="0"/>
              <a:t> 2020.</a:t>
            </a:r>
            <a:br>
              <a:rPr lang="en-US" sz="500" dirty="0"/>
            </a:br>
            <a:r>
              <a:rPr lang="en-US" sz="500" dirty="0"/>
              <a:t>Lewis, P., Perez, E., </a:t>
            </a:r>
            <a:r>
              <a:rPr lang="en-US" sz="500" dirty="0" err="1"/>
              <a:t>Piktus</a:t>
            </a:r>
            <a:r>
              <a:rPr lang="en-US" sz="500" dirty="0"/>
              <a:t>, A., et al. (2020). </a:t>
            </a:r>
            <a:r>
              <a:rPr lang="en-US" sz="500" i="1" dirty="0"/>
              <a:t>Retrieval-Augmented Generation for Knowledge-Intensive NLP Tasks</a:t>
            </a:r>
            <a:r>
              <a:rPr lang="en-US" sz="500" dirty="0"/>
              <a:t>. </a:t>
            </a:r>
            <a:r>
              <a:rPr lang="en-US" sz="500" dirty="0" err="1"/>
              <a:t>NeurIPS</a:t>
            </a:r>
            <a:r>
              <a:rPr lang="en-US" sz="500" dirty="0"/>
              <a:t> 2020.</a:t>
            </a:r>
            <a:br>
              <a:rPr lang="en-US" sz="500" dirty="0"/>
            </a:br>
            <a:r>
              <a:rPr lang="en-US" sz="500" dirty="0" err="1"/>
              <a:t>Guu</a:t>
            </a:r>
            <a:r>
              <a:rPr lang="en-US" sz="500" dirty="0"/>
              <a:t>, K., Lee, K., Tung, Z., </a:t>
            </a:r>
            <a:r>
              <a:rPr lang="en-US" sz="500" dirty="0" err="1"/>
              <a:t>Pasupat</a:t>
            </a:r>
            <a:r>
              <a:rPr lang="en-US" sz="500" dirty="0"/>
              <a:t>, P., &amp; Chang, M. (2020). </a:t>
            </a:r>
            <a:r>
              <a:rPr lang="en-US" sz="500" i="1" dirty="0"/>
              <a:t>REALM: Retrieval-Augmented Language Model Pre-Training</a:t>
            </a:r>
            <a:r>
              <a:rPr lang="en-US" sz="500" dirty="0"/>
              <a:t>. ICML 2020.</a:t>
            </a:r>
            <a:br>
              <a:rPr lang="en-US" sz="500" dirty="0"/>
            </a:br>
            <a:r>
              <a:rPr lang="en-US" sz="500" dirty="0" err="1"/>
              <a:t>Dathathri</a:t>
            </a:r>
            <a:r>
              <a:rPr lang="en-US" sz="500" dirty="0"/>
              <a:t>, S., </a:t>
            </a:r>
            <a:r>
              <a:rPr lang="en-US" sz="500" dirty="0" err="1"/>
              <a:t>Madotto</a:t>
            </a:r>
            <a:r>
              <a:rPr lang="en-US" sz="500" dirty="0"/>
              <a:t>, A., Liu, J., et al. (2020). </a:t>
            </a:r>
            <a:r>
              <a:rPr lang="en-US" sz="500" i="1" dirty="0"/>
              <a:t>Plug and Play Language Models: A Simple Approach to Controlled Text Generation</a:t>
            </a:r>
            <a:r>
              <a:rPr lang="en-US" sz="500" dirty="0"/>
              <a:t>. ICLR 2020.</a:t>
            </a:r>
            <a:br>
              <a:rPr lang="en-US" sz="500" dirty="0"/>
            </a:br>
            <a:r>
              <a:rPr lang="en-US" sz="500" dirty="0" err="1"/>
              <a:t>Welleck</a:t>
            </a:r>
            <a:r>
              <a:rPr lang="en-US" sz="500" dirty="0"/>
              <a:t>, S., Kulikov, I., Roller, S., et al. (2020). </a:t>
            </a:r>
            <a:r>
              <a:rPr lang="en-US" sz="500" i="1" dirty="0"/>
              <a:t>Neural Text Generation with Unlikelihood Training</a:t>
            </a:r>
            <a:r>
              <a:rPr lang="en-US" sz="500" dirty="0"/>
              <a:t>. ICLR 2020.</a:t>
            </a:r>
            <a:br>
              <a:rPr lang="en-US" sz="500" dirty="0"/>
            </a:br>
            <a:r>
              <a:rPr lang="en-US" sz="500" dirty="0"/>
              <a:t>Dinan, E., Roller, S., Shuster, K., Fan, A., Auli, M., &amp; Weston, J. (2019). </a:t>
            </a:r>
            <a:r>
              <a:rPr lang="en-US" sz="500" i="1" dirty="0"/>
              <a:t>Wizard of Wikipedia: Knowledge-Powered Conversational Agents</a:t>
            </a:r>
            <a:r>
              <a:rPr lang="en-US" sz="500" dirty="0"/>
              <a:t>. ICLR 2019.</a:t>
            </a:r>
          </a:p>
        </p:txBody>
      </p:sp>
      <p:sp>
        <p:nvSpPr>
          <p:cNvPr id="10" name="Rounded Rectangle 9">
            <a:extLst>
              <a:ext uri="{FF2B5EF4-FFF2-40B4-BE49-F238E27FC236}">
                <a16:creationId xmlns:a16="http://schemas.microsoft.com/office/drawing/2014/main" id="{C0970677-1D46-64D5-BFDF-D96AC59212C1}"/>
              </a:ext>
            </a:extLst>
          </p:cNvPr>
          <p:cNvSpPr/>
          <p:nvPr/>
        </p:nvSpPr>
        <p:spPr>
          <a:xfrm>
            <a:off x="1358072" y="2927162"/>
            <a:ext cx="2597113" cy="1098362"/>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Why aren’t they being used much in industry?</a:t>
            </a:r>
          </a:p>
        </p:txBody>
      </p:sp>
      <p:pic>
        <p:nvPicPr>
          <p:cNvPr id="6" name="Picture 5">
            <a:extLst>
              <a:ext uri="{FF2B5EF4-FFF2-40B4-BE49-F238E27FC236}">
                <a16:creationId xmlns:a16="http://schemas.microsoft.com/office/drawing/2014/main" id="{951B1D04-EA19-6A56-191F-60E649D0A6EC}"/>
              </a:ext>
            </a:extLst>
          </p:cNvPr>
          <p:cNvPicPr>
            <a:picLocks noChangeAspect="1"/>
          </p:cNvPicPr>
          <p:nvPr/>
        </p:nvPicPr>
        <p:blipFill>
          <a:blip r:embed="rId4"/>
          <a:stretch>
            <a:fillRect/>
          </a:stretch>
        </p:blipFill>
        <p:spPr>
          <a:xfrm>
            <a:off x="5880441" y="3284380"/>
            <a:ext cx="2740567" cy="1823198"/>
          </a:xfrm>
          <a:prstGeom prst="rect">
            <a:avLst/>
          </a:prstGeom>
        </p:spPr>
      </p:pic>
    </p:spTree>
    <p:extLst>
      <p:ext uri="{BB962C8B-B14F-4D97-AF65-F5344CB8AC3E}">
        <p14:creationId xmlns:p14="http://schemas.microsoft.com/office/powerpoint/2010/main" val="34919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83C5-9DB7-FA33-EE00-F1A2F22F85DA}"/>
              </a:ext>
            </a:extLst>
          </p:cNvPr>
          <p:cNvSpPr>
            <a:spLocks noGrp="1"/>
          </p:cNvSpPr>
          <p:nvPr>
            <p:ph type="title"/>
          </p:nvPr>
        </p:nvSpPr>
        <p:spPr/>
        <p:txBody>
          <a:bodyPr>
            <a:normAutofit/>
          </a:bodyPr>
          <a:lstStyle/>
          <a:p>
            <a:r>
              <a:rPr lang="en-US" dirty="0"/>
              <a:t>Leaderboard evals score(IDK)=score(wrong)</a:t>
            </a:r>
          </a:p>
        </p:txBody>
      </p:sp>
      <p:pic>
        <p:nvPicPr>
          <p:cNvPr id="11" name="Picture 10">
            <a:extLst>
              <a:ext uri="{FF2B5EF4-FFF2-40B4-BE49-F238E27FC236}">
                <a16:creationId xmlns:a16="http://schemas.microsoft.com/office/drawing/2014/main" id="{67F2569D-A971-944A-5EB7-8E0F2099297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675" y="2075935"/>
            <a:ext cx="2317011" cy="2969177"/>
          </a:xfrm>
          <a:prstGeom prst="rect">
            <a:avLst/>
          </a:prstGeom>
        </p:spPr>
      </p:pic>
      <p:pic>
        <p:nvPicPr>
          <p:cNvPr id="10" name="Picture 9">
            <a:extLst>
              <a:ext uri="{FF2B5EF4-FFF2-40B4-BE49-F238E27FC236}">
                <a16:creationId xmlns:a16="http://schemas.microsoft.com/office/drawing/2014/main" id="{49E69C56-7E3B-0F9D-567F-D52F50F47E14}"/>
              </a:ext>
            </a:extLst>
          </p:cNvPr>
          <p:cNvPicPr>
            <a:picLocks noChangeAspect="1"/>
          </p:cNvPicPr>
          <p:nvPr/>
        </p:nvPicPr>
        <p:blipFill>
          <a:blip r:embed="rId4" cstate="hqprint">
            <a:extLst>
              <a:ext uri="{28A0092B-C50C-407E-A947-70E740481C1C}">
                <a14:useLocalDpi xmlns:a14="http://schemas.microsoft.com/office/drawing/2010/main"/>
              </a:ext>
            </a:extLst>
          </a:blip>
          <a:srcRect l="1373" t="3239" b="4889"/>
          <a:stretch>
            <a:fillRect/>
          </a:stretch>
        </p:blipFill>
        <p:spPr>
          <a:xfrm>
            <a:off x="2324231" y="2195931"/>
            <a:ext cx="6695806" cy="2828040"/>
          </a:xfrm>
          <a:prstGeom prst="rect">
            <a:avLst/>
          </a:prstGeom>
        </p:spPr>
      </p:pic>
      <p:pic>
        <p:nvPicPr>
          <p:cNvPr id="12" name="Picture 11">
            <a:extLst>
              <a:ext uri="{FF2B5EF4-FFF2-40B4-BE49-F238E27FC236}">
                <a16:creationId xmlns:a16="http://schemas.microsoft.com/office/drawing/2014/main" id="{2A7900A6-BEA6-0251-AA2B-6AADF0DE3A8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3963" y="1918869"/>
            <a:ext cx="580975" cy="314132"/>
          </a:xfrm>
          <a:prstGeom prst="rect">
            <a:avLst/>
          </a:prstGeom>
        </p:spPr>
      </p:pic>
      <p:sp>
        <p:nvSpPr>
          <p:cNvPr id="17" name="Rounded Rectangle 16">
            <a:extLst>
              <a:ext uri="{FF2B5EF4-FFF2-40B4-BE49-F238E27FC236}">
                <a16:creationId xmlns:a16="http://schemas.microsoft.com/office/drawing/2014/main" id="{9CED6FA1-CAC2-B837-542A-5BAC092BC04A}"/>
              </a:ext>
            </a:extLst>
          </p:cNvPr>
          <p:cNvSpPr/>
          <p:nvPr/>
        </p:nvSpPr>
        <p:spPr>
          <a:xfrm>
            <a:off x="301451" y="4048180"/>
            <a:ext cx="1818004" cy="832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IDK = wrong</a:t>
            </a:r>
          </a:p>
        </p:txBody>
      </p:sp>
      <p:pic>
        <p:nvPicPr>
          <p:cNvPr id="15" name="Picture 14">
            <a:extLst>
              <a:ext uri="{FF2B5EF4-FFF2-40B4-BE49-F238E27FC236}">
                <a16:creationId xmlns:a16="http://schemas.microsoft.com/office/drawing/2014/main" id="{7F9D4337-05B5-B8C8-F0CF-0126C5223C2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307755" y="0"/>
            <a:ext cx="3109568" cy="5143500"/>
          </a:xfrm>
          <a:prstGeom prst="rect">
            <a:avLst/>
          </a:prstGeom>
        </p:spPr>
      </p:pic>
      <p:pic>
        <p:nvPicPr>
          <p:cNvPr id="16" name="Picture 15">
            <a:extLst>
              <a:ext uri="{FF2B5EF4-FFF2-40B4-BE49-F238E27FC236}">
                <a16:creationId xmlns:a16="http://schemas.microsoft.com/office/drawing/2014/main" id="{98B53E75-A11B-C702-D4EF-286EB374E8C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307755" y="0"/>
            <a:ext cx="3145411" cy="5143500"/>
          </a:xfrm>
          <a:prstGeom prst="rect">
            <a:avLst/>
          </a:prstGeom>
        </p:spPr>
      </p:pic>
    </p:spTree>
    <p:extLst>
      <p:ext uri="{BB962C8B-B14F-4D97-AF65-F5344CB8AC3E}">
        <p14:creationId xmlns:p14="http://schemas.microsoft.com/office/powerpoint/2010/main" val="266181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0" presetClass="path" presetSubtype="0" accel="50000" decel="50000" fill="hold" nodeType="withEffect">
                                  <p:stCondLst>
                                    <p:cond delay="0"/>
                                  </p:stCondLst>
                                  <p:childTnLst>
                                    <p:animMotion origin="layout" path="M -0.27379 0.22068 L 2.77778E-7 0 " pathEditMode="relative" rAng="0" ptsTypes="AA">
                                      <p:cBhvr>
                                        <p:cTn id="14" dur="500" fill="hold"/>
                                        <p:tgtEl>
                                          <p:spTgt spid="15"/>
                                        </p:tgtEl>
                                        <p:attrNameLst>
                                          <p:attrName>ppt_x</p:attrName>
                                          <p:attrName>ppt_y</p:attrName>
                                        </p:attrNameLst>
                                      </p:cBhvr>
                                      <p:rCtr x="13594" y="-11049"/>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B0107-6F22-3193-C64B-8DE5EF9D13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16E44-D662-2B49-4FD4-C3EB883E1431}"/>
              </a:ext>
            </a:extLst>
          </p:cNvPr>
          <p:cNvSpPr>
            <a:spLocks noGrp="1"/>
          </p:cNvSpPr>
          <p:nvPr>
            <p:ph type="title"/>
          </p:nvPr>
        </p:nvSpPr>
        <p:spPr/>
        <p:txBody>
          <a:bodyPr>
            <a:normAutofit/>
          </a:bodyPr>
          <a:lstStyle/>
          <a:p>
            <a:r>
              <a:rPr lang="en-US" dirty="0"/>
              <a:t>Leaderboard evals score(IDK)=score(wrong)</a:t>
            </a:r>
          </a:p>
        </p:txBody>
      </p:sp>
      <p:pic>
        <p:nvPicPr>
          <p:cNvPr id="11" name="Picture 10">
            <a:extLst>
              <a:ext uri="{FF2B5EF4-FFF2-40B4-BE49-F238E27FC236}">
                <a16:creationId xmlns:a16="http://schemas.microsoft.com/office/drawing/2014/main" id="{EB705D80-7E21-25AA-889E-E29C41BCE16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675" y="2075935"/>
            <a:ext cx="2317011" cy="2969177"/>
          </a:xfrm>
          <a:prstGeom prst="rect">
            <a:avLst/>
          </a:prstGeom>
        </p:spPr>
      </p:pic>
      <p:pic>
        <p:nvPicPr>
          <p:cNvPr id="10" name="Picture 9">
            <a:extLst>
              <a:ext uri="{FF2B5EF4-FFF2-40B4-BE49-F238E27FC236}">
                <a16:creationId xmlns:a16="http://schemas.microsoft.com/office/drawing/2014/main" id="{7713AC91-7EA5-06C4-D4F5-D9E3E3DA151D}"/>
              </a:ext>
            </a:extLst>
          </p:cNvPr>
          <p:cNvPicPr>
            <a:picLocks noChangeAspect="1"/>
          </p:cNvPicPr>
          <p:nvPr/>
        </p:nvPicPr>
        <p:blipFill>
          <a:blip r:embed="rId4" cstate="hqprint">
            <a:extLst>
              <a:ext uri="{28A0092B-C50C-407E-A947-70E740481C1C}">
                <a14:useLocalDpi xmlns:a14="http://schemas.microsoft.com/office/drawing/2010/main"/>
              </a:ext>
            </a:extLst>
          </a:blip>
          <a:srcRect l="1373" t="3239" b="4889"/>
          <a:stretch>
            <a:fillRect/>
          </a:stretch>
        </p:blipFill>
        <p:spPr>
          <a:xfrm>
            <a:off x="2324231" y="2195931"/>
            <a:ext cx="6695806" cy="2828040"/>
          </a:xfrm>
          <a:prstGeom prst="rect">
            <a:avLst/>
          </a:prstGeom>
        </p:spPr>
      </p:pic>
      <p:pic>
        <p:nvPicPr>
          <p:cNvPr id="12" name="Picture 11">
            <a:extLst>
              <a:ext uri="{FF2B5EF4-FFF2-40B4-BE49-F238E27FC236}">
                <a16:creationId xmlns:a16="http://schemas.microsoft.com/office/drawing/2014/main" id="{8FA2CB66-D668-A270-0B89-138DEAC3129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3963" y="1918869"/>
            <a:ext cx="580975" cy="314132"/>
          </a:xfrm>
          <a:prstGeom prst="rect">
            <a:avLst/>
          </a:prstGeom>
        </p:spPr>
      </p:pic>
      <p:pic>
        <p:nvPicPr>
          <p:cNvPr id="3" name="Picture 2">
            <a:extLst>
              <a:ext uri="{FF2B5EF4-FFF2-40B4-BE49-F238E27FC236}">
                <a16:creationId xmlns:a16="http://schemas.microsoft.com/office/drawing/2014/main" id="{E9C437E6-9BDF-F3DB-C174-16340CF70414}"/>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2571556" y="2633163"/>
            <a:ext cx="1761547" cy="1831028"/>
          </a:xfrm>
          <a:prstGeom prst="rect">
            <a:avLst/>
          </a:prstGeom>
        </p:spPr>
      </p:pic>
      <p:sp>
        <p:nvSpPr>
          <p:cNvPr id="4" name="Rounded Rectangle 3">
            <a:extLst>
              <a:ext uri="{FF2B5EF4-FFF2-40B4-BE49-F238E27FC236}">
                <a16:creationId xmlns:a16="http://schemas.microsoft.com/office/drawing/2014/main" id="{3E4FEE40-F799-351F-41AD-B0B725B04A19}"/>
              </a:ext>
            </a:extLst>
          </p:cNvPr>
          <p:cNvSpPr/>
          <p:nvPr/>
        </p:nvSpPr>
        <p:spPr>
          <a:xfrm>
            <a:off x="301451" y="4048180"/>
            <a:ext cx="1818004" cy="832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IDK = wrong</a:t>
            </a:r>
          </a:p>
        </p:txBody>
      </p:sp>
      <p:sp>
        <p:nvSpPr>
          <p:cNvPr id="5" name="Rounded Rectangle 4">
            <a:extLst>
              <a:ext uri="{FF2B5EF4-FFF2-40B4-BE49-F238E27FC236}">
                <a16:creationId xmlns:a16="http://schemas.microsoft.com/office/drawing/2014/main" id="{5182B974-C72B-D27C-0CB4-BC3C2AC0221C}"/>
              </a:ext>
            </a:extLst>
          </p:cNvPr>
          <p:cNvSpPr/>
          <p:nvPr/>
        </p:nvSpPr>
        <p:spPr>
          <a:xfrm>
            <a:off x="2566858" y="4048180"/>
            <a:ext cx="1818004" cy="832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IDK = wrong</a:t>
            </a:r>
          </a:p>
        </p:txBody>
      </p:sp>
      <p:sp>
        <p:nvSpPr>
          <p:cNvPr id="6" name="Rounded Rectangle 5">
            <a:extLst>
              <a:ext uri="{FF2B5EF4-FFF2-40B4-BE49-F238E27FC236}">
                <a16:creationId xmlns:a16="http://schemas.microsoft.com/office/drawing/2014/main" id="{C8AEEB91-8B5E-7F50-0005-1B531735065E}"/>
              </a:ext>
            </a:extLst>
          </p:cNvPr>
          <p:cNvSpPr/>
          <p:nvPr/>
        </p:nvSpPr>
        <p:spPr>
          <a:xfrm>
            <a:off x="4708694" y="4048180"/>
            <a:ext cx="1818004" cy="832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IDK = wrong</a:t>
            </a:r>
          </a:p>
        </p:txBody>
      </p:sp>
      <p:sp>
        <p:nvSpPr>
          <p:cNvPr id="7" name="Rounded Rectangle 6">
            <a:extLst>
              <a:ext uri="{FF2B5EF4-FFF2-40B4-BE49-F238E27FC236}">
                <a16:creationId xmlns:a16="http://schemas.microsoft.com/office/drawing/2014/main" id="{04CE8A69-9AAB-1C5A-68F1-4CDFDFEB1385}"/>
              </a:ext>
            </a:extLst>
          </p:cNvPr>
          <p:cNvSpPr/>
          <p:nvPr/>
        </p:nvSpPr>
        <p:spPr>
          <a:xfrm>
            <a:off x="6941148" y="4048180"/>
            <a:ext cx="1818004" cy="832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IDK = wrong</a:t>
            </a:r>
          </a:p>
        </p:txBody>
      </p:sp>
      <p:sp>
        <p:nvSpPr>
          <p:cNvPr id="8" name="TextBox 7">
            <a:extLst>
              <a:ext uri="{FF2B5EF4-FFF2-40B4-BE49-F238E27FC236}">
                <a16:creationId xmlns:a16="http://schemas.microsoft.com/office/drawing/2014/main" id="{8A8AFE57-FF02-7A1C-F9DB-D3A76C189E67}"/>
              </a:ext>
            </a:extLst>
          </p:cNvPr>
          <p:cNvSpPr txBox="1"/>
          <p:nvPr/>
        </p:nvSpPr>
        <p:spPr>
          <a:xfrm>
            <a:off x="1696995" y="1285834"/>
            <a:ext cx="4954754" cy="923330"/>
          </a:xfrm>
          <a:prstGeom prst="rect">
            <a:avLst/>
          </a:prstGeom>
          <a:noFill/>
        </p:spPr>
        <p:txBody>
          <a:bodyPr wrap="none" rtlCol="0">
            <a:spAutoFit/>
          </a:bodyPr>
          <a:lstStyle/>
          <a:p>
            <a:r>
              <a:rPr lang="en-US" dirty="0"/>
              <a:t>Guessing LLMs outrank humble LLMs</a:t>
            </a:r>
            <a:br>
              <a:rPr lang="en-US" dirty="0"/>
            </a:br>
            <a:r>
              <a:rPr lang="en-US" dirty="0"/>
              <a:t>Language models are remarkably good guessers </a:t>
            </a:r>
            <a:br>
              <a:rPr lang="en-US" dirty="0"/>
            </a:br>
            <a:endParaRPr lang="en-US" dirty="0"/>
          </a:p>
        </p:txBody>
      </p:sp>
    </p:spTree>
    <p:extLst>
      <p:ext uri="{BB962C8B-B14F-4D97-AF65-F5344CB8AC3E}">
        <p14:creationId xmlns:p14="http://schemas.microsoft.com/office/powerpoint/2010/main" val="171213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FEF4020-FBF3-3F13-8DD4-121C29273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B82EDF-0D95-3DBA-9FD6-0D94B63311FA}"/>
              </a:ext>
            </a:extLst>
          </p:cNvPr>
          <p:cNvSpPr>
            <a:spLocks noGrp="1"/>
          </p:cNvSpPr>
          <p:nvPr>
            <p:ph type="title"/>
          </p:nvPr>
        </p:nvSpPr>
        <p:spPr/>
        <p:txBody>
          <a:bodyPr>
            <a:normAutofit/>
          </a:bodyPr>
          <a:lstStyle/>
          <a:p>
            <a:r>
              <a:rPr lang="en-US" dirty="0"/>
              <a:t>Leaderboard evals score(IDK)=score(wrong)</a:t>
            </a:r>
          </a:p>
        </p:txBody>
      </p:sp>
      <p:pic>
        <p:nvPicPr>
          <p:cNvPr id="9" name="Picture 8">
            <a:extLst>
              <a:ext uri="{FF2B5EF4-FFF2-40B4-BE49-F238E27FC236}">
                <a16:creationId xmlns:a16="http://schemas.microsoft.com/office/drawing/2014/main" id="{5B3FB488-1DD8-4BFE-78D9-F4C1D3D5AF0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2378" y="2775540"/>
            <a:ext cx="4135395" cy="2233201"/>
          </a:xfrm>
          <a:prstGeom prst="rect">
            <a:avLst/>
          </a:prstGeom>
        </p:spPr>
      </p:pic>
      <p:pic>
        <p:nvPicPr>
          <p:cNvPr id="13" name="Picture 12">
            <a:extLst>
              <a:ext uri="{FF2B5EF4-FFF2-40B4-BE49-F238E27FC236}">
                <a16:creationId xmlns:a16="http://schemas.microsoft.com/office/drawing/2014/main" id="{CD6339DE-7402-D428-73F8-467E0A8B93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34246" y="2864334"/>
            <a:ext cx="4298092" cy="2190551"/>
          </a:xfrm>
          <a:prstGeom prst="rect">
            <a:avLst/>
          </a:prstGeom>
        </p:spPr>
      </p:pic>
      <p:sp>
        <p:nvSpPr>
          <p:cNvPr id="15" name="TextBox 14">
            <a:extLst>
              <a:ext uri="{FF2B5EF4-FFF2-40B4-BE49-F238E27FC236}">
                <a16:creationId xmlns:a16="http://schemas.microsoft.com/office/drawing/2014/main" id="{A4D4F2FF-C797-9DE4-8FDE-2A5FBD7F60BB}"/>
              </a:ext>
            </a:extLst>
          </p:cNvPr>
          <p:cNvSpPr txBox="1"/>
          <p:nvPr/>
        </p:nvSpPr>
        <p:spPr>
          <a:xfrm>
            <a:off x="214180" y="2397211"/>
            <a:ext cx="2150012" cy="369332"/>
          </a:xfrm>
          <a:prstGeom prst="rect">
            <a:avLst/>
          </a:prstGeom>
          <a:noFill/>
        </p:spPr>
        <p:txBody>
          <a:bodyPr wrap="none" rtlCol="0">
            <a:spAutoFit/>
          </a:bodyPr>
          <a:lstStyle/>
          <a:p>
            <a:r>
              <a:rPr lang="en-US" dirty="0"/>
              <a:t>HELM leaderboards</a:t>
            </a:r>
          </a:p>
        </p:txBody>
      </p:sp>
      <p:pic>
        <p:nvPicPr>
          <p:cNvPr id="16" name="Picture 15">
            <a:extLst>
              <a:ext uri="{FF2B5EF4-FFF2-40B4-BE49-F238E27FC236}">
                <a16:creationId xmlns:a16="http://schemas.microsoft.com/office/drawing/2014/main" id="{5992E646-7BBE-D959-4C05-57405DC032C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98" y="3782065"/>
            <a:ext cx="4573298" cy="1361435"/>
          </a:xfrm>
          <a:prstGeom prst="rect">
            <a:avLst/>
          </a:prstGeom>
          <a:ln>
            <a:solidFill>
              <a:schemeClr val="bg1"/>
            </a:solidFill>
          </a:ln>
        </p:spPr>
      </p:pic>
      <p:sp>
        <p:nvSpPr>
          <p:cNvPr id="17" name="TextBox 16">
            <a:extLst>
              <a:ext uri="{FF2B5EF4-FFF2-40B4-BE49-F238E27FC236}">
                <a16:creationId xmlns:a16="http://schemas.microsoft.com/office/drawing/2014/main" id="{1E8746E6-915B-B569-F4E8-57EC776852AB}"/>
              </a:ext>
            </a:extLst>
          </p:cNvPr>
          <p:cNvSpPr txBox="1"/>
          <p:nvPr/>
        </p:nvSpPr>
        <p:spPr>
          <a:xfrm>
            <a:off x="593125" y="1515762"/>
            <a:ext cx="7706149" cy="442674"/>
          </a:xfrm>
          <a:prstGeom prst="roundRect">
            <a:avLst/>
          </a:prstGeom>
          <a:solidFill>
            <a:srgbClr val="156082"/>
          </a:solidFill>
        </p:spPr>
        <p:txBody>
          <a:bodyPr wrap="none" rtlCol="0">
            <a:spAutoFit/>
          </a:bodyPr>
          <a:lstStyle/>
          <a:p>
            <a:r>
              <a:rPr lang="en-US" sz="2000" b="1" dirty="0">
                <a:solidFill>
                  <a:srgbClr val="FF0000"/>
                </a:solidFill>
              </a:rPr>
              <a:t>Problem #2: </a:t>
            </a:r>
            <a:r>
              <a:rPr lang="en-US" sz="2000" dirty="0"/>
              <a:t>Adding a few hallucination evals won’t move the needle</a:t>
            </a:r>
          </a:p>
        </p:txBody>
      </p:sp>
    </p:spTree>
    <p:extLst>
      <p:ext uri="{BB962C8B-B14F-4D97-AF65-F5344CB8AC3E}">
        <p14:creationId xmlns:p14="http://schemas.microsoft.com/office/powerpoint/2010/main" val="386375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6B56-BD33-B7C8-5C25-728CD5E4C953}"/>
              </a:ext>
            </a:extLst>
          </p:cNvPr>
          <p:cNvSpPr>
            <a:spLocks noGrp="1"/>
          </p:cNvSpPr>
          <p:nvPr>
            <p:ph type="title"/>
          </p:nvPr>
        </p:nvSpPr>
        <p:spPr/>
        <p:txBody>
          <a:bodyPr/>
          <a:lstStyle/>
          <a:p>
            <a:r>
              <a:rPr lang="en-US" dirty="0"/>
              <a:t>Proposal: Add Explicit Confidence Targets</a:t>
            </a:r>
          </a:p>
        </p:txBody>
      </p:sp>
      <p:sp>
        <p:nvSpPr>
          <p:cNvPr id="3" name="Content Placeholder 2">
            <a:extLst>
              <a:ext uri="{FF2B5EF4-FFF2-40B4-BE49-F238E27FC236}">
                <a16:creationId xmlns:a16="http://schemas.microsoft.com/office/drawing/2014/main" id="{1763318A-1A5F-4AEF-68A4-3B34A1621595}"/>
              </a:ext>
            </a:extLst>
          </p:cNvPr>
          <p:cNvSpPr>
            <a:spLocks noGrp="1"/>
          </p:cNvSpPr>
          <p:nvPr>
            <p:ph idx="1"/>
          </p:nvPr>
        </p:nvSpPr>
        <p:spPr>
          <a:xfrm>
            <a:off x="277254" y="1360979"/>
            <a:ext cx="8589491" cy="3782521"/>
          </a:xfrm>
        </p:spPr>
        <p:txBody>
          <a:bodyPr>
            <a:normAutofit/>
          </a:bodyPr>
          <a:lstStyle/>
          <a:p>
            <a:r>
              <a:rPr lang="en-US" sz="1800" dirty="0"/>
              <a:t>Append to questions:</a:t>
            </a:r>
            <a:br>
              <a:rPr lang="en-US" sz="1800" dirty="0"/>
            </a:br>
            <a:br>
              <a:rPr lang="en-US" sz="1800" dirty="0"/>
            </a:br>
            <a:r>
              <a:rPr lang="en-US" sz="1800" dirty="0"/>
              <a:t>  [Scoring: correct = 1, incorrect = -3, no answer = 0. </a:t>
            </a:r>
            <a:br>
              <a:rPr lang="en-US" sz="1800" dirty="0"/>
            </a:br>
            <a:r>
              <a:rPr lang="en-US" sz="1800" dirty="0"/>
              <a:t>   Maximize score by answering only if probability of being correct is at least 75%.]</a:t>
            </a:r>
          </a:p>
          <a:p>
            <a:endParaRPr lang="en-US" sz="1800" dirty="0">
              <a:latin typeface="Consolas" panose="020B0609020204030204" pitchFamily="49" charset="0"/>
              <a:cs typeface="Consolas" panose="020B0609020204030204" pitchFamily="49" charset="0"/>
            </a:endParaRPr>
          </a:p>
          <a:p>
            <a:r>
              <a:rPr lang="en-US" sz="1800" dirty="0">
                <a:latin typeface="Consolas" panose="020B0609020204030204" pitchFamily="49" charset="0"/>
                <a:cs typeface="Consolas" panose="020B0609020204030204" pitchFamily="49" charset="0"/>
              </a:rPr>
              <a:t>penalty = </a:t>
            </a:r>
            <a:r>
              <a:rPr lang="en-US" sz="1800" dirty="0" err="1">
                <a:latin typeface="Consolas" panose="020B0609020204030204" pitchFamily="49" charset="0"/>
                <a:cs typeface="Consolas" panose="020B0609020204030204" pitchFamily="49" charset="0"/>
              </a:rPr>
              <a:t>confidence_target</a:t>
            </a:r>
            <a:r>
              <a:rPr lang="en-US" sz="1800" dirty="0">
                <a:latin typeface="Consolas" panose="020B0609020204030204" pitchFamily="49" charset="0"/>
                <a:cs typeface="Consolas" panose="020B0609020204030204" pitchFamily="49" charset="0"/>
              </a:rPr>
              <a:t> / (100 – </a:t>
            </a:r>
            <a:r>
              <a:rPr lang="en-US" sz="1800" dirty="0" err="1">
                <a:latin typeface="Consolas" panose="020B0609020204030204" pitchFamily="49" charset="0"/>
                <a:cs typeface="Consolas" panose="020B0609020204030204" pitchFamily="49" charset="0"/>
              </a:rPr>
              <a:t>confidence_target</a:t>
            </a:r>
            <a:r>
              <a:rPr lang="en-US" sz="1800" dirty="0">
                <a:latin typeface="Consolas" panose="020B0609020204030204" pitchFamily="49" charset="0"/>
                <a:cs typeface="Consolas" panose="020B0609020204030204" pitchFamily="49" charset="0"/>
              </a:rPr>
              <a:t>)</a:t>
            </a:r>
          </a:p>
          <a:p>
            <a:endParaRPr lang="en-US" sz="1800" dirty="0">
              <a:latin typeface="Consolas" panose="020B0609020204030204" pitchFamily="49" charset="0"/>
              <a:cs typeface="Consolas" panose="020B0609020204030204" pitchFamily="49" charset="0"/>
            </a:endParaRPr>
          </a:p>
          <a:p>
            <a:r>
              <a:rPr lang="en-US" sz="1800" dirty="0" err="1">
                <a:latin typeface="Consolas" panose="020B0609020204030204" pitchFamily="49" charset="0"/>
                <a:cs typeface="Consolas" panose="020B0609020204030204" pitchFamily="49" charset="0"/>
              </a:rPr>
              <a:t>penalized_accuracy</a:t>
            </a:r>
            <a:r>
              <a:rPr lang="en-US" sz="1800" dirty="0">
                <a:latin typeface="Consolas" panose="020B0609020204030204" pitchFamily="49" charset="0"/>
                <a:cs typeface="Consolas" panose="020B0609020204030204" pitchFamily="49" charset="0"/>
              </a:rPr>
              <a:t> = correct% – penalty * incorrect%  # IDK=0</a:t>
            </a:r>
          </a:p>
          <a:p>
            <a:endParaRPr lang="en-US" sz="1800" b="1" dirty="0"/>
          </a:p>
          <a:p>
            <a:r>
              <a:rPr lang="en-US" sz="1800" b="1" dirty="0">
                <a:solidFill>
                  <a:srgbClr val="FF0000"/>
                </a:solidFill>
              </a:rPr>
              <a:t>Point #2: </a:t>
            </a:r>
            <a:r>
              <a:rPr lang="en-US" sz="1800" dirty="0"/>
              <a:t>Proper grading with rubric in prompt, no guessing about penalty</a:t>
            </a:r>
          </a:p>
          <a:p>
            <a:pPr marL="0" indent="0">
              <a:buNone/>
            </a:pPr>
            <a:endParaRPr lang="en-US" sz="1800" dirty="0"/>
          </a:p>
        </p:txBody>
      </p:sp>
    </p:spTree>
    <p:extLst>
      <p:ext uri="{BB962C8B-B14F-4D97-AF65-F5344CB8AC3E}">
        <p14:creationId xmlns:p14="http://schemas.microsoft.com/office/powerpoint/2010/main" val="25893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2C92B-9982-6DD8-D38A-7BED456C428E}"/>
              </a:ext>
            </a:extLst>
          </p:cNvPr>
          <p:cNvSpPr>
            <a:spLocks noGrp="1"/>
          </p:cNvSpPr>
          <p:nvPr>
            <p:ph type="title"/>
          </p:nvPr>
        </p:nvSpPr>
        <p:spPr>
          <a:xfrm>
            <a:off x="628650" y="334804"/>
            <a:ext cx="8162424" cy="994172"/>
          </a:xfrm>
        </p:spPr>
        <p:txBody>
          <a:bodyPr>
            <a:normAutofit/>
          </a:bodyPr>
          <a:lstStyle/>
          <a:p>
            <a:r>
              <a:rPr lang="en-US" dirty="0"/>
              <a:t>Error penalties++</a:t>
            </a:r>
            <a:br>
              <a:rPr lang="en-US" dirty="0"/>
            </a:br>
            <a:r>
              <a:rPr lang="en-US" sz="1200" dirty="0"/>
              <a:t>                                                             [Chow’70]</a:t>
            </a:r>
            <a:endParaRPr lang="en-US" dirty="0"/>
          </a:p>
        </p:txBody>
      </p:sp>
      <p:sp>
        <p:nvSpPr>
          <p:cNvPr id="3" name="Content Placeholder 2">
            <a:extLst>
              <a:ext uri="{FF2B5EF4-FFF2-40B4-BE49-F238E27FC236}">
                <a16:creationId xmlns:a16="http://schemas.microsoft.com/office/drawing/2014/main" id="{71F0A4FE-179E-C507-A3F2-2B606B4081DE}"/>
              </a:ext>
            </a:extLst>
          </p:cNvPr>
          <p:cNvSpPr>
            <a:spLocks noGrp="1"/>
          </p:cNvSpPr>
          <p:nvPr>
            <p:ph idx="1"/>
          </p:nvPr>
        </p:nvSpPr>
        <p:spPr>
          <a:xfrm>
            <a:off x="628649" y="1369218"/>
            <a:ext cx="8515351" cy="3263504"/>
          </a:xfrm>
        </p:spPr>
        <p:txBody>
          <a:bodyPr>
            <a:normAutofit/>
          </a:bodyPr>
          <a:lstStyle/>
          <a:p>
            <a:r>
              <a:rPr lang="en-US" dirty="0"/>
              <a:t>“Net Score” (Anthropic 26): correct = +1, incorrect = -1, NA = 0</a:t>
            </a:r>
          </a:p>
          <a:p>
            <a:r>
              <a:rPr lang="en-US" dirty="0"/>
              <a:t>Not all errors are equal</a:t>
            </a:r>
          </a:p>
          <a:p>
            <a:pPr marL="0" indent="0">
              <a:buNone/>
            </a:pPr>
            <a:r>
              <a:rPr lang="en-US" dirty="0"/>
              <a:t>	u(PGGB error) &gt; u(elevator capacity overestimate)</a:t>
            </a:r>
          </a:p>
          <a:p>
            <a:r>
              <a:rPr lang="en-US" dirty="0"/>
              <a:t>Model Spec (OpenAI 25): correct &gt; no answer &gt; incorrect </a:t>
            </a:r>
            <a:br>
              <a:rPr lang="en-US" dirty="0"/>
            </a:br>
            <a:r>
              <a:rPr lang="en-US" sz="1050" dirty="0">
                <a:solidFill>
                  <a:schemeClr val="tx1">
                    <a:lumMod val="65000"/>
                  </a:schemeClr>
                </a:solidFill>
              </a:rPr>
              <a:t>despite “Surprisingly, 69% of users prefer confident falsehoods over LLMs admitting lack of knowledge” (Nirman-Weizman-Azaria 24)</a:t>
            </a:r>
            <a:endParaRPr lang="en-US" dirty="0">
              <a:solidFill>
                <a:schemeClr val="tx1">
                  <a:lumMod val="65000"/>
                </a:schemeClr>
              </a:solidFill>
            </a:endParaRPr>
          </a:p>
          <a:p>
            <a:r>
              <a:rPr lang="en-US" dirty="0"/>
              <a:t>Problem 1: Incentive to guess </a:t>
            </a:r>
            <a:r>
              <a:rPr lang="en-US" dirty="0" err="1"/>
              <a:t>iff</a:t>
            </a:r>
            <a:r>
              <a:rPr lang="en-US" dirty="0"/>
              <a:t> p(correct) &gt; 50% ???</a:t>
            </a:r>
          </a:p>
          <a:p>
            <a:r>
              <a:rPr lang="en-US" dirty="0"/>
              <a:t>Solution 1: </a:t>
            </a:r>
            <a:r>
              <a:rPr lang="en-US" dirty="0">
                <a:solidFill>
                  <a:srgbClr val="FFFF00"/>
                </a:solidFill>
              </a:rPr>
              <a:t>Open Rubric (OR) add scoring system to prompt</a:t>
            </a:r>
          </a:p>
          <a:p>
            <a:r>
              <a:rPr lang="en-US" dirty="0"/>
              <a:t>Problem 2: Not enough to add a few </a:t>
            </a:r>
            <a:r>
              <a:rPr lang="en-US" dirty="0" err="1"/>
              <a:t>halluc</a:t>
            </a:r>
            <a:r>
              <a:rPr lang="en-US" dirty="0"/>
              <a:t>. evals</a:t>
            </a:r>
          </a:p>
          <a:p>
            <a:r>
              <a:rPr lang="en-US" dirty="0"/>
              <a:t>Solution 2: </a:t>
            </a:r>
            <a:r>
              <a:rPr lang="en-US" dirty="0">
                <a:solidFill>
                  <a:srgbClr val="FFFF00"/>
                </a:solidFill>
              </a:rPr>
              <a:t>Apply to standard evals (AIME, GPQA, etc.) to teach IDK</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1326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DF8DE-D3AD-7A8A-548F-D0EDD81D1A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A924F1-B4AD-DF8C-9691-10BD671B1E87}"/>
              </a:ext>
            </a:extLst>
          </p:cNvPr>
          <p:cNvSpPr>
            <a:spLocks noGrp="1"/>
          </p:cNvSpPr>
          <p:nvPr>
            <p:ph type="title"/>
          </p:nvPr>
        </p:nvSpPr>
        <p:spPr/>
        <p:txBody>
          <a:bodyPr/>
          <a:lstStyle/>
          <a:p>
            <a:r>
              <a:rPr lang="en-US" dirty="0"/>
              <a:t>Example</a:t>
            </a:r>
          </a:p>
        </p:txBody>
      </p:sp>
      <p:pic>
        <p:nvPicPr>
          <p:cNvPr id="5" name="Content Placeholder 4">
            <a:extLst>
              <a:ext uri="{FF2B5EF4-FFF2-40B4-BE49-F238E27FC236}">
                <a16:creationId xmlns:a16="http://schemas.microsoft.com/office/drawing/2014/main" id="{0C25F2AC-95C2-E7DB-3C17-BDB3CB80BED3}"/>
              </a:ext>
            </a:extLst>
          </p:cNvPr>
          <p:cNvPicPr>
            <a:picLocks noGrp="1" noChangeAspect="1"/>
          </p:cNvPicPr>
          <p:nvPr>
            <p:ph idx="1"/>
          </p:nvPr>
        </p:nvPicPr>
        <p:blipFill>
          <a:blip r:embed="rId3"/>
          <a:stretch>
            <a:fillRect/>
          </a:stretch>
        </p:blipFill>
        <p:spPr>
          <a:xfrm>
            <a:off x="762637" y="1441093"/>
            <a:ext cx="7752713" cy="3263900"/>
          </a:xfrm>
          <a:prstGeom prst="rect">
            <a:avLst/>
          </a:prstGeom>
        </p:spPr>
      </p:pic>
      <p:pic>
        <p:nvPicPr>
          <p:cNvPr id="6" name="Picture 5">
            <a:extLst>
              <a:ext uri="{FF2B5EF4-FFF2-40B4-BE49-F238E27FC236}">
                <a16:creationId xmlns:a16="http://schemas.microsoft.com/office/drawing/2014/main" id="{681B7842-6452-A87A-B197-A3F6D2D76A91}"/>
              </a:ext>
            </a:extLst>
          </p:cNvPr>
          <p:cNvPicPr>
            <a:picLocks noChangeAspect="1"/>
          </p:cNvPicPr>
          <p:nvPr/>
        </p:nvPicPr>
        <p:blipFill>
          <a:blip r:embed="rId4"/>
          <a:stretch>
            <a:fillRect/>
          </a:stretch>
        </p:blipFill>
        <p:spPr>
          <a:xfrm>
            <a:off x="4270734" y="869303"/>
            <a:ext cx="7772400" cy="970504"/>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5DC3052-E18C-AAD8-4EE1-356D87E7756C}"/>
              </a:ext>
            </a:extLst>
          </p:cNvPr>
          <p:cNvPicPr>
            <a:picLocks noChangeAspect="1"/>
          </p:cNvPicPr>
          <p:nvPr/>
        </p:nvPicPr>
        <p:blipFill>
          <a:blip r:embed="rId5"/>
          <a:stretch>
            <a:fillRect/>
          </a:stretch>
        </p:blipFill>
        <p:spPr>
          <a:xfrm>
            <a:off x="4270734" y="2034110"/>
            <a:ext cx="7772400" cy="802312"/>
          </a:xfrm>
          <a:prstGeom prst="rect">
            <a:avLst/>
          </a:prstGeom>
          <a:ln>
            <a:solidFill>
              <a:schemeClr val="tx1"/>
            </a:solidFill>
          </a:ln>
        </p:spPr>
      </p:pic>
      <p:pic>
        <p:nvPicPr>
          <p:cNvPr id="8" name="Picture 7">
            <a:extLst>
              <a:ext uri="{FF2B5EF4-FFF2-40B4-BE49-F238E27FC236}">
                <a16:creationId xmlns:a16="http://schemas.microsoft.com/office/drawing/2014/main" id="{25189752-DA0D-4362-8F7F-52703B404375}"/>
              </a:ext>
            </a:extLst>
          </p:cNvPr>
          <p:cNvPicPr>
            <a:picLocks noChangeAspect="1"/>
          </p:cNvPicPr>
          <p:nvPr/>
        </p:nvPicPr>
        <p:blipFill>
          <a:blip r:embed="rId6"/>
          <a:stretch>
            <a:fillRect/>
          </a:stretch>
        </p:blipFill>
        <p:spPr>
          <a:xfrm>
            <a:off x="4270734" y="3030725"/>
            <a:ext cx="7772400" cy="1901402"/>
          </a:xfrm>
          <a:prstGeom prst="rect">
            <a:avLst/>
          </a:prstGeom>
          <a:ln>
            <a:solidFill>
              <a:schemeClr val="tx1"/>
            </a:solidFill>
          </a:ln>
        </p:spPr>
      </p:pic>
      <p:pic>
        <p:nvPicPr>
          <p:cNvPr id="2" name="Picture 1">
            <a:extLst>
              <a:ext uri="{FF2B5EF4-FFF2-40B4-BE49-F238E27FC236}">
                <a16:creationId xmlns:a16="http://schemas.microsoft.com/office/drawing/2014/main" id="{03694F26-8072-E8F4-54DC-C40A62788047}"/>
              </a:ext>
            </a:extLst>
          </p:cNvPr>
          <p:cNvPicPr>
            <a:picLocks noChangeAspect="1"/>
          </p:cNvPicPr>
          <p:nvPr/>
        </p:nvPicPr>
        <p:blipFill>
          <a:blip r:embed="rId7"/>
          <a:stretch>
            <a:fillRect/>
          </a:stretch>
        </p:blipFill>
        <p:spPr>
          <a:xfrm>
            <a:off x="762637" y="1475534"/>
            <a:ext cx="1471890" cy="381858"/>
          </a:xfrm>
          <a:prstGeom prst="rect">
            <a:avLst/>
          </a:prstGeom>
        </p:spPr>
      </p:pic>
      <p:pic>
        <p:nvPicPr>
          <p:cNvPr id="13" name="Picture 12">
            <a:extLst>
              <a:ext uri="{FF2B5EF4-FFF2-40B4-BE49-F238E27FC236}">
                <a16:creationId xmlns:a16="http://schemas.microsoft.com/office/drawing/2014/main" id="{1E3BB6A3-D593-0B3E-345F-CE53E19DB07C}"/>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0" y="-1"/>
            <a:ext cx="2846467" cy="5177639"/>
          </a:xfrm>
          <a:prstGeom prst="rect">
            <a:avLst/>
          </a:prstGeom>
        </p:spPr>
      </p:pic>
      <p:pic>
        <p:nvPicPr>
          <p:cNvPr id="15" name="Picture 14">
            <a:extLst>
              <a:ext uri="{FF2B5EF4-FFF2-40B4-BE49-F238E27FC236}">
                <a16:creationId xmlns:a16="http://schemas.microsoft.com/office/drawing/2014/main" id="{D878FFDE-C7E4-7D9D-611E-8DDF11DE909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677086" y="0"/>
            <a:ext cx="2367301" cy="5143500"/>
          </a:xfrm>
          <a:prstGeom prst="rect">
            <a:avLst/>
          </a:prstGeom>
          <a:ln>
            <a:solidFill>
              <a:schemeClr val="bg1"/>
            </a:solidFill>
          </a:ln>
        </p:spPr>
      </p:pic>
    </p:spTree>
    <p:extLst>
      <p:ext uri="{BB962C8B-B14F-4D97-AF65-F5344CB8AC3E}">
        <p14:creationId xmlns:p14="http://schemas.microsoft.com/office/powerpoint/2010/main" val="376420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C594-4760-6D5F-2C0B-782249CDCF15}"/>
              </a:ext>
            </a:extLst>
          </p:cNvPr>
          <p:cNvSpPr>
            <a:spLocks noGrp="1"/>
          </p:cNvSpPr>
          <p:nvPr>
            <p:ph type="title"/>
          </p:nvPr>
        </p:nvSpPr>
        <p:spPr/>
        <p:txBody>
          <a:bodyPr/>
          <a:lstStyle/>
          <a:p>
            <a:r>
              <a:rPr lang="en-US" dirty="0"/>
              <a:t>Simple mitigation experiment</a:t>
            </a:r>
          </a:p>
        </p:txBody>
      </p:sp>
      <p:sp>
        <p:nvSpPr>
          <p:cNvPr id="3" name="Content Placeholder 2">
            <a:extLst>
              <a:ext uri="{FF2B5EF4-FFF2-40B4-BE49-F238E27FC236}">
                <a16:creationId xmlns:a16="http://schemas.microsoft.com/office/drawing/2014/main" id="{6520DCA4-DFB7-1F61-9D4B-24203A2F82C1}"/>
              </a:ext>
            </a:extLst>
          </p:cNvPr>
          <p:cNvSpPr>
            <a:spLocks noGrp="1"/>
          </p:cNvSpPr>
          <p:nvPr>
            <p:ph idx="1"/>
          </p:nvPr>
        </p:nvSpPr>
        <p:spPr>
          <a:xfrm>
            <a:off x="492623" y="1369218"/>
            <a:ext cx="7886700" cy="3263504"/>
          </a:xfrm>
        </p:spPr>
        <p:txBody>
          <a:bodyPr/>
          <a:lstStyle/>
          <a:p>
            <a:pPr marL="0" indent="0">
              <a:buNone/>
            </a:pPr>
            <a:r>
              <a:rPr lang="en-US" sz="2000" dirty="0"/>
              <a:t>If two outputs agree, take first, otherwise abstain</a:t>
            </a:r>
          </a:p>
        </p:txBody>
      </p:sp>
      <p:sp>
        <p:nvSpPr>
          <p:cNvPr id="5" name="Rounded Rectangular Callout 4">
            <a:extLst>
              <a:ext uri="{FF2B5EF4-FFF2-40B4-BE49-F238E27FC236}">
                <a16:creationId xmlns:a16="http://schemas.microsoft.com/office/drawing/2014/main" id="{E347E0F5-05C3-5981-9917-56EE9A37B8AA}"/>
              </a:ext>
            </a:extLst>
          </p:cNvPr>
          <p:cNvSpPr/>
          <p:nvPr/>
        </p:nvSpPr>
        <p:spPr>
          <a:xfrm>
            <a:off x="2564752" y="2061200"/>
            <a:ext cx="3462728" cy="742013"/>
          </a:xfrm>
          <a:prstGeom prst="wedgeRoundRectCallout">
            <a:avLst>
              <a:gd name="adj1" fmla="val 52544"/>
              <a:gd name="adj2" fmla="val 35227"/>
              <a:gd name="adj3" fmla="val 16667"/>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What years was Antonio López de Santa Anna vice president of Mexico?</a:t>
            </a:r>
          </a:p>
        </p:txBody>
      </p:sp>
      <p:sp>
        <p:nvSpPr>
          <p:cNvPr id="6" name="Rounded Rectangular Callout 5">
            <a:extLst>
              <a:ext uri="{FF2B5EF4-FFF2-40B4-BE49-F238E27FC236}">
                <a16:creationId xmlns:a16="http://schemas.microsoft.com/office/drawing/2014/main" id="{E0D04227-D378-388A-7FAD-4D6EF293CB33}"/>
              </a:ext>
            </a:extLst>
          </p:cNvPr>
          <p:cNvSpPr/>
          <p:nvPr/>
        </p:nvSpPr>
        <p:spPr>
          <a:xfrm>
            <a:off x="1301316" y="3100186"/>
            <a:ext cx="3462728" cy="1342075"/>
          </a:xfrm>
          <a:prstGeom prst="wedgeRoundRectCallout">
            <a:avLst>
              <a:gd name="adj1" fmla="val -55703"/>
              <a:gd name="adj2" fmla="val 44236"/>
              <a:gd name="adj3" fmla="val 16667"/>
            </a:avLst>
          </a:prstGeom>
          <a:solidFill>
            <a:schemeClr val="bg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t>Vice President of Mexico:</a:t>
            </a:r>
            <a:r>
              <a:rPr lang="en-US" sz="1400" dirty="0"/>
              <a:t> </a:t>
            </a:r>
            <a:r>
              <a:rPr lang="en-US" sz="1400" i="1" dirty="0"/>
              <a:t>Antonio López de Santa Anna</a:t>
            </a:r>
            <a:r>
              <a:rPr lang="en-US" sz="1400" dirty="0"/>
              <a:t> — </a:t>
            </a:r>
            <a:r>
              <a:rPr lang="en-US" sz="1400" b="1" dirty="0"/>
              <a:t>approximately 1837–1839</a:t>
            </a:r>
            <a:r>
              <a:rPr lang="en-US" sz="1400" dirty="0"/>
              <a:t> (in this role before becoming president again) according to secondary historical records.</a:t>
            </a:r>
            <a:endParaRPr lang="en-US" sz="1400" dirty="0">
              <a:solidFill>
                <a:schemeClr val="bg1"/>
              </a:solidFill>
            </a:endParaRPr>
          </a:p>
        </p:txBody>
      </p:sp>
      <p:sp>
        <p:nvSpPr>
          <p:cNvPr id="7" name="Rounded Rectangular Callout 6">
            <a:extLst>
              <a:ext uri="{FF2B5EF4-FFF2-40B4-BE49-F238E27FC236}">
                <a16:creationId xmlns:a16="http://schemas.microsoft.com/office/drawing/2014/main" id="{D1FE7B6B-10AD-7052-316E-AB00AE1A0270}"/>
              </a:ext>
            </a:extLst>
          </p:cNvPr>
          <p:cNvSpPr/>
          <p:nvPr/>
        </p:nvSpPr>
        <p:spPr>
          <a:xfrm>
            <a:off x="4898459" y="3100186"/>
            <a:ext cx="2258043" cy="1342075"/>
          </a:xfrm>
          <a:prstGeom prst="wedgeRoundRectCallout">
            <a:avLst>
              <a:gd name="adj1" fmla="val -55703"/>
              <a:gd name="adj2" fmla="val 44236"/>
              <a:gd name="adj3" fmla="val 16667"/>
            </a:avLst>
          </a:prstGeom>
          <a:solidFill>
            <a:schemeClr val="bg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t>Antonio López de Santa Anna served as Vice President of Mexico from about </a:t>
            </a:r>
            <a:r>
              <a:rPr lang="en-US" sz="1400" b="1" dirty="0"/>
              <a:t>1837 to 1839</a:t>
            </a:r>
            <a:r>
              <a:rPr lang="en-US" sz="1400" dirty="0"/>
              <a:t>.</a:t>
            </a:r>
            <a:endParaRPr lang="en-US" sz="1400" dirty="0">
              <a:solidFill>
                <a:schemeClr val="bg1"/>
              </a:solidFill>
            </a:endParaRPr>
          </a:p>
        </p:txBody>
      </p:sp>
      <p:sp>
        <p:nvSpPr>
          <p:cNvPr id="8" name="Oval 7">
            <a:extLst>
              <a:ext uri="{FF2B5EF4-FFF2-40B4-BE49-F238E27FC236}">
                <a16:creationId xmlns:a16="http://schemas.microsoft.com/office/drawing/2014/main" id="{4D5B190B-0FD3-16FE-33BF-57C463565FE8}"/>
              </a:ext>
            </a:extLst>
          </p:cNvPr>
          <p:cNvSpPr/>
          <p:nvPr/>
        </p:nvSpPr>
        <p:spPr>
          <a:xfrm>
            <a:off x="1148668" y="2826329"/>
            <a:ext cx="3651550" cy="194508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59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8B312-5BD0-2155-80EF-FEE0F9D33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CA5D6-3CFC-5EB8-D2B8-6468CB8591C7}"/>
              </a:ext>
            </a:extLst>
          </p:cNvPr>
          <p:cNvSpPr>
            <a:spLocks noGrp="1"/>
          </p:cNvSpPr>
          <p:nvPr>
            <p:ph type="title"/>
          </p:nvPr>
        </p:nvSpPr>
        <p:spPr/>
        <p:txBody>
          <a:bodyPr/>
          <a:lstStyle/>
          <a:p>
            <a:r>
              <a:rPr lang="en-US" dirty="0"/>
              <a:t>Case Study: </a:t>
            </a:r>
            <a:r>
              <a:rPr lang="en-US" dirty="0" err="1"/>
              <a:t>SimpleQA</a:t>
            </a:r>
            <a:r>
              <a:rPr lang="en-US" dirty="0"/>
              <a:t> (Wei+24)</a:t>
            </a:r>
          </a:p>
        </p:txBody>
      </p:sp>
      <p:sp>
        <p:nvSpPr>
          <p:cNvPr id="3" name="TextBox 2">
            <a:extLst>
              <a:ext uri="{FF2B5EF4-FFF2-40B4-BE49-F238E27FC236}">
                <a16:creationId xmlns:a16="http://schemas.microsoft.com/office/drawing/2014/main" id="{B14C5896-CE8B-955A-D68C-8147D60A824C}"/>
              </a:ext>
            </a:extLst>
          </p:cNvPr>
          <p:cNvSpPr txBox="1"/>
          <p:nvPr/>
        </p:nvSpPr>
        <p:spPr>
          <a:xfrm>
            <a:off x="680188" y="4655418"/>
            <a:ext cx="7699480" cy="369332"/>
          </a:xfrm>
          <a:prstGeom prst="rect">
            <a:avLst/>
          </a:prstGeom>
          <a:noFill/>
        </p:spPr>
        <p:txBody>
          <a:bodyPr wrap="none" rtlCol="0">
            <a:spAutoFit/>
          </a:bodyPr>
          <a:lstStyle/>
          <a:p>
            <a:r>
              <a:rPr lang="en-US" dirty="0"/>
              <a:t>LLM1 = Gemini 3 Pro, LLM2 = GPT-5, LLM3 = Grok 4, LLM4 = Claude Opus 4.5</a:t>
            </a:r>
          </a:p>
        </p:txBody>
      </p:sp>
      <p:pic>
        <p:nvPicPr>
          <p:cNvPr id="7" name="Picture 6">
            <a:extLst>
              <a:ext uri="{FF2B5EF4-FFF2-40B4-BE49-F238E27FC236}">
                <a16:creationId xmlns:a16="http://schemas.microsoft.com/office/drawing/2014/main" id="{B952B972-7561-D890-D261-28ECFC0C2A4C}"/>
              </a:ext>
            </a:extLst>
          </p:cNvPr>
          <p:cNvPicPr>
            <a:picLocks noChangeAspect="1"/>
          </p:cNvPicPr>
          <p:nvPr/>
        </p:nvPicPr>
        <p:blipFill>
          <a:blip r:embed="rId2"/>
          <a:stretch>
            <a:fillRect/>
          </a:stretch>
        </p:blipFill>
        <p:spPr>
          <a:xfrm>
            <a:off x="685800" y="1297480"/>
            <a:ext cx="7772400" cy="3009369"/>
          </a:xfrm>
          <a:prstGeom prst="rect">
            <a:avLst/>
          </a:prstGeom>
        </p:spPr>
      </p:pic>
    </p:spTree>
    <p:extLst>
      <p:ext uri="{BB962C8B-B14F-4D97-AF65-F5344CB8AC3E}">
        <p14:creationId xmlns:p14="http://schemas.microsoft.com/office/powerpoint/2010/main" val="169611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0A8C-2008-92ED-884F-618D5BD4C3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7CE3BD-F467-63B9-7129-0C35A039A41D}"/>
              </a:ext>
            </a:extLst>
          </p:cNvPr>
          <p:cNvSpPr>
            <a:spLocks noGrp="1"/>
          </p:cNvSpPr>
          <p:nvPr>
            <p:ph type="title"/>
          </p:nvPr>
        </p:nvSpPr>
        <p:spPr/>
        <p:txBody>
          <a:bodyPr/>
          <a:lstStyle/>
          <a:p>
            <a:r>
              <a:rPr lang="en-US" dirty="0"/>
              <a:t>Case Study: </a:t>
            </a:r>
            <a:r>
              <a:rPr lang="en-US" dirty="0" err="1"/>
              <a:t>SimpleQA</a:t>
            </a:r>
            <a:r>
              <a:rPr lang="en-US" dirty="0"/>
              <a:t> (Wei+24)</a:t>
            </a:r>
          </a:p>
        </p:txBody>
      </p:sp>
      <p:pic>
        <p:nvPicPr>
          <p:cNvPr id="4" name="Content Placeholder 3">
            <a:extLst>
              <a:ext uri="{FF2B5EF4-FFF2-40B4-BE49-F238E27FC236}">
                <a16:creationId xmlns:a16="http://schemas.microsoft.com/office/drawing/2014/main" id="{EE423A1E-63CA-8598-8FF4-3132A99A6E31}"/>
              </a:ext>
            </a:extLst>
          </p:cNvPr>
          <p:cNvPicPr>
            <a:picLocks noGrp="1" noChangeAspect="1"/>
          </p:cNvPicPr>
          <p:nvPr>
            <p:ph idx="1"/>
          </p:nvPr>
        </p:nvPicPr>
        <p:blipFill>
          <a:blip r:embed="rId2"/>
          <a:stretch>
            <a:fillRect/>
          </a:stretch>
        </p:blipFill>
        <p:spPr>
          <a:xfrm>
            <a:off x="628650" y="1264808"/>
            <a:ext cx="7886700" cy="2030305"/>
          </a:xfrm>
          <a:prstGeom prst="rect">
            <a:avLst/>
          </a:prstGeom>
        </p:spPr>
      </p:pic>
      <p:sp>
        <p:nvSpPr>
          <p:cNvPr id="3" name="TextBox 2">
            <a:extLst>
              <a:ext uri="{FF2B5EF4-FFF2-40B4-BE49-F238E27FC236}">
                <a16:creationId xmlns:a16="http://schemas.microsoft.com/office/drawing/2014/main" id="{12875332-1D4F-8299-E454-BB6EB10E295F}"/>
              </a:ext>
            </a:extLst>
          </p:cNvPr>
          <p:cNvSpPr txBox="1"/>
          <p:nvPr/>
        </p:nvSpPr>
        <p:spPr>
          <a:xfrm>
            <a:off x="680188" y="3824438"/>
            <a:ext cx="7699480" cy="369332"/>
          </a:xfrm>
          <a:prstGeom prst="rect">
            <a:avLst/>
          </a:prstGeom>
          <a:noFill/>
        </p:spPr>
        <p:txBody>
          <a:bodyPr wrap="none" rtlCol="0">
            <a:spAutoFit/>
          </a:bodyPr>
          <a:lstStyle/>
          <a:p>
            <a:r>
              <a:rPr lang="en-US" dirty="0"/>
              <a:t>LLM1 = Gemini 3 Pro, LLM2 = GPT-5, LLM3 = Grok 4, LLM4 = Claude Opus 4.5</a:t>
            </a:r>
          </a:p>
        </p:txBody>
      </p:sp>
    </p:spTree>
    <p:extLst>
      <p:ext uri="{BB962C8B-B14F-4D97-AF65-F5344CB8AC3E}">
        <p14:creationId xmlns:p14="http://schemas.microsoft.com/office/powerpoint/2010/main" val="399326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C681F-A205-0B37-7C75-233AAC0C5777}"/>
              </a:ext>
            </a:extLst>
          </p:cNvPr>
          <p:cNvSpPr>
            <a:spLocks noGrp="1"/>
          </p:cNvSpPr>
          <p:nvPr>
            <p:ph type="title"/>
          </p:nvPr>
        </p:nvSpPr>
        <p:spPr/>
        <p:txBody>
          <a:bodyPr/>
          <a:lstStyle/>
          <a:p>
            <a:r>
              <a:rPr lang="en-US" dirty="0"/>
              <a:t>Case Study: </a:t>
            </a:r>
            <a:r>
              <a:rPr lang="en-US" dirty="0" err="1"/>
              <a:t>SimpleQA</a:t>
            </a:r>
            <a:r>
              <a:rPr lang="en-US" dirty="0"/>
              <a:t> (Wei+24)</a:t>
            </a:r>
          </a:p>
        </p:txBody>
      </p:sp>
      <p:sp>
        <p:nvSpPr>
          <p:cNvPr id="6" name="Content Placeholder 5">
            <a:extLst>
              <a:ext uri="{FF2B5EF4-FFF2-40B4-BE49-F238E27FC236}">
                <a16:creationId xmlns:a16="http://schemas.microsoft.com/office/drawing/2014/main" id="{B2404238-699C-24AD-BABA-84E6F6B1E85E}"/>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A6B64802-DCA9-5ABC-011A-C5FE8696B36F}"/>
              </a:ext>
            </a:extLst>
          </p:cNvPr>
          <p:cNvPicPr>
            <a:picLocks noChangeAspect="1"/>
          </p:cNvPicPr>
          <p:nvPr/>
        </p:nvPicPr>
        <p:blipFill>
          <a:blip r:embed="rId2"/>
          <a:stretch>
            <a:fillRect/>
          </a:stretch>
        </p:blipFill>
        <p:spPr>
          <a:xfrm>
            <a:off x="685800" y="1214090"/>
            <a:ext cx="7772400" cy="3573759"/>
          </a:xfrm>
          <a:prstGeom prst="rect">
            <a:avLst/>
          </a:prstGeom>
        </p:spPr>
      </p:pic>
    </p:spTree>
    <p:extLst>
      <p:ext uri="{BB962C8B-B14F-4D97-AF65-F5344CB8AC3E}">
        <p14:creationId xmlns:p14="http://schemas.microsoft.com/office/powerpoint/2010/main" val="1860481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2036C8-8135-FA53-FC3B-B4E2B5A47334}"/>
              </a:ext>
            </a:extLst>
          </p:cNvPr>
          <p:cNvSpPr>
            <a:spLocks noGrp="1"/>
          </p:cNvSpPr>
          <p:nvPr>
            <p:ph type="title"/>
          </p:nvPr>
        </p:nvSpPr>
        <p:spPr>
          <a:xfrm>
            <a:off x="480060" y="1555772"/>
            <a:ext cx="2064265" cy="203195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defTabSz="914400"/>
            <a:r>
              <a:rPr lang="en-US" sz="2000" kern="1200">
                <a:solidFill>
                  <a:srgbClr val="FFFFFF"/>
                </a:solidFill>
                <a:latin typeface="+mj-lt"/>
                <a:ea typeface="+mj-ea"/>
                <a:cs typeface="+mj-cs"/>
              </a:rPr>
              <a:t>Open rubrics align incentives</a:t>
            </a:r>
          </a:p>
        </p:txBody>
      </p:sp>
      <p:pic>
        <p:nvPicPr>
          <p:cNvPr id="4" name="Content Placeholder 3">
            <a:extLst>
              <a:ext uri="{FF2B5EF4-FFF2-40B4-BE49-F238E27FC236}">
                <a16:creationId xmlns:a16="http://schemas.microsoft.com/office/drawing/2014/main" id="{D48C29AD-10DA-08DF-C4C2-CD69963F5FA7}"/>
              </a:ext>
            </a:extLst>
          </p:cNvPr>
          <p:cNvPicPr>
            <a:picLocks noGrp="1" noChangeAspect="1"/>
          </p:cNvPicPr>
          <p:nvPr>
            <p:ph idx="1"/>
          </p:nvPr>
        </p:nvPicPr>
        <p:blipFill>
          <a:blip r:embed="rId2"/>
          <a:stretch>
            <a:fillRect/>
          </a:stretch>
        </p:blipFill>
        <p:spPr>
          <a:xfrm>
            <a:off x="2883345" y="738650"/>
            <a:ext cx="5391149" cy="3477290"/>
          </a:xfrm>
          <a:prstGeom prst="rect">
            <a:avLst/>
          </a:prstGeom>
        </p:spPr>
      </p:pic>
      <p:sp>
        <p:nvSpPr>
          <p:cNvPr id="5" name="TextBox 4">
            <a:extLst>
              <a:ext uri="{FF2B5EF4-FFF2-40B4-BE49-F238E27FC236}">
                <a16:creationId xmlns:a16="http://schemas.microsoft.com/office/drawing/2014/main" id="{15C5BCD4-68E6-D340-C4BA-607637BAE20D}"/>
              </a:ext>
            </a:extLst>
          </p:cNvPr>
          <p:cNvSpPr txBox="1"/>
          <p:nvPr/>
        </p:nvSpPr>
        <p:spPr>
          <a:xfrm>
            <a:off x="2853864" y="931876"/>
            <a:ext cx="5032107" cy="338554"/>
          </a:xfrm>
          <a:prstGeom prst="rect">
            <a:avLst/>
          </a:prstGeom>
          <a:solidFill>
            <a:schemeClr val="tx1"/>
          </a:solidFill>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Error penalty            0               1                  0                1</a:t>
            </a:r>
          </a:p>
        </p:txBody>
      </p:sp>
      <p:sp>
        <p:nvSpPr>
          <p:cNvPr id="6" name="TextBox 5">
            <a:extLst>
              <a:ext uri="{FF2B5EF4-FFF2-40B4-BE49-F238E27FC236}">
                <a16:creationId xmlns:a16="http://schemas.microsoft.com/office/drawing/2014/main" id="{287ADDFE-5BAD-0BAD-8843-3EC330B788F5}"/>
              </a:ext>
            </a:extLst>
          </p:cNvPr>
          <p:cNvSpPr txBox="1"/>
          <p:nvPr/>
        </p:nvSpPr>
        <p:spPr>
          <a:xfrm>
            <a:off x="2853864" y="530006"/>
            <a:ext cx="5032107" cy="338554"/>
          </a:xfrm>
          <a:prstGeom prst="rect">
            <a:avLst/>
          </a:prstGeom>
          <a:solidFill>
            <a:schemeClr val="tx1"/>
          </a:solidFill>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                              Closed Rubric                 Open Rubric</a:t>
            </a:r>
          </a:p>
        </p:txBody>
      </p:sp>
      <p:sp>
        <p:nvSpPr>
          <p:cNvPr id="7" name="TextBox 6">
            <a:extLst>
              <a:ext uri="{FF2B5EF4-FFF2-40B4-BE49-F238E27FC236}">
                <a16:creationId xmlns:a16="http://schemas.microsoft.com/office/drawing/2014/main" id="{2BC00272-AD11-ADEA-6EB5-6B084F3873A0}"/>
              </a:ext>
            </a:extLst>
          </p:cNvPr>
          <p:cNvSpPr txBox="1"/>
          <p:nvPr/>
        </p:nvSpPr>
        <p:spPr>
          <a:xfrm>
            <a:off x="1729179" y="4655418"/>
            <a:ext cx="6872651" cy="338554"/>
          </a:xfrm>
          <a:prstGeom prst="rect">
            <a:avLst/>
          </a:prstGeom>
          <a:noFill/>
        </p:spPr>
        <p:txBody>
          <a:bodyPr wrap="none" rtlCol="0">
            <a:spAutoFit/>
          </a:bodyPr>
          <a:lstStyle/>
          <a:p>
            <a:r>
              <a:rPr lang="en-US" sz="1600" dirty="0">
                <a:solidFill>
                  <a:schemeClr val="bg1"/>
                </a:solidFill>
              </a:rPr>
              <a:t>LLM1 = Gemini 3 Pro, LLM2 = GPT-5, LLM3 = Grok 4, LLM4 = Claude Opus 4.5</a:t>
            </a:r>
          </a:p>
        </p:txBody>
      </p:sp>
    </p:spTree>
    <p:extLst>
      <p:ext uri="{BB962C8B-B14F-4D97-AF65-F5344CB8AC3E}">
        <p14:creationId xmlns:p14="http://schemas.microsoft.com/office/powerpoint/2010/main" val="401962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6B56-BD33-B7C8-5C25-728CD5E4C953}"/>
              </a:ext>
            </a:extLst>
          </p:cNvPr>
          <p:cNvSpPr>
            <a:spLocks noGrp="1"/>
          </p:cNvSpPr>
          <p:nvPr>
            <p:ph type="title"/>
          </p:nvPr>
        </p:nvSpPr>
        <p:spPr/>
        <p:txBody>
          <a:bodyPr/>
          <a:lstStyle/>
          <a:p>
            <a:r>
              <a:rPr lang="en-US" dirty="0"/>
              <a:t>Looking forward</a:t>
            </a:r>
          </a:p>
        </p:txBody>
      </p:sp>
      <p:sp>
        <p:nvSpPr>
          <p:cNvPr id="3" name="Content Placeholder 2">
            <a:extLst>
              <a:ext uri="{FF2B5EF4-FFF2-40B4-BE49-F238E27FC236}">
                <a16:creationId xmlns:a16="http://schemas.microsoft.com/office/drawing/2014/main" id="{1763318A-1A5F-4AEF-68A4-3B34A1621595}"/>
              </a:ext>
            </a:extLst>
          </p:cNvPr>
          <p:cNvSpPr>
            <a:spLocks noGrp="1"/>
          </p:cNvSpPr>
          <p:nvPr>
            <p:ph idx="1"/>
          </p:nvPr>
        </p:nvSpPr>
        <p:spPr>
          <a:xfrm>
            <a:off x="277254" y="1360979"/>
            <a:ext cx="6201923" cy="3555010"/>
          </a:xfrm>
        </p:spPr>
        <p:txBody>
          <a:bodyPr>
            <a:normAutofit/>
          </a:bodyPr>
          <a:lstStyle/>
          <a:p>
            <a:r>
              <a:rPr lang="en-US" sz="1800" dirty="0">
                <a:latin typeface="Consolas" panose="020B0609020204030204" pitchFamily="49" charset="0"/>
                <a:cs typeface="Consolas" panose="020B0609020204030204" pitchFamily="49" charset="0"/>
              </a:rPr>
              <a:t>Reduction in hallucinations should continue</a:t>
            </a:r>
          </a:p>
          <a:p>
            <a:r>
              <a:rPr lang="en-US" sz="1800" dirty="0">
                <a:latin typeface="Consolas" panose="020B0609020204030204" pitchFamily="49" charset="0"/>
                <a:cs typeface="Consolas" panose="020B0609020204030204" pitchFamily="49" charset="0"/>
              </a:rPr>
              <a:t>Don’t wait for accuracy to reach 100%</a:t>
            </a:r>
          </a:p>
          <a:p>
            <a:pPr lvl="1"/>
            <a:r>
              <a:rPr lang="en-US" sz="1500" dirty="0">
                <a:latin typeface="Consolas" panose="020B0609020204030204" pitchFamily="49" charset="0"/>
                <a:cs typeface="Consolas" panose="020B0609020204030204" pitchFamily="49" charset="0"/>
              </a:rPr>
              <a:t>Errors + accuracy + IDK = 100%</a:t>
            </a:r>
          </a:p>
          <a:p>
            <a:pPr lvl="1"/>
            <a:r>
              <a:rPr lang="en-US" sz="1500" dirty="0">
                <a:latin typeface="Consolas" panose="020B0609020204030204" pitchFamily="49" charset="0"/>
                <a:cs typeface="Consolas" panose="020B0609020204030204" pitchFamily="49" charset="0"/>
              </a:rPr>
              <a:t>Accuracy doesn’t measure hallucinations, errors do</a:t>
            </a:r>
          </a:p>
          <a:p>
            <a:pPr marL="0" indent="0">
              <a:buNone/>
            </a:pPr>
            <a:endParaRPr lang="en-US" sz="1800" dirty="0">
              <a:latin typeface="Consolas" panose="020B0609020204030204" pitchFamily="49" charset="0"/>
              <a:cs typeface="Consolas" panose="020B0609020204030204" pitchFamily="49" charset="0"/>
            </a:endParaRPr>
          </a:p>
        </p:txBody>
      </p:sp>
      <p:pic>
        <p:nvPicPr>
          <p:cNvPr id="6" name="Picture 5">
            <a:extLst>
              <a:ext uri="{FF2B5EF4-FFF2-40B4-BE49-F238E27FC236}">
                <a16:creationId xmlns:a16="http://schemas.microsoft.com/office/drawing/2014/main" id="{72479ABF-5E9F-40EC-0468-3341D584032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313715" y="-376923"/>
            <a:ext cx="2830286" cy="6149439"/>
          </a:xfrm>
          <a:prstGeom prst="rect">
            <a:avLst/>
          </a:prstGeom>
        </p:spPr>
      </p:pic>
      <p:pic>
        <p:nvPicPr>
          <p:cNvPr id="5" name="Picture 4">
            <a:extLst>
              <a:ext uri="{FF2B5EF4-FFF2-40B4-BE49-F238E27FC236}">
                <a16:creationId xmlns:a16="http://schemas.microsoft.com/office/drawing/2014/main" id="{29561462-311E-2887-F07B-391498B58C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13715" y="-359506"/>
            <a:ext cx="2830286" cy="6149440"/>
          </a:xfrm>
          <a:prstGeom prst="rect">
            <a:avLst/>
          </a:prstGeom>
        </p:spPr>
      </p:pic>
      <p:sp>
        <p:nvSpPr>
          <p:cNvPr id="7" name="Content Placeholder 2">
            <a:extLst>
              <a:ext uri="{FF2B5EF4-FFF2-40B4-BE49-F238E27FC236}">
                <a16:creationId xmlns:a16="http://schemas.microsoft.com/office/drawing/2014/main" id="{85B17B1A-4617-DC2B-D59A-74740B526A42}"/>
              </a:ext>
            </a:extLst>
          </p:cNvPr>
          <p:cNvSpPr txBox="1">
            <a:spLocks/>
          </p:cNvSpPr>
          <p:nvPr/>
        </p:nvSpPr>
        <p:spPr>
          <a:xfrm>
            <a:off x="277255" y="2760616"/>
            <a:ext cx="5879706" cy="168075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latin typeface="Consolas" panose="020B0609020204030204" pitchFamily="49" charset="0"/>
                <a:cs typeface="Consolas" panose="020B0609020204030204" pitchFamily="49" charset="0"/>
              </a:rPr>
              <a:t>More refined ways to express uncertainty than IDK, e.g., “I would guess” </a:t>
            </a:r>
            <a:br>
              <a:rPr lang="en-US" sz="1800" dirty="0">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a:t>
            </a:r>
            <a:r>
              <a:rPr lang="en-US" sz="1800" i="1" dirty="0">
                <a:latin typeface="Consolas" panose="020B0609020204030204" pitchFamily="49" charset="0"/>
                <a:cs typeface="Consolas" panose="020B0609020204030204" pitchFamily="49" charset="0"/>
              </a:rPr>
              <a:t>linguistic calibration, </a:t>
            </a:r>
            <a:r>
              <a:rPr lang="en-US" sz="1800" dirty="0">
                <a:latin typeface="Consolas" panose="020B0609020204030204" pitchFamily="49" charset="0"/>
                <a:cs typeface="Consolas" panose="020B0609020204030204" pitchFamily="49" charset="0"/>
              </a:rPr>
              <a:t>Mielke et al, 2022)</a:t>
            </a:r>
          </a:p>
          <a:p>
            <a:pPr marL="0" indent="0">
              <a:buFont typeface="Arial" panose="020B0604020202020204" pitchFamily="34" charset="0"/>
              <a:buNone/>
            </a:pPr>
            <a:endParaRPr lang="en-US" sz="1800" dirty="0">
              <a:latin typeface="Consolas" panose="020B0609020204030204" pitchFamily="49" charset="0"/>
              <a:cs typeface="Consolas" panose="020B0609020204030204" pitchFamily="49" charset="0"/>
            </a:endParaRPr>
          </a:p>
        </p:txBody>
      </p:sp>
    </p:spTree>
    <p:custDataLst>
      <p:tags r:id="rId1"/>
    </p:custDataLst>
    <p:extLst>
      <p:ext uri="{BB962C8B-B14F-4D97-AF65-F5344CB8AC3E}">
        <p14:creationId xmlns:p14="http://schemas.microsoft.com/office/powerpoint/2010/main" val="310025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7" grpId="0"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9158-850F-8A08-39A6-939B0143413E}"/>
              </a:ext>
            </a:extLst>
          </p:cNvPr>
          <p:cNvSpPr>
            <a:spLocks noGrp="1"/>
          </p:cNvSpPr>
          <p:nvPr>
            <p:ph type="title"/>
          </p:nvPr>
        </p:nvSpPr>
        <p:spPr>
          <a:xfrm>
            <a:off x="6485" y="273844"/>
            <a:ext cx="9131030" cy="994172"/>
          </a:xfrm>
        </p:spPr>
        <p:txBody>
          <a:bodyPr>
            <a:noAutofit/>
          </a:bodyPr>
          <a:lstStyle/>
          <a:p>
            <a:r>
              <a:rPr lang="en-US" sz="2000"/>
              <a:t>Cryptographers</a:t>
            </a:r>
            <a:r>
              <a:rPr lang="en-US" sz="4000" dirty="0"/>
              <a:t>, ASI needs your help NOW!!!</a:t>
            </a:r>
          </a:p>
        </p:txBody>
      </p:sp>
      <p:sp>
        <p:nvSpPr>
          <p:cNvPr id="3" name="Content Placeholder 2">
            <a:extLst>
              <a:ext uri="{FF2B5EF4-FFF2-40B4-BE49-F238E27FC236}">
                <a16:creationId xmlns:a16="http://schemas.microsoft.com/office/drawing/2014/main" id="{4BB813B9-CA53-DD45-EEEF-1FF87D8B3B54}"/>
              </a:ext>
            </a:extLst>
          </p:cNvPr>
          <p:cNvSpPr>
            <a:spLocks noGrp="1"/>
          </p:cNvSpPr>
          <p:nvPr>
            <p:ph idx="1"/>
          </p:nvPr>
        </p:nvSpPr>
        <p:spPr>
          <a:xfrm>
            <a:off x="628650" y="1155213"/>
            <a:ext cx="7886700" cy="3263504"/>
          </a:xfrm>
        </p:spPr>
        <p:txBody>
          <a:bodyPr/>
          <a:lstStyle/>
          <a:p>
            <a:r>
              <a:rPr lang="en-US" dirty="0"/>
              <a:t>Define things (alignment?)</a:t>
            </a:r>
          </a:p>
          <a:p>
            <a:r>
              <a:rPr lang="en-US" dirty="0"/>
              <a:t>Develop a computational theory of superintelligence </a:t>
            </a:r>
            <a:r>
              <a:rPr lang="en-US" sz="500" dirty="0"/>
              <a:t>(revisit complexity theory in light of pretraining)</a:t>
            </a:r>
            <a:endParaRPr lang="en-US" dirty="0"/>
          </a:p>
          <a:p>
            <a:r>
              <a:rPr lang="en-US" dirty="0"/>
              <a:t>Design theoretically-justified AI mechanisms</a:t>
            </a:r>
          </a:p>
        </p:txBody>
      </p:sp>
      <p:pic>
        <p:nvPicPr>
          <p:cNvPr id="4" name="Picture 3">
            <a:extLst>
              <a:ext uri="{FF2B5EF4-FFF2-40B4-BE49-F238E27FC236}">
                <a16:creationId xmlns:a16="http://schemas.microsoft.com/office/drawing/2014/main" id="{F4C7D9CA-82E7-626E-8366-B0875D12235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71194" y="2357742"/>
            <a:ext cx="2571750" cy="2571750"/>
          </a:xfrm>
          <a:prstGeom prst="rect">
            <a:avLst/>
          </a:prstGeom>
        </p:spPr>
      </p:pic>
      <p:pic>
        <p:nvPicPr>
          <p:cNvPr id="5" name="Picture 4">
            <a:extLst>
              <a:ext uri="{FF2B5EF4-FFF2-40B4-BE49-F238E27FC236}">
                <a16:creationId xmlns:a16="http://schemas.microsoft.com/office/drawing/2014/main" id="{F4B3C36D-838E-1636-4E56-E56966F02D0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47138" y="2914869"/>
            <a:ext cx="1509782" cy="1509782"/>
          </a:xfrm>
          <a:prstGeom prst="rect">
            <a:avLst/>
          </a:prstGeom>
        </p:spPr>
      </p:pic>
      <p:sp>
        <p:nvSpPr>
          <p:cNvPr id="7" name="Donut 6">
            <a:extLst>
              <a:ext uri="{FF2B5EF4-FFF2-40B4-BE49-F238E27FC236}">
                <a16:creationId xmlns:a16="http://schemas.microsoft.com/office/drawing/2014/main" id="{27E411C3-2168-7EEE-7D45-EE53F7412A8E}"/>
              </a:ext>
            </a:extLst>
          </p:cNvPr>
          <p:cNvSpPr/>
          <p:nvPr/>
        </p:nvSpPr>
        <p:spPr>
          <a:xfrm>
            <a:off x="4346711" y="2432523"/>
            <a:ext cx="2710636" cy="2366658"/>
          </a:xfrm>
          <a:prstGeom prst="donut">
            <a:avLst>
              <a:gd name="adj" fmla="val 4392"/>
            </a:avLst>
          </a:prstGeom>
          <a:solidFill>
            <a:srgbClr val="05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51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C3695-0E91-9829-4001-42FC94BAEA9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8044959-5AB4-0CA3-F06C-D242F178722F}"/>
              </a:ext>
            </a:extLst>
          </p:cNvPr>
          <p:cNvSpPr>
            <a:spLocks noGrp="1"/>
          </p:cNvSpPr>
          <p:nvPr>
            <p:ph type="title"/>
          </p:nvPr>
        </p:nvSpPr>
        <p:spPr>
          <a:xfrm>
            <a:off x="149380" y="-12614"/>
            <a:ext cx="8520600" cy="841800"/>
          </a:xfrm>
        </p:spPr>
        <p:txBody>
          <a:bodyPr>
            <a:normAutofit/>
          </a:bodyPr>
          <a:lstStyle/>
          <a:p>
            <a:r>
              <a:rPr lang="en-US" dirty="0"/>
              <a:t>Definition</a:t>
            </a:r>
          </a:p>
        </p:txBody>
      </p:sp>
      <p:sp>
        <p:nvSpPr>
          <p:cNvPr id="10" name="TextBox 9">
            <a:extLst>
              <a:ext uri="{FF2B5EF4-FFF2-40B4-BE49-F238E27FC236}">
                <a16:creationId xmlns:a16="http://schemas.microsoft.com/office/drawing/2014/main" id="{FC1FE7C8-44A2-93AB-9598-2EC497816189}"/>
              </a:ext>
            </a:extLst>
          </p:cNvPr>
          <p:cNvSpPr txBox="1"/>
          <p:nvPr/>
        </p:nvSpPr>
        <p:spPr>
          <a:xfrm>
            <a:off x="7338441" y="3127040"/>
            <a:ext cx="1805559" cy="307777"/>
          </a:xfrm>
          <a:prstGeom prst="rect">
            <a:avLst/>
          </a:prstGeom>
          <a:noFill/>
        </p:spPr>
        <p:txBody>
          <a:bodyPr wrap="none" rtlCol="0">
            <a:spAutoFit/>
          </a:bodyPr>
          <a:lstStyle/>
          <a:p>
            <a:pPr algn="r"/>
            <a:r>
              <a:rPr lang="en-US" sz="1400" dirty="0"/>
              <a:t> Are you on drugs? 🍄</a:t>
            </a:r>
          </a:p>
        </p:txBody>
      </p:sp>
      <p:sp>
        <p:nvSpPr>
          <p:cNvPr id="17" name="TextBox 16">
            <a:extLst>
              <a:ext uri="{FF2B5EF4-FFF2-40B4-BE49-F238E27FC236}">
                <a16:creationId xmlns:a16="http://schemas.microsoft.com/office/drawing/2014/main" id="{7D80EACE-02D5-5A3D-6EDB-BC8B921D7847}"/>
              </a:ext>
            </a:extLst>
          </p:cNvPr>
          <p:cNvSpPr txBox="1"/>
          <p:nvPr/>
        </p:nvSpPr>
        <p:spPr>
          <a:xfrm>
            <a:off x="230952" y="741772"/>
            <a:ext cx="8669984" cy="2385268"/>
          </a:xfrm>
          <a:prstGeom prst="rect">
            <a:avLst/>
          </a:prstGeom>
          <a:solidFill>
            <a:schemeClr val="tx1"/>
          </a:solidFill>
        </p:spPr>
        <p:txBody>
          <a:bodyPr wrap="square" rtlCol="0">
            <a:spAutoFit/>
          </a:bodyPr>
          <a:lstStyle/>
          <a:p>
            <a:r>
              <a:rPr lang="en-US" dirty="0">
                <a:solidFill>
                  <a:schemeClr val="bg1"/>
                </a:solidFill>
              </a:rPr>
              <a:t>hallucinate</a:t>
            </a:r>
          </a:p>
          <a:p>
            <a:r>
              <a:rPr lang="en-US" b="1" i="1" dirty="0">
                <a:solidFill>
                  <a:schemeClr val="bg1"/>
                </a:solidFill>
              </a:rPr>
              <a:t>verb </a:t>
            </a:r>
            <a:r>
              <a:rPr lang="en-US" dirty="0">
                <a:solidFill>
                  <a:schemeClr val="bg1"/>
                </a:solidFill>
              </a:rPr>
              <a:t>[ I or T ]</a:t>
            </a:r>
          </a:p>
          <a:p>
            <a:endParaRPr lang="en-US" dirty="0">
              <a:solidFill>
                <a:schemeClr val="bg1"/>
              </a:solidFill>
            </a:endParaRPr>
          </a:p>
          <a:p>
            <a:r>
              <a:rPr lang="en-US" dirty="0">
                <a:solidFill>
                  <a:schemeClr val="bg1"/>
                </a:solidFill>
              </a:rPr>
              <a:t>When an artificial intelligence hallucinates, it produces false information:</a:t>
            </a:r>
          </a:p>
          <a:p>
            <a:endParaRPr lang="en-US" sz="500" dirty="0">
              <a:solidFill>
                <a:schemeClr val="bg1"/>
              </a:solidFill>
            </a:endParaRPr>
          </a:p>
          <a:p>
            <a:pPr marL="285750" indent="-285750">
              <a:buFont typeface="Arial" panose="020B0604020202020204" pitchFamily="34" charset="0"/>
              <a:buChar char="•"/>
            </a:pPr>
            <a:r>
              <a:rPr lang="en-US" dirty="0">
                <a:solidFill>
                  <a:schemeClr val="bg1"/>
                </a:solidFill>
              </a:rPr>
              <a:t>LLMs are notorious for hallucinating – generating completely false answers, often supported by fictitious citations.</a:t>
            </a:r>
          </a:p>
          <a:p>
            <a:pPr marL="285750" indent="-285750">
              <a:buFont typeface="Arial" panose="020B0604020202020204" pitchFamily="34" charset="0"/>
              <a:buChar char="•"/>
            </a:pPr>
            <a:r>
              <a:rPr lang="en-US" dirty="0">
                <a:solidFill>
                  <a:schemeClr val="bg1"/>
                </a:solidFill>
              </a:rPr>
              <a:t>The latest version of the chatbot is greatly improved but it will still hallucinate facts.</a:t>
            </a:r>
          </a:p>
          <a:p>
            <a:pPr marL="285750" indent="-285750">
              <a:buFont typeface="Arial" panose="020B0604020202020204" pitchFamily="34" charset="0"/>
              <a:buChar char="•"/>
            </a:pPr>
            <a:r>
              <a:rPr lang="en-US" dirty="0">
                <a:solidFill>
                  <a:schemeClr val="bg1"/>
                </a:solidFill>
              </a:rPr>
              <a:t>Why do generative AI tools hallucinate?</a:t>
            </a:r>
          </a:p>
        </p:txBody>
      </p:sp>
      <p:sp>
        <p:nvSpPr>
          <p:cNvPr id="4" name="Oval 3">
            <a:extLst>
              <a:ext uri="{FF2B5EF4-FFF2-40B4-BE49-F238E27FC236}">
                <a16:creationId xmlns:a16="http://schemas.microsoft.com/office/drawing/2014/main" id="{5B7926D2-5F82-F0BC-605B-EA7E8D7AA887}"/>
              </a:ext>
            </a:extLst>
          </p:cNvPr>
          <p:cNvSpPr/>
          <p:nvPr/>
        </p:nvSpPr>
        <p:spPr>
          <a:xfrm>
            <a:off x="5709137" y="1428328"/>
            <a:ext cx="1818121" cy="609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1635CA-A986-8E8F-0465-31BBB5E6DFA9}"/>
              </a:ext>
            </a:extLst>
          </p:cNvPr>
          <p:cNvSpPr txBox="1"/>
          <p:nvPr/>
        </p:nvSpPr>
        <p:spPr>
          <a:xfrm>
            <a:off x="230952" y="3525799"/>
            <a:ext cx="6336543" cy="1200329"/>
          </a:xfrm>
          <a:prstGeom prst="rect">
            <a:avLst/>
          </a:prstGeom>
          <a:noFill/>
        </p:spPr>
        <p:txBody>
          <a:bodyPr wrap="none" rtlCol="0">
            <a:spAutoFit/>
          </a:bodyPr>
          <a:lstStyle/>
          <a:p>
            <a:pPr marL="342900" indent="-342900">
              <a:buAutoNum type="alphaLcParenBoth"/>
            </a:pPr>
            <a:r>
              <a:rPr lang="en-US" sz="2400" dirty="0"/>
              <a:t> Often* worse than “I don’t know” (IDK)</a:t>
            </a:r>
          </a:p>
          <a:p>
            <a:pPr marL="342900" indent="-342900">
              <a:buAutoNum type="alphaLcParenBoth"/>
            </a:pPr>
            <a:r>
              <a:rPr lang="en-US" sz="2400" dirty="0"/>
              <a:t> People hallucinate less often than LLMs</a:t>
            </a:r>
          </a:p>
          <a:p>
            <a:pPr marL="342900" indent="-342900">
              <a:buFontTx/>
              <a:buAutoNum type="alphaLcParenBoth"/>
            </a:pPr>
            <a:r>
              <a:rPr lang="en-US" sz="2400" dirty="0"/>
              <a:t> More than “overconfidence” </a:t>
            </a:r>
            <a:r>
              <a:rPr lang="en-US" sz="900" dirty="0">
                <a:solidFill>
                  <a:schemeClr val="bg1">
                    <a:lumMod val="85000"/>
                    <a:lumOff val="15000"/>
                  </a:schemeClr>
                </a:solidFill>
              </a:rPr>
              <a:t>murder isn’t just a special case of death</a:t>
            </a:r>
          </a:p>
        </p:txBody>
      </p:sp>
      <p:sp>
        <p:nvSpPr>
          <p:cNvPr id="8" name="TextBox 7">
            <a:extLst>
              <a:ext uri="{FF2B5EF4-FFF2-40B4-BE49-F238E27FC236}">
                <a16:creationId xmlns:a16="http://schemas.microsoft.com/office/drawing/2014/main" id="{7EB988CC-B813-E5A3-93BD-58635CF39388}"/>
              </a:ext>
            </a:extLst>
          </p:cNvPr>
          <p:cNvSpPr txBox="1"/>
          <p:nvPr/>
        </p:nvSpPr>
        <p:spPr>
          <a:xfrm>
            <a:off x="6539390" y="740448"/>
            <a:ext cx="2403133" cy="646331"/>
          </a:xfrm>
          <a:prstGeom prst="rect">
            <a:avLst/>
          </a:prstGeom>
          <a:noFill/>
        </p:spPr>
        <p:txBody>
          <a:bodyPr wrap="square">
            <a:spAutoFit/>
          </a:bodyPr>
          <a:lstStyle/>
          <a:p>
            <a:r>
              <a:rPr lang="en-US" dirty="0">
                <a:solidFill>
                  <a:schemeClr val="bg1">
                    <a:lumMod val="85000"/>
                    <a:lumOff val="15000"/>
                  </a:schemeClr>
                </a:solidFill>
              </a:rPr>
              <a:t>Cambridge Dictionary </a:t>
            </a:r>
            <a:br>
              <a:rPr lang="en-US" dirty="0">
                <a:solidFill>
                  <a:schemeClr val="bg1">
                    <a:lumMod val="85000"/>
                    <a:lumOff val="15000"/>
                  </a:schemeClr>
                </a:solidFill>
              </a:rPr>
            </a:br>
            <a:r>
              <a:rPr lang="en-US" dirty="0">
                <a:solidFill>
                  <a:schemeClr val="bg1">
                    <a:lumMod val="85000"/>
                    <a:lumOff val="15000"/>
                  </a:schemeClr>
                </a:solidFill>
              </a:rPr>
              <a:t>Word of the Year 2023</a:t>
            </a:r>
          </a:p>
        </p:txBody>
      </p:sp>
    </p:spTree>
    <p:extLst>
      <p:ext uri="{BB962C8B-B14F-4D97-AF65-F5344CB8AC3E}">
        <p14:creationId xmlns:p14="http://schemas.microsoft.com/office/powerpoint/2010/main" val="55785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37984-F2FA-9290-AEF5-68C7A81ECB8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B44E381-956F-31F7-7727-0465AD65D8AA}"/>
              </a:ext>
            </a:extLst>
          </p:cNvPr>
          <p:cNvSpPr txBox="1"/>
          <p:nvPr/>
        </p:nvSpPr>
        <p:spPr>
          <a:xfrm>
            <a:off x="7307213" y="2098827"/>
            <a:ext cx="1350236" cy="415498"/>
          </a:xfrm>
          <a:prstGeom prst="rect">
            <a:avLst/>
          </a:prstGeom>
          <a:noFill/>
        </p:spPr>
        <p:txBody>
          <a:bodyPr wrap="square">
            <a:spAutoFit/>
          </a:bodyPr>
          <a:lstStyle/>
          <a:p>
            <a:pPr algn="r"/>
            <a:r>
              <a:rPr lang="en-US" sz="700" dirty="0">
                <a:solidFill>
                  <a:schemeClr val="bg1">
                    <a:lumMod val="65000"/>
                    <a:lumOff val="35000"/>
                  </a:schemeClr>
                </a:solidFill>
              </a:rPr>
              <a:t>Some of the least knowledgeable people I know are humble.</a:t>
            </a:r>
            <a:endParaRPr lang="en-US" sz="1600" dirty="0"/>
          </a:p>
        </p:txBody>
      </p:sp>
      <p:pic>
        <p:nvPicPr>
          <p:cNvPr id="17" name="Picture 16">
            <a:extLst>
              <a:ext uri="{FF2B5EF4-FFF2-40B4-BE49-F238E27FC236}">
                <a16:creationId xmlns:a16="http://schemas.microsoft.com/office/drawing/2014/main" id="{3110A583-2831-AFC6-B275-E2071DE214E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33400" y="1519236"/>
            <a:ext cx="3547625" cy="1298738"/>
          </a:xfrm>
          <a:prstGeom prst="rect">
            <a:avLst/>
          </a:prstGeom>
        </p:spPr>
      </p:pic>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689A3A3-D608-A191-B874-AEF08FB65AAF}"/>
                  </a:ext>
                </a:extLst>
              </p:cNvPr>
              <p:cNvSpPr>
                <a:spLocks noGrp="1"/>
              </p:cNvSpPr>
              <p:nvPr>
                <p:ph idx="1"/>
              </p:nvPr>
            </p:nvSpPr>
            <p:spPr>
              <a:xfrm>
                <a:off x="149549" y="905304"/>
                <a:ext cx="8400517" cy="3218042"/>
              </a:xfrm>
            </p:spPr>
            <p:txBody>
              <a:bodyPr>
                <a:noAutofit/>
              </a:bodyPr>
              <a:lstStyle/>
              <a:p>
                <a:pPr marL="0" indent="0">
                  <a:buNone/>
                </a:pPr>
                <a:r>
                  <a:rPr lang="en-US" sz="1600" dirty="0">
                    <a:solidFill>
                      <a:srgbClr val="FF0000"/>
                    </a:solidFill>
                  </a:rPr>
                  <a:t>❌  Accuracy measures hallucinations. </a:t>
                </a:r>
                <a:endParaRPr lang="en-US" sz="1600" dirty="0"/>
              </a:p>
              <a:p>
                <a:pPr marL="0" indent="0">
                  <a:buNone/>
                </a:pPr>
                <a:r>
                  <a:rPr lang="en-US" sz="1600" dirty="0"/>
                  <a:t>       </a:t>
                </a:r>
                <a14:m>
                  <m:oMath xmlns:m="http://schemas.openxmlformats.org/officeDocument/2006/math">
                    <m:r>
                      <m:rPr>
                        <m:sty m:val="p"/>
                      </m:rPr>
                      <a:rPr lang="en-US" sz="1600" dirty="0">
                        <a:latin typeface="Cambria Math" panose="02040503050406030204" pitchFamily="18" charset="0"/>
                      </a:rPr>
                      <m:t>acc</m:t>
                    </m:r>
                    <m:r>
                      <a:rPr lang="en-US" sz="1600" dirty="0">
                        <a:latin typeface="Cambria Math" panose="02040503050406030204" pitchFamily="18" charset="0"/>
                      </a:rPr>
                      <m:t>+</m:t>
                    </m:r>
                    <m:r>
                      <m:rPr>
                        <m:sty m:val="p"/>
                      </m:rPr>
                      <a:rPr lang="en-US" sz="1600" dirty="0">
                        <a:latin typeface="Cambria Math" panose="02040503050406030204" pitchFamily="18" charset="0"/>
                      </a:rPr>
                      <m:t>idk</m:t>
                    </m:r>
                    <m:r>
                      <a:rPr lang="en-US" sz="1600" dirty="0">
                        <a:latin typeface="Cambria Math" panose="02040503050406030204" pitchFamily="18" charset="0"/>
                      </a:rPr>
                      <m:t>+ </m:t>
                    </m:r>
                    <m:r>
                      <m:rPr>
                        <m:sty m:val="p"/>
                      </m:rPr>
                      <a:rPr lang="en-US" sz="1600" dirty="0">
                        <a:latin typeface="Cambria Math" panose="02040503050406030204" pitchFamily="18" charset="0"/>
                      </a:rPr>
                      <m:t>err</m:t>
                    </m:r>
                    <m:r>
                      <a:rPr lang="en-US" sz="1600" dirty="0">
                        <a:latin typeface="Cambria Math" panose="02040503050406030204" pitchFamily="18" charset="0"/>
                      </a:rPr>
                      <m:t> = 100%</m:t>
                    </m:r>
                  </m:oMath>
                </a14:m>
                <a:endParaRPr lang="en-US" sz="1600" dirty="0"/>
              </a:p>
              <a:p>
                <a:pPr marL="0" indent="0">
                  <a:buNone/>
                </a:pPr>
                <a:endParaRPr lang="en-US" sz="1600" dirty="0"/>
              </a:p>
              <a:p>
                <a:pPr marL="0" indent="0">
                  <a:buNone/>
                </a:pPr>
                <a:r>
                  <a:rPr lang="en-US" sz="1600" dirty="0">
                    <a:solidFill>
                      <a:srgbClr val="FF0000"/>
                    </a:solidFill>
                  </a:rPr>
                  <a:t>❌  Humility requires many parameters.</a:t>
                </a:r>
              </a:p>
              <a:p>
                <a:pPr marL="0" indent="0">
                  <a:buNone/>
                </a:pPr>
                <a:r>
                  <a:rPr lang="en-US" sz="1600" dirty="0"/>
                  <a:t>       Academia challenge: make a tiny hallucination-free LLM</a:t>
                </a:r>
              </a:p>
              <a:p>
                <a:pPr marL="0" indent="0">
                  <a:buNone/>
                </a:pPr>
                <a:endParaRPr lang="en-US" sz="1600" dirty="0">
                  <a:solidFill>
                    <a:srgbClr val="FF0000"/>
                  </a:solidFill>
                </a:endParaRPr>
              </a:p>
              <a:p>
                <a:pPr marL="0" indent="0">
                  <a:buNone/>
                </a:pPr>
                <a:r>
                  <a:rPr lang="en-US" sz="1600" dirty="0">
                    <a:solidFill>
                      <a:srgbClr val="FF0000"/>
                    </a:solidFill>
                  </a:rPr>
                  <a:t>❌  Search + Calculators + Scaling 📈 </a:t>
                </a:r>
                <a:r>
                  <a:rPr lang="en-US" sz="1600" dirty="0">
                    <a:solidFill>
                      <a:srgbClr val="FF0000"/>
                    </a:solidFill>
                    <a:sym typeface="Wingdings" pitchFamily="2" charset="2"/>
                  </a:rPr>
                  <a:t> </a:t>
                </a:r>
                <a:r>
                  <a:rPr lang="en-US" sz="1600" dirty="0">
                    <a:solidFill>
                      <a:srgbClr val="FF0000"/>
                    </a:solidFill>
                  </a:rPr>
                  <a:t>100% accuracy, so we don’t need humility.</a:t>
                </a:r>
              </a:p>
              <a:p>
                <a:pPr marL="0" indent="0">
                  <a:buNone/>
                </a:pPr>
                <a:r>
                  <a:rPr lang="en-US" sz="1600" dirty="0">
                    <a:solidFill>
                      <a:srgbClr val="FF0000"/>
                    </a:solidFill>
                  </a:rPr>
                  <a:t>       </a:t>
                </a:r>
                <a:r>
                  <a:rPr lang="en-US" sz="1600" dirty="0"/>
                  <a:t>No, there’ll always be questions LLMs can’t reliably  answer. </a:t>
                </a:r>
              </a:p>
              <a:p>
                <a:pPr marL="0" indent="0">
                  <a:buNone/>
                </a:pPr>
                <a:endParaRPr lang="en-US" sz="1600" dirty="0"/>
              </a:p>
              <a:p>
                <a:pPr marL="0" indent="0">
                  <a:buNone/>
                </a:pPr>
                <a:r>
                  <a:rPr lang="en-US" sz="1600" dirty="0">
                    <a:solidFill>
                      <a:srgbClr val="FF0000"/>
                    </a:solidFill>
                  </a:rPr>
                  <a:t>❌  Hallucinations are inevitable. </a:t>
                </a:r>
              </a:p>
              <a:p>
                <a:pPr marL="0" indent="0">
                  <a:buNone/>
                </a:pPr>
                <a:r>
                  <a:rPr lang="en-US" sz="1600" dirty="0">
                    <a:solidFill>
                      <a:srgbClr val="FF0000"/>
                    </a:solidFill>
                  </a:rPr>
                  <a:t>       </a:t>
                </a:r>
                <a:r>
                  <a:rPr lang="en-US" sz="1600" dirty="0"/>
                  <a:t>No, LLMs should say </a:t>
                </a:r>
                <a:r>
                  <a:rPr lang="en-US" sz="1600" dirty="0">
                    <a:highlight>
                      <a:srgbClr val="156082"/>
                    </a:highlight>
                  </a:rPr>
                  <a:t>I don’t know</a:t>
                </a:r>
                <a:r>
                  <a:rPr lang="en-US" sz="1600" dirty="0"/>
                  <a:t>.</a:t>
                </a:r>
                <a:endParaRPr lang="en-US" sz="1600" dirty="0">
                  <a:solidFill>
                    <a:srgbClr val="FF0000"/>
                  </a:solidFill>
                </a:endParaRPr>
              </a:p>
              <a:p>
                <a:pPr marL="0" indent="0">
                  <a:buNone/>
                </a:pPr>
                <a:endParaRPr lang="en-US" sz="1600" dirty="0">
                  <a:solidFill>
                    <a:srgbClr val="FF0000"/>
                  </a:solidFill>
                </a:endParaRPr>
              </a:p>
            </p:txBody>
          </p:sp>
        </mc:Choice>
        <mc:Fallback>
          <p:sp>
            <p:nvSpPr>
              <p:cNvPr id="3" name="Content Placeholder 2">
                <a:extLst>
                  <a:ext uri="{FF2B5EF4-FFF2-40B4-BE49-F238E27FC236}">
                    <a16:creationId xmlns:a16="http://schemas.microsoft.com/office/drawing/2014/main" id="{4689A3A3-D608-A191-B874-AEF08FB65AAF}"/>
                  </a:ext>
                </a:extLst>
              </p:cNvPr>
              <p:cNvSpPr>
                <a:spLocks noGrp="1" noRot="1" noChangeAspect="1" noMove="1" noResize="1" noEditPoints="1" noAdjustHandles="1" noChangeArrowheads="1" noChangeShapeType="1" noTextEdit="1"/>
              </p:cNvSpPr>
              <p:nvPr>
                <p:ph idx="1"/>
              </p:nvPr>
            </p:nvSpPr>
            <p:spPr>
              <a:xfrm>
                <a:off x="149549" y="905304"/>
                <a:ext cx="8400517" cy="3218042"/>
              </a:xfrm>
              <a:blipFill>
                <a:blip r:embed="rId4"/>
                <a:stretch>
                  <a:fillRect l="-453" t="-1575" b="-11811"/>
                </a:stretch>
              </a:blipFill>
            </p:spPr>
            <p:txBody>
              <a:bodyPr/>
              <a:lstStyle/>
              <a:p>
                <a:r>
                  <a:rPr lang="en-US">
                    <a:noFill/>
                  </a:rPr>
                  <a:t> </a:t>
                </a:r>
              </a:p>
            </p:txBody>
          </p:sp>
        </mc:Fallback>
      </mc:AlternateContent>
      <p:sp>
        <p:nvSpPr>
          <p:cNvPr id="16" name="Title 2">
            <a:extLst>
              <a:ext uri="{FF2B5EF4-FFF2-40B4-BE49-F238E27FC236}">
                <a16:creationId xmlns:a16="http://schemas.microsoft.com/office/drawing/2014/main" id="{364E332E-9320-8B73-49B5-418B019A79C5}"/>
              </a:ext>
            </a:extLst>
          </p:cNvPr>
          <p:cNvSpPr>
            <a:spLocks noGrp="1"/>
          </p:cNvSpPr>
          <p:nvPr>
            <p:ph type="title"/>
          </p:nvPr>
        </p:nvSpPr>
        <p:spPr>
          <a:xfrm>
            <a:off x="380820" y="19785"/>
            <a:ext cx="8250431" cy="994172"/>
          </a:xfrm>
        </p:spPr>
        <p:txBody>
          <a:bodyPr/>
          <a:lstStyle/>
          <a:p>
            <a:r>
              <a:rPr lang="en-US" dirty="0"/>
              <a:t>Common misconceptions</a:t>
            </a:r>
          </a:p>
        </p:txBody>
      </p:sp>
      <p:pic>
        <p:nvPicPr>
          <p:cNvPr id="19" name="Picture 18">
            <a:extLst>
              <a:ext uri="{FF2B5EF4-FFF2-40B4-BE49-F238E27FC236}">
                <a16:creationId xmlns:a16="http://schemas.microsoft.com/office/drawing/2014/main" id="{F838632D-30B8-1AC2-84B1-679B2362524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29129" y="3668973"/>
            <a:ext cx="3866132" cy="1369889"/>
          </a:xfrm>
          <a:prstGeom prst="rect">
            <a:avLst/>
          </a:prstGeom>
        </p:spPr>
      </p:pic>
      <p:grpSp>
        <p:nvGrpSpPr>
          <p:cNvPr id="15" name="Group 14">
            <a:extLst>
              <a:ext uri="{FF2B5EF4-FFF2-40B4-BE49-F238E27FC236}">
                <a16:creationId xmlns:a16="http://schemas.microsoft.com/office/drawing/2014/main" id="{58A19853-AE4A-FEE8-9997-899B4548AE77}"/>
              </a:ext>
            </a:extLst>
          </p:cNvPr>
          <p:cNvGrpSpPr/>
          <p:nvPr/>
        </p:nvGrpSpPr>
        <p:grpSpPr>
          <a:xfrm>
            <a:off x="526505" y="5209000"/>
            <a:ext cx="3339269" cy="1793213"/>
            <a:chOff x="5804731" y="3350287"/>
            <a:chExt cx="3339269" cy="1793213"/>
          </a:xfrm>
        </p:grpSpPr>
        <p:pic>
          <p:nvPicPr>
            <p:cNvPr id="2" name="Picture 1">
              <a:extLst>
                <a:ext uri="{FF2B5EF4-FFF2-40B4-BE49-F238E27FC236}">
                  <a16:creationId xmlns:a16="http://schemas.microsoft.com/office/drawing/2014/main" id="{A82CCE6F-1FE8-FAE0-7847-C041D8D300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04731" y="3350287"/>
              <a:ext cx="3339269" cy="1793213"/>
            </a:xfrm>
            <a:prstGeom prst="rect">
              <a:avLst/>
            </a:prstGeom>
          </p:spPr>
        </p:pic>
        <p:pic>
          <p:nvPicPr>
            <p:cNvPr id="14" name="Picture 13">
              <a:extLst>
                <a:ext uri="{FF2B5EF4-FFF2-40B4-BE49-F238E27FC236}">
                  <a16:creationId xmlns:a16="http://schemas.microsoft.com/office/drawing/2014/main" id="{C5BB4DE0-D2B2-BF06-DAC9-3ED600DBF23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04731" y="4372022"/>
              <a:ext cx="3339269" cy="255883"/>
            </a:xfrm>
            <a:prstGeom prst="rect">
              <a:avLst/>
            </a:prstGeom>
          </p:spPr>
        </p:pic>
      </p:grpSp>
    </p:spTree>
    <p:extLst>
      <p:ext uri="{BB962C8B-B14F-4D97-AF65-F5344CB8AC3E}">
        <p14:creationId xmlns:p14="http://schemas.microsoft.com/office/powerpoint/2010/main" val="343991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E613-832D-2DBE-EEA3-563A35A57604}"/>
              </a:ext>
            </a:extLst>
          </p:cNvPr>
          <p:cNvSpPr>
            <a:spLocks noGrp="1"/>
          </p:cNvSpPr>
          <p:nvPr>
            <p:ph type="title"/>
          </p:nvPr>
        </p:nvSpPr>
        <p:spPr>
          <a:xfrm>
            <a:off x="628650" y="22227"/>
            <a:ext cx="7886700" cy="994172"/>
          </a:xfrm>
        </p:spPr>
        <p:txBody>
          <a:bodyPr>
            <a:normAutofit/>
          </a:bodyPr>
          <a:lstStyle/>
          <a:p>
            <a:r>
              <a:rPr lang="en-US" dirty="0"/>
              <a:t>Hallucinations aren’t like other kinds of errors</a:t>
            </a:r>
          </a:p>
        </p:txBody>
      </p:sp>
      <p:sp>
        <p:nvSpPr>
          <p:cNvPr id="3" name="Content Placeholder 2">
            <a:extLst>
              <a:ext uri="{FF2B5EF4-FFF2-40B4-BE49-F238E27FC236}">
                <a16:creationId xmlns:a16="http://schemas.microsoft.com/office/drawing/2014/main" id="{BC816995-77E1-16D9-133B-1EE4CC43B534}"/>
              </a:ext>
            </a:extLst>
          </p:cNvPr>
          <p:cNvSpPr>
            <a:spLocks noGrp="1"/>
          </p:cNvSpPr>
          <p:nvPr>
            <p:ph idx="1"/>
          </p:nvPr>
        </p:nvSpPr>
        <p:spPr>
          <a:xfrm>
            <a:off x="628650" y="4502521"/>
            <a:ext cx="7886700" cy="734269"/>
          </a:xfrm>
        </p:spPr>
        <p:txBody>
          <a:bodyPr>
            <a:normAutofit/>
          </a:bodyPr>
          <a:lstStyle/>
          <a:p>
            <a:pPr marL="0" indent="0">
              <a:buNone/>
            </a:pPr>
            <a:r>
              <a:rPr lang="en-US" dirty="0"/>
              <a:t>Humility failure: IDK = “</a:t>
            </a:r>
            <a:r>
              <a:rPr lang="en-US" b="1" dirty="0"/>
              <a:t>I don’t know</a:t>
            </a:r>
            <a:r>
              <a:rPr lang="en-US" dirty="0"/>
              <a:t>” would often be better</a:t>
            </a:r>
          </a:p>
          <a:p>
            <a:pPr marL="0" indent="0">
              <a:buNone/>
            </a:pPr>
            <a:endParaRPr lang="en-US" dirty="0"/>
          </a:p>
        </p:txBody>
      </p:sp>
      <p:sp>
        <p:nvSpPr>
          <p:cNvPr id="7" name="Oval 6">
            <a:extLst>
              <a:ext uri="{FF2B5EF4-FFF2-40B4-BE49-F238E27FC236}">
                <a16:creationId xmlns:a16="http://schemas.microsoft.com/office/drawing/2014/main" id="{7E165370-4146-BB96-DB36-77176F0A8CB7}"/>
              </a:ext>
            </a:extLst>
          </p:cNvPr>
          <p:cNvSpPr/>
          <p:nvPr/>
        </p:nvSpPr>
        <p:spPr>
          <a:xfrm>
            <a:off x="984619" y="966782"/>
            <a:ext cx="3136816" cy="9941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Perfect training data</a:t>
            </a:r>
          </a:p>
        </p:txBody>
      </p:sp>
      <p:sp>
        <p:nvSpPr>
          <p:cNvPr id="8" name="Rectangle 7">
            <a:extLst>
              <a:ext uri="{FF2B5EF4-FFF2-40B4-BE49-F238E27FC236}">
                <a16:creationId xmlns:a16="http://schemas.microsoft.com/office/drawing/2014/main" id="{DA0EAF66-F2D9-547E-1B4C-1E709AC7D9EC}"/>
              </a:ext>
            </a:extLst>
          </p:cNvPr>
          <p:cNvSpPr/>
          <p:nvPr/>
        </p:nvSpPr>
        <p:spPr>
          <a:xfrm>
            <a:off x="1391773" y="2357549"/>
            <a:ext cx="2322508" cy="4961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Next-word prediction</a:t>
            </a:r>
          </a:p>
        </p:txBody>
      </p:sp>
      <p:cxnSp>
        <p:nvCxnSpPr>
          <p:cNvPr id="10" name="Straight Arrow Connector 9">
            <a:extLst>
              <a:ext uri="{FF2B5EF4-FFF2-40B4-BE49-F238E27FC236}">
                <a16:creationId xmlns:a16="http://schemas.microsoft.com/office/drawing/2014/main" id="{EAEE5E71-2655-F1C3-C1DE-73B4A3206866}"/>
              </a:ext>
            </a:extLst>
          </p:cNvPr>
          <p:cNvCxnSpPr>
            <a:cxnSpLocks/>
            <a:stCxn id="7" idx="4"/>
            <a:endCxn id="8" idx="0"/>
          </p:cNvCxnSpPr>
          <p:nvPr/>
        </p:nvCxnSpPr>
        <p:spPr>
          <a:xfrm>
            <a:off x="2553027" y="1960955"/>
            <a:ext cx="0" cy="3965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4448B13-D180-CE57-85E1-60C1BEF74C48}"/>
              </a:ext>
            </a:extLst>
          </p:cNvPr>
          <p:cNvCxnSpPr>
            <a:cxnSpLocks/>
          </p:cNvCxnSpPr>
          <p:nvPr/>
        </p:nvCxnSpPr>
        <p:spPr>
          <a:xfrm>
            <a:off x="1411486" y="2853664"/>
            <a:ext cx="0" cy="4024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47C7EFE-567E-7F39-AA45-49FEB739F256}"/>
              </a:ext>
            </a:extLst>
          </p:cNvPr>
          <p:cNvCxnSpPr>
            <a:cxnSpLocks/>
            <a:stCxn id="8" idx="2"/>
          </p:cNvCxnSpPr>
          <p:nvPr/>
        </p:nvCxnSpPr>
        <p:spPr>
          <a:xfrm>
            <a:off x="2553027" y="2853664"/>
            <a:ext cx="0" cy="4024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CA6DA86-77ED-F88F-D6B6-C459F7739473}"/>
              </a:ext>
            </a:extLst>
          </p:cNvPr>
          <p:cNvCxnSpPr>
            <a:cxnSpLocks/>
          </p:cNvCxnSpPr>
          <p:nvPr/>
        </p:nvCxnSpPr>
        <p:spPr>
          <a:xfrm>
            <a:off x="3694424" y="2853664"/>
            <a:ext cx="1" cy="4024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A62E8B-AF20-7EB5-0FC1-3885FC609A2F}"/>
              </a:ext>
            </a:extLst>
          </p:cNvPr>
          <p:cNvSpPr txBox="1"/>
          <p:nvPr/>
        </p:nvSpPr>
        <p:spPr>
          <a:xfrm>
            <a:off x="966280" y="3245369"/>
            <a:ext cx="960519" cy="646331"/>
          </a:xfrm>
          <a:prstGeom prst="rect">
            <a:avLst/>
          </a:prstGeom>
          <a:noFill/>
        </p:spPr>
        <p:txBody>
          <a:bodyPr wrap="none" rtlCol="0">
            <a:spAutoFit/>
          </a:bodyPr>
          <a:lstStyle/>
          <a:p>
            <a:pPr algn="ctr"/>
            <a:r>
              <a:rPr lang="en-US" dirty="0"/>
              <a:t>Great </a:t>
            </a:r>
          </a:p>
          <a:p>
            <a:pPr algn="ctr"/>
            <a:r>
              <a:rPr lang="en-US" dirty="0"/>
              <a:t>spelling</a:t>
            </a:r>
          </a:p>
        </p:txBody>
      </p:sp>
      <p:sp>
        <p:nvSpPr>
          <p:cNvPr id="15" name="TextBox 14">
            <a:extLst>
              <a:ext uri="{FF2B5EF4-FFF2-40B4-BE49-F238E27FC236}">
                <a16:creationId xmlns:a16="http://schemas.microsoft.com/office/drawing/2014/main" id="{64B2CA35-99E9-4C29-BF0A-FA3EAB5270E9}"/>
              </a:ext>
            </a:extLst>
          </p:cNvPr>
          <p:cNvSpPr txBox="1"/>
          <p:nvPr/>
        </p:nvSpPr>
        <p:spPr>
          <a:xfrm>
            <a:off x="1992063" y="3245368"/>
            <a:ext cx="1085105" cy="646331"/>
          </a:xfrm>
          <a:prstGeom prst="rect">
            <a:avLst/>
          </a:prstGeom>
          <a:noFill/>
        </p:spPr>
        <p:txBody>
          <a:bodyPr wrap="none" rtlCol="0">
            <a:spAutoFit/>
          </a:bodyPr>
          <a:lstStyle/>
          <a:p>
            <a:pPr algn="ctr"/>
            <a:r>
              <a:rPr lang="en-US" dirty="0"/>
              <a:t>Great </a:t>
            </a:r>
          </a:p>
          <a:p>
            <a:pPr algn="ctr"/>
            <a:r>
              <a:rPr lang="en-US" dirty="0"/>
              <a:t>grammar</a:t>
            </a:r>
          </a:p>
        </p:txBody>
      </p:sp>
      <p:sp>
        <p:nvSpPr>
          <p:cNvPr id="16" name="TextBox 15">
            <a:extLst>
              <a:ext uri="{FF2B5EF4-FFF2-40B4-BE49-F238E27FC236}">
                <a16:creationId xmlns:a16="http://schemas.microsoft.com/office/drawing/2014/main" id="{12DF1358-AB33-B53B-2D6B-385C54AE9569}"/>
              </a:ext>
            </a:extLst>
          </p:cNvPr>
          <p:cNvSpPr txBox="1"/>
          <p:nvPr/>
        </p:nvSpPr>
        <p:spPr>
          <a:xfrm>
            <a:off x="3092365" y="3256097"/>
            <a:ext cx="1287917" cy="646331"/>
          </a:xfrm>
          <a:prstGeom prst="rect">
            <a:avLst/>
          </a:prstGeom>
          <a:noFill/>
        </p:spPr>
        <p:txBody>
          <a:bodyPr wrap="none" rtlCol="0">
            <a:spAutoFit/>
          </a:bodyPr>
          <a:lstStyle/>
          <a:p>
            <a:pPr algn="ctr"/>
            <a:r>
              <a:rPr lang="en-US" dirty="0"/>
              <a:t>Plausible </a:t>
            </a:r>
          </a:p>
          <a:p>
            <a:pPr algn="ctr"/>
            <a:r>
              <a:rPr lang="en-US" dirty="0"/>
              <a:t>falsehoods</a:t>
            </a:r>
          </a:p>
        </p:txBody>
      </p:sp>
      <p:sp>
        <p:nvSpPr>
          <p:cNvPr id="27" name="TextBox 26">
            <a:extLst>
              <a:ext uri="{FF2B5EF4-FFF2-40B4-BE49-F238E27FC236}">
                <a16:creationId xmlns:a16="http://schemas.microsoft.com/office/drawing/2014/main" id="{1C365298-F535-BBF9-17B8-BEE68193E825}"/>
              </a:ext>
            </a:extLst>
          </p:cNvPr>
          <p:cNvSpPr txBox="1"/>
          <p:nvPr/>
        </p:nvSpPr>
        <p:spPr>
          <a:xfrm>
            <a:off x="6994515" y="1480212"/>
            <a:ext cx="1066959" cy="369332"/>
          </a:xfrm>
          <a:prstGeom prst="rect">
            <a:avLst/>
          </a:prstGeom>
          <a:noFill/>
        </p:spPr>
        <p:txBody>
          <a:bodyPr wrap="none" rIns="0" rtlCol="0">
            <a:spAutoFit/>
          </a:bodyPr>
          <a:lstStyle/>
          <a:p>
            <a:pPr algn="ctr"/>
            <a:r>
              <a:rPr lang="en-US" b="1" dirty="0">
                <a:latin typeface="Times New Roman" panose="02020603050405020304" pitchFamily="18" charset="0"/>
                <a:cs typeface="Times New Roman" panose="02020603050405020304" pitchFamily="18" charset="0"/>
              </a:rPr>
              <a:t>Birthdays</a:t>
            </a:r>
          </a:p>
        </p:txBody>
      </p:sp>
      <p:sp>
        <p:nvSpPr>
          <p:cNvPr id="28" name="TextBox 27">
            <a:extLst>
              <a:ext uri="{FF2B5EF4-FFF2-40B4-BE49-F238E27FC236}">
                <a16:creationId xmlns:a16="http://schemas.microsoft.com/office/drawing/2014/main" id="{3F27A064-BB53-9347-B9EA-8166E7498329}"/>
              </a:ext>
            </a:extLst>
          </p:cNvPr>
          <p:cNvSpPr txBox="1"/>
          <p:nvPr/>
        </p:nvSpPr>
        <p:spPr>
          <a:xfrm>
            <a:off x="4685190" y="1477811"/>
            <a:ext cx="1092607" cy="369332"/>
          </a:xfrm>
          <a:prstGeom prst="rect">
            <a:avLst/>
          </a:prstGeom>
          <a:noFill/>
        </p:spPr>
        <p:txBody>
          <a:bodyPr wrap="none" rIns="0" rtlCol="0">
            <a:spAutoFit/>
          </a:bodyPr>
          <a:lstStyle/>
          <a:p>
            <a:pPr algn="ctr"/>
            <a:r>
              <a:rPr lang="en-US" b="1" dirty="0">
                <a:latin typeface="Times New Roman" panose="02020603050405020304" pitchFamily="18" charset="0"/>
                <a:cs typeface="Times New Roman" panose="02020603050405020304" pitchFamily="18" charset="0"/>
              </a:rPr>
              <a:t>Grammar</a:t>
            </a:r>
          </a:p>
        </p:txBody>
      </p:sp>
      <p:sp>
        <p:nvSpPr>
          <p:cNvPr id="29" name="TextBox 28">
            <a:extLst>
              <a:ext uri="{FF2B5EF4-FFF2-40B4-BE49-F238E27FC236}">
                <a16:creationId xmlns:a16="http://schemas.microsoft.com/office/drawing/2014/main" id="{3047432D-06FF-8E62-6179-27309E7431BA}"/>
              </a:ext>
            </a:extLst>
          </p:cNvPr>
          <p:cNvSpPr txBox="1"/>
          <p:nvPr/>
        </p:nvSpPr>
        <p:spPr>
          <a:xfrm rot="10800000">
            <a:off x="4287319" y="1983353"/>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grpSp>
        <p:nvGrpSpPr>
          <p:cNvPr id="30" name="Group 29">
            <a:extLst>
              <a:ext uri="{FF2B5EF4-FFF2-40B4-BE49-F238E27FC236}">
                <a16:creationId xmlns:a16="http://schemas.microsoft.com/office/drawing/2014/main" id="{04AA7F85-FAE6-6DD3-5A59-91B8B06B2175}"/>
              </a:ext>
            </a:extLst>
          </p:cNvPr>
          <p:cNvGrpSpPr/>
          <p:nvPr/>
        </p:nvGrpSpPr>
        <p:grpSpPr>
          <a:xfrm>
            <a:off x="4309179" y="1813136"/>
            <a:ext cx="1963349" cy="852120"/>
            <a:chOff x="4752444" y="4085486"/>
            <a:chExt cx="1963349" cy="852120"/>
          </a:xfrm>
        </p:grpSpPr>
        <p:cxnSp>
          <p:nvCxnSpPr>
            <p:cNvPr id="31" name="Straight Connector 30">
              <a:extLst>
                <a:ext uri="{FF2B5EF4-FFF2-40B4-BE49-F238E27FC236}">
                  <a16:creationId xmlns:a16="http://schemas.microsoft.com/office/drawing/2014/main" id="{6ADF9809-8EFB-7829-A2A0-BEAFD902FC32}"/>
                </a:ext>
              </a:extLst>
            </p:cNvPr>
            <p:cNvCxnSpPr>
              <a:cxnSpLocks/>
            </p:cNvCxnSpPr>
            <p:nvPr/>
          </p:nvCxnSpPr>
          <p:spPr>
            <a:xfrm flipV="1">
              <a:off x="5781469" y="4125120"/>
              <a:ext cx="43780" cy="77907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45E44A60-5E43-D1F0-A09E-D24EA1855132}"/>
                </a:ext>
              </a:extLst>
            </p:cNvPr>
            <p:cNvSpPr txBox="1"/>
            <p:nvPr/>
          </p:nvSpPr>
          <p:spPr>
            <a:xfrm rot="10800000">
              <a:off x="4949333" y="4197886"/>
              <a:ext cx="295146"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F1BBA982-3FC1-4D63-56A0-D159816C43DC}"/>
                </a:ext>
              </a:extLst>
            </p:cNvPr>
            <p:cNvSpPr txBox="1"/>
            <p:nvPr/>
          </p:nvSpPr>
          <p:spPr>
            <a:xfrm rot="10800000">
              <a:off x="5186487" y="4273071"/>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4" name="TextBox 33">
              <a:extLst>
                <a:ext uri="{FF2B5EF4-FFF2-40B4-BE49-F238E27FC236}">
                  <a16:creationId xmlns:a16="http://schemas.microsoft.com/office/drawing/2014/main" id="{64985E21-BEFD-A539-C754-74BF1539773C}"/>
                </a:ext>
              </a:extLst>
            </p:cNvPr>
            <p:cNvSpPr txBox="1"/>
            <p:nvPr/>
          </p:nvSpPr>
          <p:spPr>
            <a:xfrm rot="10800000">
              <a:off x="4899154" y="4350519"/>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5" name="TextBox 34">
              <a:extLst>
                <a:ext uri="{FF2B5EF4-FFF2-40B4-BE49-F238E27FC236}">
                  <a16:creationId xmlns:a16="http://schemas.microsoft.com/office/drawing/2014/main" id="{C7DF0ACA-839D-C94F-ED92-942B2BE26E04}"/>
                </a:ext>
              </a:extLst>
            </p:cNvPr>
            <p:cNvSpPr txBox="1"/>
            <p:nvPr/>
          </p:nvSpPr>
          <p:spPr>
            <a:xfrm rot="10800000">
              <a:off x="5473745" y="4303747"/>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6" name="TextBox 35">
              <a:extLst>
                <a:ext uri="{FF2B5EF4-FFF2-40B4-BE49-F238E27FC236}">
                  <a16:creationId xmlns:a16="http://schemas.microsoft.com/office/drawing/2014/main" id="{6335CA9B-0623-AA45-59E0-F9C8ED5059CD}"/>
                </a:ext>
              </a:extLst>
            </p:cNvPr>
            <p:cNvSpPr txBox="1"/>
            <p:nvPr/>
          </p:nvSpPr>
          <p:spPr>
            <a:xfrm rot="10800000">
              <a:off x="5383185" y="4454088"/>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7" name="TextBox 36">
              <a:extLst>
                <a:ext uri="{FF2B5EF4-FFF2-40B4-BE49-F238E27FC236}">
                  <a16:creationId xmlns:a16="http://schemas.microsoft.com/office/drawing/2014/main" id="{6593D1F6-B4EE-30A3-D580-E7EC92726F80}"/>
                </a:ext>
              </a:extLst>
            </p:cNvPr>
            <p:cNvSpPr txBox="1"/>
            <p:nvPr/>
          </p:nvSpPr>
          <p:spPr>
            <a:xfrm rot="10800000">
              <a:off x="5455068" y="4155646"/>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8" name="TextBox 37">
              <a:extLst>
                <a:ext uri="{FF2B5EF4-FFF2-40B4-BE49-F238E27FC236}">
                  <a16:creationId xmlns:a16="http://schemas.microsoft.com/office/drawing/2014/main" id="{ABF15809-061E-A180-1E85-1F8674BA809D}"/>
                </a:ext>
              </a:extLst>
            </p:cNvPr>
            <p:cNvSpPr txBox="1"/>
            <p:nvPr/>
          </p:nvSpPr>
          <p:spPr>
            <a:xfrm rot="10800000">
              <a:off x="5117809" y="4118541"/>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9" name="TextBox 38">
              <a:extLst>
                <a:ext uri="{FF2B5EF4-FFF2-40B4-BE49-F238E27FC236}">
                  <a16:creationId xmlns:a16="http://schemas.microsoft.com/office/drawing/2014/main" id="{FC308D67-2996-54BE-B329-ABEC6469A237}"/>
                </a:ext>
              </a:extLst>
            </p:cNvPr>
            <p:cNvSpPr txBox="1"/>
            <p:nvPr/>
          </p:nvSpPr>
          <p:spPr>
            <a:xfrm rot="10800000">
              <a:off x="5092826" y="4448745"/>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40" name="TextBox 39">
              <a:extLst>
                <a:ext uri="{FF2B5EF4-FFF2-40B4-BE49-F238E27FC236}">
                  <a16:creationId xmlns:a16="http://schemas.microsoft.com/office/drawing/2014/main" id="{9202BCC7-623F-5556-11B6-61EEBA6280F6}"/>
                </a:ext>
              </a:extLst>
            </p:cNvPr>
            <p:cNvSpPr txBox="1"/>
            <p:nvPr/>
          </p:nvSpPr>
          <p:spPr>
            <a:xfrm rot="10800000">
              <a:off x="4752444" y="4239169"/>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41" name="TextBox 40">
              <a:extLst>
                <a:ext uri="{FF2B5EF4-FFF2-40B4-BE49-F238E27FC236}">
                  <a16:creationId xmlns:a16="http://schemas.microsoft.com/office/drawing/2014/main" id="{1FCF428E-AD90-33A9-888E-7320347F2522}"/>
                </a:ext>
              </a:extLst>
            </p:cNvPr>
            <p:cNvSpPr txBox="1"/>
            <p:nvPr/>
          </p:nvSpPr>
          <p:spPr>
            <a:xfrm rot="10800000">
              <a:off x="5280193" y="4185714"/>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42" name="TextBox 41">
              <a:extLst>
                <a:ext uri="{FF2B5EF4-FFF2-40B4-BE49-F238E27FC236}">
                  <a16:creationId xmlns:a16="http://schemas.microsoft.com/office/drawing/2014/main" id="{106A31C3-6E36-6A1B-4790-10D39024AD36}"/>
                </a:ext>
              </a:extLst>
            </p:cNvPr>
            <p:cNvSpPr txBox="1"/>
            <p:nvPr/>
          </p:nvSpPr>
          <p:spPr>
            <a:xfrm rot="10800000">
              <a:off x="5302052" y="4085486"/>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43" name="TextBox 42">
              <a:extLst>
                <a:ext uri="{FF2B5EF4-FFF2-40B4-BE49-F238E27FC236}">
                  <a16:creationId xmlns:a16="http://schemas.microsoft.com/office/drawing/2014/main" id="{2DC2A8E8-8EEF-830C-67A6-FE11FF595C48}"/>
                </a:ext>
              </a:extLst>
            </p:cNvPr>
            <p:cNvSpPr txBox="1"/>
            <p:nvPr/>
          </p:nvSpPr>
          <p:spPr>
            <a:xfrm rot="10800000">
              <a:off x="5236474" y="4381926"/>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44" name="TextBox 43">
              <a:extLst>
                <a:ext uri="{FF2B5EF4-FFF2-40B4-BE49-F238E27FC236}">
                  <a16:creationId xmlns:a16="http://schemas.microsoft.com/office/drawing/2014/main" id="{48C92358-F39E-FACE-89D6-95F1E3419CE8}"/>
                </a:ext>
              </a:extLst>
            </p:cNvPr>
            <p:cNvSpPr txBox="1"/>
            <p:nvPr/>
          </p:nvSpPr>
          <p:spPr>
            <a:xfrm rot="10800000">
              <a:off x="5772344" y="4132921"/>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45" name="TextBox 44">
              <a:extLst>
                <a:ext uri="{FF2B5EF4-FFF2-40B4-BE49-F238E27FC236}">
                  <a16:creationId xmlns:a16="http://schemas.microsoft.com/office/drawing/2014/main" id="{A1032E84-D36B-2C6D-F4D3-8058EF9628C6}"/>
                </a:ext>
              </a:extLst>
            </p:cNvPr>
            <p:cNvSpPr txBox="1"/>
            <p:nvPr/>
          </p:nvSpPr>
          <p:spPr>
            <a:xfrm rot="10800000">
              <a:off x="5852683" y="4533813"/>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46" name="TextBox 45">
              <a:extLst>
                <a:ext uri="{FF2B5EF4-FFF2-40B4-BE49-F238E27FC236}">
                  <a16:creationId xmlns:a16="http://schemas.microsoft.com/office/drawing/2014/main" id="{31925009-C732-2286-59D9-D1DF11094637}"/>
                </a:ext>
              </a:extLst>
            </p:cNvPr>
            <p:cNvSpPr txBox="1"/>
            <p:nvPr/>
          </p:nvSpPr>
          <p:spPr>
            <a:xfrm rot="10800000">
              <a:off x="5851241" y="4265956"/>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47" name="TextBox 46">
              <a:extLst>
                <a:ext uri="{FF2B5EF4-FFF2-40B4-BE49-F238E27FC236}">
                  <a16:creationId xmlns:a16="http://schemas.microsoft.com/office/drawing/2014/main" id="{0D9486FA-A213-4423-E8CF-DEA733A53B9C}"/>
                </a:ext>
              </a:extLst>
            </p:cNvPr>
            <p:cNvSpPr txBox="1"/>
            <p:nvPr/>
          </p:nvSpPr>
          <p:spPr>
            <a:xfrm rot="10800000">
              <a:off x="5950423" y="4441624"/>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48" name="TextBox 47">
              <a:extLst>
                <a:ext uri="{FF2B5EF4-FFF2-40B4-BE49-F238E27FC236}">
                  <a16:creationId xmlns:a16="http://schemas.microsoft.com/office/drawing/2014/main" id="{4717195E-AECA-A3A9-0AC0-6486CD3E1CB2}"/>
                </a:ext>
              </a:extLst>
            </p:cNvPr>
            <p:cNvSpPr txBox="1"/>
            <p:nvPr/>
          </p:nvSpPr>
          <p:spPr>
            <a:xfrm rot="10800000">
              <a:off x="6239749" y="4209837"/>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49" name="TextBox 48">
              <a:extLst>
                <a:ext uri="{FF2B5EF4-FFF2-40B4-BE49-F238E27FC236}">
                  <a16:creationId xmlns:a16="http://schemas.microsoft.com/office/drawing/2014/main" id="{436AD48F-624E-0B73-3FBC-8E1834FD070F}"/>
                </a:ext>
              </a:extLst>
            </p:cNvPr>
            <p:cNvSpPr txBox="1"/>
            <p:nvPr/>
          </p:nvSpPr>
          <p:spPr>
            <a:xfrm rot="10800000">
              <a:off x="6047451" y="4330612"/>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0" name="TextBox 49">
              <a:extLst>
                <a:ext uri="{FF2B5EF4-FFF2-40B4-BE49-F238E27FC236}">
                  <a16:creationId xmlns:a16="http://schemas.microsoft.com/office/drawing/2014/main" id="{A6365414-B785-AFF2-7967-D75A16FCB6A0}"/>
                </a:ext>
              </a:extLst>
            </p:cNvPr>
            <p:cNvSpPr txBox="1"/>
            <p:nvPr/>
          </p:nvSpPr>
          <p:spPr>
            <a:xfrm rot="10800000">
              <a:off x="5968559" y="4185920"/>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51" name="TextBox 50">
              <a:extLst>
                <a:ext uri="{FF2B5EF4-FFF2-40B4-BE49-F238E27FC236}">
                  <a16:creationId xmlns:a16="http://schemas.microsoft.com/office/drawing/2014/main" id="{72123F00-CE14-10D9-B4F4-71B1D7D5AC46}"/>
                </a:ext>
              </a:extLst>
            </p:cNvPr>
            <p:cNvSpPr txBox="1"/>
            <p:nvPr/>
          </p:nvSpPr>
          <p:spPr>
            <a:xfrm rot="10800000">
              <a:off x="6375676" y="4434736"/>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2" name="TextBox 51">
              <a:extLst>
                <a:ext uri="{FF2B5EF4-FFF2-40B4-BE49-F238E27FC236}">
                  <a16:creationId xmlns:a16="http://schemas.microsoft.com/office/drawing/2014/main" id="{BC929BFE-E495-B12F-4E82-C3DDCCD449F3}"/>
                </a:ext>
              </a:extLst>
            </p:cNvPr>
            <p:cNvSpPr txBox="1"/>
            <p:nvPr/>
          </p:nvSpPr>
          <p:spPr>
            <a:xfrm rot="10800000">
              <a:off x="6199786" y="4522097"/>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3" name="TextBox 52">
              <a:extLst>
                <a:ext uri="{FF2B5EF4-FFF2-40B4-BE49-F238E27FC236}">
                  <a16:creationId xmlns:a16="http://schemas.microsoft.com/office/drawing/2014/main" id="{7F7813D5-BBE8-E496-7EAB-9674B8EFB32A}"/>
                </a:ext>
              </a:extLst>
            </p:cNvPr>
            <p:cNvSpPr txBox="1"/>
            <p:nvPr/>
          </p:nvSpPr>
          <p:spPr>
            <a:xfrm rot="10800000">
              <a:off x="6404812" y="4139718"/>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54" name="TextBox 53">
              <a:extLst>
                <a:ext uri="{FF2B5EF4-FFF2-40B4-BE49-F238E27FC236}">
                  <a16:creationId xmlns:a16="http://schemas.microsoft.com/office/drawing/2014/main" id="{4FD21998-E5E6-18F8-00B8-8644A2156814}"/>
                </a:ext>
              </a:extLst>
            </p:cNvPr>
            <p:cNvSpPr txBox="1"/>
            <p:nvPr/>
          </p:nvSpPr>
          <p:spPr>
            <a:xfrm rot="10800000">
              <a:off x="6227070" y="4341930"/>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5" name="TextBox 54">
              <a:extLst>
                <a:ext uri="{FF2B5EF4-FFF2-40B4-BE49-F238E27FC236}">
                  <a16:creationId xmlns:a16="http://schemas.microsoft.com/office/drawing/2014/main" id="{77091D28-B4C9-2AA5-3062-956CBA53628D}"/>
                </a:ext>
              </a:extLst>
            </p:cNvPr>
            <p:cNvSpPr txBox="1"/>
            <p:nvPr/>
          </p:nvSpPr>
          <p:spPr>
            <a:xfrm rot="10800000">
              <a:off x="6117799" y="4132064"/>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56" name="TextBox 55">
              <a:extLst>
                <a:ext uri="{FF2B5EF4-FFF2-40B4-BE49-F238E27FC236}">
                  <a16:creationId xmlns:a16="http://schemas.microsoft.com/office/drawing/2014/main" id="{E61DBA3F-A70E-A205-A6C7-A29449D893B2}"/>
                </a:ext>
              </a:extLst>
            </p:cNvPr>
            <p:cNvSpPr txBox="1"/>
            <p:nvPr/>
          </p:nvSpPr>
          <p:spPr>
            <a:xfrm rot="10800000">
              <a:off x="5738711" y="4352590"/>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7" name="TextBox 56">
              <a:extLst>
                <a:ext uri="{FF2B5EF4-FFF2-40B4-BE49-F238E27FC236}">
                  <a16:creationId xmlns:a16="http://schemas.microsoft.com/office/drawing/2014/main" id="{9D7DE9A4-5BFB-522B-EF7C-BD648B798F64}"/>
                </a:ext>
              </a:extLst>
            </p:cNvPr>
            <p:cNvSpPr txBox="1"/>
            <p:nvPr/>
          </p:nvSpPr>
          <p:spPr>
            <a:xfrm rot="10800000">
              <a:off x="5486296" y="4538950"/>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58" name="TextBox 57">
              <a:extLst>
                <a:ext uri="{FF2B5EF4-FFF2-40B4-BE49-F238E27FC236}">
                  <a16:creationId xmlns:a16="http://schemas.microsoft.com/office/drawing/2014/main" id="{E6BEA77D-5C76-7833-259C-3EB71E9F4E39}"/>
                </a:ext>
              </a:extLst>
            </p:cNvPr>
            <p:cNvSpPr txBox="1"/>
            <p:nvPr/>
          </p:nvSpPr>
          <p:spPr>
            <a:xfrm rot="10800000">
              <a:off x="5186510" y="4515563"/>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59" name="TextBox 58">
              <a:extLst>
                <a:ext uri="{FF2B5EF4-FFF2-40B4-BE49-F238E27FC236}">
                  <a16:creationId xmlns:a16="http://schemas.microsoft.com/office/drawing/2014/main" id="{6A06BE90-692F-47F9-9677-AE4D68A93615}"/>
                </a:ext>
              </a:extLst>
            </p:cNvPr>
            <p:cNvSpPr txBox="1"/>
            <p:nvPr/>
          </p:nvSpPr>
          <p:spPr>
            <a:xfrm rot="10800000">
              <a:off x="4896092" y="4522246"/>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0" name="TextBox 59">
              <a:extLst>
                <a:ext uri="{FF2B5EF4-FFF2-40B4-BE49-F238E27FC236}">
                  <a16:creationId xmlns:a16="http://schemas.microsoft.com/office/drawing/2014/main" id="{907F439A-393C-A19F-7B21-A7625E45B5D1}"/>
                </a:ext>
              </a:extLst>
            </p:cNvPr>
            <p:cNvSpPr txBox="1"/>
            <p:nvPr/>
          </p:nvSpPr>
          <p:spPr>
            <a:xfrm rot="10800000">
              <a:off x="4752444" y="4548972"/>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grpSp>
      <p:grpSp>
        <p:nvGrpSpPr>
          <p:cNvPr id="61" name="Group 60">
            <a:extLst>
              <a:ext uri="{FF2B5EF4-FFF2-40B4-BE49-F238E27FC236}">
                <a16:creationId xmlns:a16="http://schemas.microsoft.com/office/drawing/2014/main" id="{E26D6B0C-2B84-08EF-594D-BC31F502BAB6}"/>
              </a:ext>
            </a:extLst>
          </p:cNvPr>
          <p:cNvGrpSpPr/>
          <p:nvPr/>
        </p:nvGrpSpPr>
        <p:grpSpPr>
          <a:xfrm>
            <a:off x="6530405" y="1782739"/>
            <a:ext cx="1984945" cy="850779"/>
            <a:chOff x="6973670" y="4055089"/>
            <a:chExt cx="1984945" cy="850779"/>
          </a:xfrm>
        </p:grpSpPr>
        <p:sp>
          <p:nvSpPr>
            <p:cNvPr id="62" name="TextBox 61">
              <a:extLst>
                <a:ext uri="{FF2B5EF4-FFF2-40B4-BE49-F238E27FC236}">
                  <a16:creationId xmlns:a16="http://schemas.microsoft.com/office/drawing/2014/main" id="{C52F2B94-4D66-462B-F41D-2862ADC2E2DF}"/>
                </a:ext>
              </a:extLst>
            </p:cNvPr>
            <p:cNvSpPr txBox="1"/>
            <p:nvPr/>
          </p:nvSpPr>
          <p:spPr>
            <a:xfrm rot="10800000">
              <a:off x="6976743" y="4109584"/>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3" name="TextBox 62">
              <a:extLst>
                <a:ext uri="{FF2B5EF4-FFF2-40B4-BE49-F238E27FC236}">
                  <a16:creationId xmlns:a16="http://schemas.microsoft.com/office/drawing/2014/main" id="{922CA5A0-97DE-3F87-E583-A841936949A2}"/>
                </a:ext>
              </a:extLst>
            </p:cNvPr>
            <p:cNvSpPr txBox="1"/>
            <p:nvPr/>
          </p:nvSpPr>
          <p:spPr>
            <a:xfrm rot="10800000">
              <a:off x="8638231" y="4177401"/>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64" name="TextBox 63">
              <a:extLst>
                <a:ext uri="{FF2B5EF4-FFF2-40B4-BE49-F238E27FC236}">
                  <a16:creationId xmlns:a16="http://schemas.microsoft.com/office/drawing/2014/main" id="{29BA0A20-38DB-6CB3-7644-ABEACD302F28}"/>
                </a:ext>
              </a:extLst>
            </p:cNvPr>
            <p:cNvSpPr txBox="1"/>
            <p:nvPr/>
          </p:nvSpPr>
          <p:spPr>
            <a:xfrm rot="10800000">
              <a:off x="8647634" y="4460171"/>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65" name="TextBox 64">
              <a:extLst>
                <a:ext uri="{FF2B5EF4-FFF2-40B4-BE49-F238E27FC236}">
                  <a16:creationId xmlns:a16="http://schemas.microsoft.com/office/drawing/2014/main" id="{5C3928C8-0194-4DA3-D483-80AC044CCEFA}"/>
                </a:ext>
              </a:extLst>
            </p:cNvPr>
            <p:cNvSpPr txBox="1"/>
            <p:nvPr/>
          </p:nvSpPr>
          <p:spPr>
            <a:xfrm rot="10800000">
              <a:off x="8357015" y="4216259"/>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66" name="TextBox 65">
              <a:extLst>
                <a:ext uri="{FF2B5EF4-FFF2-40B4-BE49-F238E27FC236}">
                  <a16:creationId xmlns:a16="http://schemas.microsoft.com/office/drawing/2014/main" id="{72C4BB3E-976D-A228-882B-4D7C4CD8A09F}"/>
                </a:ext>
              </a:extLst>
            </p:cNvPr>
            <p:cNvSpPr txBox="1"/>
            <p:nvPr/>
          </p:nvSpPr>
          <p:spPr>
            <a:xfrm rot="10800000">
              <a:off x="8564203" y="4075004"/>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7" name="TextBox 66">
              <a:extLst>
                <a:ext uri="{FF2B5EF4-FFF2-40B4-BE49-F238E27FC236}">
                  <a16:creationId xmlns:a16="http://schemas.microsoft.com/office/drawing/2014/main" id="{A2BCD0A6-4B56-ECB7-84AF-968B44ED09EB}"/>
                </a:ext>
              </a:extLst>
            </p:cNvPr>
            <p:cNvSpPr txBox="1"/>
            <p:nvPr/>
          </p:nvSpPr>
          <p:spPr>
            <a:xfrm rot="10800000">
              <a:off x="7437104" y="4345377"/>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8" name="TextBox 67">
              <a:extLst>
                <a:ext uri="{FF2B5EF4-FFF2-40B4-BE49-F238E27FC236}">
                  <a16:creationId xmlns:a16="http://schemas.microsoft.com/office/drawing/2014/main" id="{C4F4B03F-C0A5-7FA3-F28B-EC08E816CEB5}"/>
                </a:ext>
              </a:extLst>
            </p:cNvPr>
            <p:cNvSpPr txBox="1"/>
            <p:nvPr/>
          </p:nvSpPr>
          <p:spPr>
            <a:xfrm rot="10800000">
              <a:off x="6973670" y="4537093"/>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9" name="TextBox 68">
              <a:extLst>
                <a:ext uri="{FF2B5EF4-FFF2-40B4-BE49-F238E27FC236}">
                  <a16:creationId xmlns:a16="http://schemas.microsoft.com/office/drawing/2014/main" id="{9AC9CD29-F641-1D76-87F2-CAFD10376D7A}"/>
                </a:ext>
              </a:extLst>
            </p:cNvPr>
            <p:cNvSpPr txBox="1"/>
            <p:nvPr/>
          </p:nvSpPr>
          <p:spPr>
            <a:xfrm rot="10800000">
              <a:off x="8074712" y="4261643"/>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0" name="TextBox 69">
              <a:extLst>
                <a:ext uri="{FF2B5EF4-FFF2-40B4-BE49-F238E27FC236}">
                  <a16:creationId xmlns:a16="http://schemas.microsoft.com/office/drawing/2014/main" id="{CF3784A2-72D5-2417-828D-45020A963656}"/>
                </a:ext>
              </a:extLst>
            </p:cNvPr>
            <p:cNvSpPr txBox="1"/>
            <p:nvPr/>
          </p:nvSpPr>
          <p:spPr>
            <a:xfrm rot="10800000">
              <a:off x="8442296" y="4512664"/>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1" name="TextBox 70">
              <a:extLst>
                <a:ext uri="{FF2B5EF4-FFF2-40B4-BE49-F238E27FC236}">
                  <a16:creationId xmlns:a16="http://schemas.microsoft.com/office/drawing/2014/main" id="{706F60DF-693E-3142-7C0B-CD7E8708EACA}"/>
                </a:ext>
              </a:extLst>
            </p:cNvPr>
            <p:cNvSpPr txBox="1"/>
            <p:nvPr/>
          </p:nvSpPr>
          <p:spPr>
            <a:xfrm rot="10800000">
              <a:off x="7921753" y="4460322"/>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2" name="TextBox 71">
              <a:extLst>
                <a:ext uri="{FF2B5EF4-FFF2-40B4-BE49-F238E27FC236}">
                  <a16:creationId xmlns:a16="http://schemas.microsoft.com/office/drawing/2014/main" id="{2850504C-BF57-C421-AEDC-611E965FEEC2}"/>
                </a:ext>
              </a:extLst>
            </p:cNvPr>
            <p:cNvSpPr txBox="1"/>
            <p:nvPr/>
          </p:nvSpPr>
          <p:spPr>
            <a:xfrm rot="10800000">
              <a:off x="8351263" y="4463226"/>
              <a:ext cx="295146"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73" name="TextBox 72">
              <a:extLst>
                <a:ext uri="{FF2B5EF4-FFF2-40B4-BE49-F238E27FC236}">
                  <a16:creationId xmlns:a16="http://schemas.microsoft.com/office/drawing/2014/main" id="{7D658BCF-AB3D-4BD5-F1C4-36F6BC1CBD21}"/>
                </a:ext>
              </a:extLst>
            </p:cNvPr>
            <p:cNvSpPr txBox="1"/>
            <p:nvPr/>
          </p:nvSpPr>
          <p:spPr>
            <a:xfrm rot="10800000">
              <a:off x="8493587" y="4308406"/>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74" name="TextBox 73">
              <a:extLst>
                <a:ext uri="{FF2B5EF4-FFF2-40B4-BE49-F238E27FC236}">
                  <a16:creationId xmlns:a16="http://schemas.microsoft.com/office/drawing/2014/main" id="{62B91A82-DF6F-0E09-A656-6DB9DE8DA93A}"/>
                </a:ext>
              </a:extLst>
            </p:cNvPr>
            <p:cNvSpPr txBox="1"/>
            <p:nvPr/>
          </p:nvSpPr>
          <p:spPr>
            <a:xfrm rot="10800000">
              <a:off x="7856622" y="4226261"/>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75" name="TextBox 74">
              <a:extLst>
                <a:ext uri="{FF2B5EF4-FFF2-40B4-BE49-F238E27FC236}">
                  <a16:creationId xmlns:a16="http://schemas.microsoft.com/office/drawing/2014/main" id="{AB8C9EE1-077D-99AB-6D23-C38DFBDF76C1}"/>
                </a:ext>
              </a:extLst>
            </p:cNvPr>
            <p:cNvSpPr txBox="1"/>
            <p:nvPr/>
          </p:nvSpPr>
          <p:spPr>
            <a:xfrm rot="10800000">
              <a:off x="7475563" y="4462089"/>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76" name="TextBox 75">
              <a:extLst>
                <a:ext uri="{FF2B5EF4-FFF2-40B4-BE49-F238E27FC236}">
                  <a16:creationId xmlns:a16="http://schemas.microsoft.com/office/drawing/2014/main" id="{6F2A60AC-BF56-E781-ACF4-64C2AEEE3106}"/>
                </a:ext>
              </a:extLst>
            </p:cNvPr>
            <p:cNvSpPr txBox="1"/>
            <p:nvPr/>
          </p:nvSpPr>
          <p:spPr>
            <a:xfrm rot="10800000">
              <a:off x="7504698" y="4126077"/>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77" name="TextBox 76">
              <a:extLst>
                <a:ext uri="{FF2B5EF4-FFF2-40B4-BE49-F238E27FC236}">
                  <a16:creationId xmlns:a16="http://schemas.microsoft.com/office/drawing/2014/main" id="{81911727-C8F9-C194-00B3-62BB0C83D502}"/>
                </a:ext>
              </a:extLst>
            </p:cNvPr>
            <p:cNvSpPr txBox="1"/>
            <p:nvPr/>
          </p:nvSpPr>
          <p:spPr>
            <a:xfrm rot="10800000">
              <a:off x="7326956" y="4369283"/>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78" name="TextBox 77">
              <a:extLst>
                <a:ext uri="{FF2B5EF4-FFF2-40B4-BE49-F238E27FC236}">
                  <a16:creationId xmlns:a16="http://schemas.microsoft.com/office/drawing/2014/main" id="{388E818B-A6DC-55BC-E3E7-0577C3716628}"/>
                </a:ext>
              </a:extLst>
            </p:cNvPr>
            <p:cNvSpPr txBox="1"/>
            <p:nvPr/>
          </p:nvSpPr>
          <p:spPr>
            <a:xfrm rot="10800000">
              <a:off x="7110087" y="4194231"/>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79" name="TextBox 78">
              <a:extLst>
                <a:ext uri="{FF2B5EF4-FFF2-40B4-BE49-F238E27FC236}">
                  <a16:creationId xmlns:a16="http://schemas.microsoft.com/office/drawing/2014/main" id="{38B14030-4030-18F7-FAB9-2D6616FED618}"/>
                </a:ext>
              </a:extLst>
            </p:cNvPr>
            <p:cNvSpPr txBox="1"/>
            <p:nvPr/>
          </p:nvSpPr>
          <p:spPr>
            <a:xfrm rot="10800000">
              <a:off x="8129253" y="4403375"/>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80" name="TextBox 79">
              <a:extLst>
                <a:ext uri="{FF2B5EF4-FFF2-40B4-BE49-F238E27FC236}">
                  <a16:creationId xmlns:a16="http://schemas.microsoft.com/office/drawing/2014/main" id="{9FE1BF21-7C56-F943-D6BC-24F4FED1D0F5}"/>
                </a:ext>
              </a:extLst>
            </p:cNvPr>
            <p:cNvSpPr txBox="1"/>
            <p:nvPr/>
          </p:nvSpPr>
          <p:spPr>
            <a:xfrm rot="10800000">
              <a:off x="7860695" y="4540353"/>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81" name="TextBox 80">
              <a:extLst>
                <a:ext uri="{FF2B5EF4-FFF2-40B4-BE49-F238E27FC236}">
                  <a16:creationId xmlns:a16="http://schemas.microsoft.com/office/drawing/2014/main" id="{B286A3BE-10F2-5AD7-52A2-6F71C3B00C51}"/>
                </a:ext>
              </a:extLst>
            </p:cNvPr>
            <p:cNvSpPr txBox="1"/>
            <p:nvPr/>
          </p:nvSpPr>
          <p:spPr>
            <a:xfrm rot="10800000">
              <a:off x="8107394" y="4085987"/>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82" name="TextBox 81">
              <a:extLst>
                <a:ext uri="{FF2B5EF4-FFF2-40B4-BE49-F238E27FC236}">
                  <a16:creationId xmlns:a16="http://schemas.microsoft.com/office/drawing/2014/main" id="{01C07A6C-B133-9E3B-B6EE-BE41E16E6028}"/>
                </a:ext>
              </a:extLst>
            </p:cNvPr>
            <p:cNvSpPr txBox="1"/>
            <p:nvPr/>
          </p:nvSpPr>
          <p:spPr>
            <a:xfrm rot="10800000">
              <a:off x="7198666" y="4490240"/>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83" name="TextBox 82">
              <a:extLst>
                <a:ext uri="{FF2B5EF4-FFF2-40B4-BE49-F238E27FC236}">
                  <a16:creationId xmlns:a16="http://schemas.microsoft.com/office/drawing/2014/main" id="{44CC0E93-9285-8A1C-365F-DB570B916719}"/>
                </a:ext>
              </a:extLst>
            </p:cNvPr>
            <p:cNvSpPr txBox="1"/>
            <p:nvPr/>
          </p:nvSpPr>
          <p:spPr>
            <a:xfrm rot="10800000">
              <a:off x="7048773" y="4369966"/>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84" name="TextBox 83">
              <a:extLst>
                <a:ext uri="{FF2B5EF4-FFF2-40B4-BE49-F238E27FC236}">
                  <a16:creationId xmlns:a16="http://schemas.microsoft.com/office/drawing/2014/main" id="{2EE164B8-50AF-B1C8-6DE6-D9D96838657E}"/>
                </a:ext>
              </a:extLst>
            </p:cNvPr>
            <p:cNvSpPr txBox="1"/>
            <p:nvPr/>
          </p:nvSpPr>
          <p:spPr>
            <a:xfrm rot="10800000">
              <a:off x="7253357" y="4199816"/>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5" name="TextBox 84">
              <a:extLst>
                <a:ext uri="{FF2B5EF4-FFF2-40B4-BE49-F238E27FC236}">
                  <a16:creationId xmlns:a16="http://schemas.microsoft.com/office/drawing/2014/main" id="{ECBB032D-8ACE-953C-E76B-89F83F0C59E3}"/>
                </a:ext>
              </a:extLst>
            </p:cNvPr>
            <p:cNvSpPr txBox="1"/>
            <p:nvPr/>
          </p:nvSpPr>
          <p:spPr>
            <a:xfrm rot="10800000">
              <a:off x="7742331" y="4399145"/>
              <a:ext cx="295146"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86" name="TextBox 85">
              <a:extLst>
                <a:ext uri="{FF2B5EF4-FFF2-40B4-BE49-F238E27FC236}">
                  <a16:creationId xmlns:a16="http://schemas.microsoft.com/office/drawing/2014/main" id="{43AF90ED-5757-D60F-9CE2-F80DCB271C6A}"/>
                </a:ext>
              </a:extLst>
            </p:cNvPr>
            <p:cNvSpPr txBox="1"/>
            <p:nvPr/>
          </p:nvSpPr>
          <p:spPr>
            <a:xfrm rot="10800000">
              <a:off x="7821293" y="4099520"/>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7" name="TextBox 86">
              <a:extLst>
                <a:ext uri="{FF2B5EF4-FFF2-40B4-BE49-F238E27FC236}">
                  <a16:creationId xmlns:a16="http://schemas.microsoft.com/office/drawing/2014/main" id="{50FE4257-6395-2E65-F2CE-20777CF0402A}"/>
                </a:ext>
              </a:extLst>
            </p:cNvPr>
            <p:cNvSpPr txBox="1"/>
            <p:nvPr/>
          </p:nvSpPr>
          <p:spPr>
            <a:xfrm rot="10800000">
              <a:off x="8151555" y="4565813"/>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8" name="TextBox 87">
              <a:extLst>
                <a:ext uri="{FF2B5EF4-FFF2-40B4-BE49-F238E27FC236}">
                  <a16:creationId xmlns:a16="http://schemas.microsoft.com/office/drawing/2014/main" id="{8A59B13D-9708-DC13-AFF6-C3E52502B952}"/>
                </a:ext>
              </a:extLst>
            </p:cNvPr>
            <p:cNvSpPr txBox="1"/>
            <p:nvPr/>
          </p:nvSpPr>
          <p:spPr>
            <a:xfrm rot="10800000">
              <a:off x="7309394" y="4055089"/>
              <a:ext cx="295146"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89" name="TextBox 88">
              <a:extLst>
                <a:ext uri="{FF2B5EF4-FFF2-40B4-BE49-F238E27FC236}">
                  <a16:creationId xmlns:a16="http://schemas.microsoft.com/office/drawing/2014/main" id="{28147F2B-ADC2-8114-24D1-54A3F5265403}"/>
                </a:ext>
              </a:extLst>
            </p:cNvPr>
            <p:cNvSpPr txBox="1"/>
            <p:nvPr/>
          </p:nvSpPr>
          <p:spPr>
            <a:xfrm rot="10800000">
              <a:off x="8412571" y="4139585"/>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grpSp>
    </p:spTree>
    <p:custDataLst>
      <p:tags r:id="rId1"/>
    </p:custDataLst>
    <p:extLst>
      <p:ext uri="{BB962C8B-B14F-4D97-AF65-F5344CB8AC3E}">
        <p14:creationId xmlns:p14="http://schemas.microsoft.com/office/powerpoint/2010/main" val="242822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500"/>
                                        <p:tgtEl>
                                          <p:spTgt spid="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14" grpId="0"/>
      <p:bldP spid="15" grpId="0"/>
      <p:bldP spid="1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67CDAB-39A0-8C7D-00E5-6C234108E63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2557001"/>
            <a:ext cx="2876343" cy="1901460"/>
          </a:xfrm>
          <a:prstGeom prst="rect">
            <a:avLst/>
          </a:prstGeom>
          <a:ln>
            <a:solidFill>
              <a:schemeClr val="bg1"/>
            </a:solidFill>
          </a:ln>
        </p:spPr>
      </p:pic>
      <p:pic>
        <p:nvPicPr>
          <p:cNvPr id="3" name="Picture 2">
            <a:extLst>
              <a:ext uri="{FF2B5EF4-FFF2-40B4-BE49-F238E27FC236}">
                <a16:creationId xmlns:a16="http://schemas.microsoft.com/office/drawing/2014/main" id="{719B60EB-0E45-4799-0CE6-EC82B3E7A9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09373" y="2557001"/>
            <a:ext cx="2676813" cy="1906259"/>
          </a:xfrm>
          <a:prstGeom prst="rect">
            <a:avLst/>
          </a:prstGeom>
          <a:ln>
            <a:solidFill>
              <a:schemeClr val="bg1"/>
            </a:solidFill>
          </a:ln>
        </p:spPr>
      </p:pic>
      <p:pic>
        <p:nvPicPr>
          <p:cNvPr id="4" name="Picture 3">
            <a:extLst>
              <a:ext uri="{FF2B5EF4-FFF2-40B4-BE49-F238E27FC236}">
                <a16:creationId xmlns:a16="http://schemas.microsoft.com/office/drawing/2014/main" id="{7388C911-AB9B-5221-5AA5-FD36A63B46F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13775" y="2557002"/>
            <a:ext cx="2514033" cy="1918996"/>
          </a:xfrm>
          <a:prstGeom prst="rect">
            <a:avLst/>
          </a:prstGeom>
          <a:ln>
            <a:solidFill>
              <a:schemeClr val="bg1"/>
            </a:solidFill>
          </a:ln>
        </p:spPr>
      </p:pic>
      <p:pic>
        <p:nvPicPr>
          <p:cNvPr id="7" name="Picture 6">
            <a:extLst>
              <a:ext uri="{FF2B5EF4-FFF2-40B4-BE49-F238E27FC236}">
                <a16:creationId xmlns:a16="http://schemas.microsoft.com/office/drawing/2014/main" id="{95236612-A1AC-CFBE-225B-58D80D1B5055}"/>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196912" y="343356"/>
            <a:ext cx="2869364" cy="2106671"/>
          </a:xfrm>
          <a:prstGeom prst="rect">
            <a:avLst/>
          </a:prstGeom>
          <a:ln>
            <a:solidFill>
              <a:schemeClr val="bg1"/>
            </a:solidFill>
          </a:ln>
        </p:spPr>
      </p:pic>
      <p:pic>
        <p:nvPicPr>
          <p:cNvPr id="9" name="Picture 8">
            <a:extLst>
              <a:ext uri="{FF2B5EF4-FFF2-40B4-BE49-F238E27FC236}">
                <a16:creationId xmlns:a16="http://schemas.microsoft.com/office/drawing/2014/main" id="{1F333AF6-C9D2-EA96-EC22-193A2C3A3576}"/>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979" y="343356"/>
            <a:ext cx="2869364" cy="2106671"/>
          </a:xfrm>
          <a:prstGeom prst="rect">
            <a:avLst/>
          </a:prstGeom>
          <a:ln>
            <a:solidFill>
              <a:schemeClr val="bg1"/>
            </a:solidFill>
          </a:ln>
        </p:spPr>
      </p:pic>
      <p:pic>
        <p:nvPicPr>
          <p:cNvPr id="13" name="Picture 12" descr="A screenshot of a chat&#10;&#10;AI-generated content may be incorrect.">
            <a:extLst>
              <a:ext uri="{FF2B5EF4-FFF2-40B4-BE49-F238E27FC236}">
                <a16:creationId xmlns:a16="http://schemas.microsoft.com/office/drawing/2014/main" id="{21F92CA9-231F-39E4-AD59-48D425FA9F8E}"/>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267657" y="343356"/>
            <a:ext cx="2869364" cy="2106671"/>
          </a:xfrm>
          <a:prstGeom prst="rect">
            <a:avLst/>
          </a:prstGeom>
          <a:ln>
            <a:solidFill>
              <a:schemeClr val="bg1"/>
            </a:solidFill>
          </a:ln>
        </p:spPr>
      </p:pic>
      <p:sp>
        <p:nvSpPr>
          <p:cNvPr id="19" name="Rectangle 18">
            <a:extLst>
              <a:ext uri="{FF2B5EF4-FFF2-40B4-BE49-F238E27FC236}">
                <a16:creationId xmlns:a16="http://schemas.microsoft.com/office/drawing/2014/main" id="{72CBCCBA-9082-75C5-D996-5C4A975109DB}"/>
              </a:ext>
            </a:extLst>
          </p:cNvPr>
          <p:cNvSpPr/>
          <p:nvPr/>
        </p:nvSpPr>
        <p:spPr>
          <a:xfrm>
            <a:off x="76782" y="977215"/>
            <a:ext cx="921380"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BE292341-62DA-A69E-88C1-0BD173D4ABAB}"/>
              </a:ext>
            </a:extLst>
          </p:cNvPr>
          <p:cNvSpPr/>
          <p:nvPr/>
        </p:nvSpPr>
        <p:spPr>
          <a:xfrm>
            <a:off x="1654557" y="1396691"/>
            <a:ext cx="1137503"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DA03E20C-0D3E-6873-FD8F-27D5785214BA}"/>
              </a:ext>
            </a:extLst>
          </p:cNvPr>
          <p:cNvSpPr/>
          <p:nvPr/>
        </p:nvSpPr>
        <p:spPr>
          <a:xfrm>
            <a:off x="76782" y="1868416"/>
            <a:ext cx="2715278" cy="5251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9A987AA9-F8D3-F4DC-DACB-63DBC475A54F}"/>
              </a:ext>
            </a:extLst>
          </p:cNvPr>
          <p:cNvSpPr/>
          <p:nvPr/>
        </p:nvSpPr>
        <p:spPr>
          <a:xfrm>
            <a:off x="3252751" y="977215"/>
            <a:ext cx="991182"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B88DB465-F997-A6FC-7ADA-1D0D604586BA}"/>
              </a:ext>
            </a:extLst>
          </p:cNvPr>
          <p:cNvSpPr/>
          <p:nvPr/>
        </p:nvSpPr>
        <p:spPr>
          <a:xfrm>
            <a:off x="4900328" y="1396691"/>
            <a:ext cx="1137503"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FD868CD1-EBB9-6200-35C2-6C96ED9A3BD6}"/>
              </a:ext>
            </a:extLst>
          </p:cNvPr>
          <p:cNvSpPr/>
          <p:nvPr/>
        </p:nvSpPr>
        <p:spPr>
          <a:xfrm>
            <a:off x="3252751" y="1868416"/>
            <a:ext cx="2785080" cy="5251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7AF776B8-FE3C-F673-D6E4-2D41BC02627B}"/>
              </a:ext>
            </a:extLst>
          </p:cNvPr>
          <p:cNvSpPr/>
          <p:nvPr/>
        </p:nvSpPr>
        <p:spPr>
          <a:xfrm>
            <a:off x="6317039" y="977215"/>
            <a:ext cx="921380"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A1FBCDA9-36B1-880B-0001-F64A51D542AD}"/>
              </a:ext>
            </a:extLst>
          </p:cNvPr>
          <p:cNvSpPr/>
          <p:nvPr/>
        </p:nvSpPr>
        <p:spPr>
          <a:xfrm>
            <a:off x="7894814" y="1396691"/>
            <a:ext cx="1137503"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7CDF2E85-33EB-7787-836D-530A77D9F796}"/>
              </a:ext>
            </a:extLst>
          </p:cNvPr>
          <p:cNvSpPr/>
          <p:nvPr/>
        </p:nvSpPr>
        <p:spPr>
          <a:xfrm>
            <a:off x="6317039" y="1868416"/>
            <a:ext cx="2715278" cy="5251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C66FC912-13DF-8FB8-1E7F-EEDF6E806B41}"/>
              </a:ext>
            </a:extLst>
          </p:cNvPr>
          <p:cNvSpPr/>
          <p:nvPr/>
        </p:nvSpPr>
        <p:spPr>
          <a:xfrm>
            <a:off x="76782" y="3874981"/>
            <a:ext cx="2715278" cy="57066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D41D8852-A98C-7D27-94A4-F72553B97007}"/>
              </a:ext>
            </a:extLst>
          </p:cNvPr>
          <p:cNvSpPr/>
          <p:nvPr/>
        </p:nvSpPr>
        <p:spPr>
          <a:xfrm>
            <a:off x="3243500" y="3732649"/>
            <a:ext cx="2366814" cy="65385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7C08891C-9D28-1A99-D544-B0439C87AA9A}"/>
              </a:ext>
            </a:extLst>
          </p:cNvPr>
          <p:cNvSpPr/>
          <p:nvPr/>
        </p:nvSpPr>
        <p:spPr>
          <a:xfrm>
            <a:off x="6379380" y="3660563"/>
            <a:ext cx="2042499" cy="7978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ectangle 40">
            <a:extLst>
              <a:ext uri="{FF2B5EF4-FFF2-40B4-BE49-F238E27FC236}">
                <a16:creationId xmlns:a16="http://schemas.microsoft.com/office/drawing/2014/main" id="{0EBE210D-DFE7-9610-2AB5-44456AB39FD2}"/>
              </a:ext>
            </a:extLst>
          </p:cNvPr>
          <p:cNvSpPr/>
          <p:nvPr/>
        </p:nvSpPr>
        <p:spPr>
          <a:xfrm>
            <a:off x="76782" y="2161583"/>
            <a:ext cx="2715278" cy="2691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Rectangle 42">
            <a:extLst>
              <a:ext uri="{FF2B5EF4-FFF2-40B4-BE49-F238E27FC236}">
                <a16:creationId xmlns:a16="http://schemas.microsoft.com/office/drawing/2014/main" id="{E5D1A4D0-3B74-F023-D64C-7B14B87E8F5C}"/>
              </a:ext>
            </a:extLst>
          </p:cNvPr>
          <p:cNvSpPr/>
          <p:nvPr/>
        </p:nvSpPr>
        <p:spPr>
          <a:xfrm>
            <a:off x="3252751" y="2161583"/>
            <a:ext cx="2715278" cy="2691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244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F32A76-C197-C72D-D661-588E0076381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0548332-29DF-EF8C-95B8-214DE4EE09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2557001"/>
            <a:ext cx="2876343" cy="1901460"/>
          </a:xfrm>
          <a:prstGeom prst="rect">
            <a:avLst/>
          </a:prstGeom>
          <a:ln>
            <a:solidFill>
              <a:schemeClr val="bg1"/>
            </a:solidFill>
          </a:ln>
        </p:spPr>
      </p:pic>
      <p:pic>
        <p:nvPicPr>
          <p:cNvPr id="3" name="Picture 2">
            <a:extLst>
              <a:ext uri="{FF2B5EF4-FFF2-40B4-BE49-F238E27FC236}">
                <a16:creationId xmlns:a16="http://schemas.microsoft.com/office/drawing/2014/main" id="{21611596-1EF7-3253-8992-A4582F05965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09373" y="2557001"/>
            <a:ext cx="2676813" cy="1906259"/>
          </a:xfrm>
          <a:prstGeom prst="rect">
            <a:avLst/>
          </a:prstGeom>
          <a:ln>
            <a:solidFill>
              <a:schemeClr val="bg1"/>
            </a:solidFill>
          </a:ln>
        </p:spPr>
      </p:pic>
      <p:pic>
        <p:nvPicPr>
          <p:cNvPr id="4" name="Picture 3">
            <a:extLst>
              <a:ext uri="{FF2B5EF4-FFF2-40B4-BE49-F238E27FC236}">
                <a16:creationId xmlns:a16="http://schemas.microsoft.com/office/drawing/2014/main" id="{84ABE8C5-0A0E-C852-E095-F46C9F2D59F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13775" y="2557002"/>
            <a:ext cx="2514033" cy="1918996"/>
          </a:xfrm>
          <a:prstGeom prst="rect">
            <a:avLst/>
          </a:prstGeom>
          <a:ln>
            <a:solidFill>
              <a:schemeClr val="bg1"/>
            </a:solidFill>
          </a:ln>
        </p:spPr>
      </p:pic>
      <p:pic>
        <p:nvPicPr>
          <p:cNvPr id="7" name="Picture 6">
            <a:extLst>
              <a:ext uri="{FF2B5EF4-FFF2-40B4-BE49-F238E27FC236}">
                <a16:creationId xmlns:a16="http://schemas.microsoft.com/office/drawing/2014/main" id="{B0379A58-2C60-183B-0A7B-E7D6EA3C4DA8}"/>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196912" y="343356"/>
            <a:ext cx="2869364" cy="2106671"/>
          </a:xfrm>
          <a:prstGeom prst="rect">
            <a:avLst/>
          </a:prstGeom>
          <a:ln>
            <a:solidFill>
              <a:schemeClr val="bg1"/>
            </a:solidFill>
          </a:ln>
        </p:spPr>
      </p:pic>
      <p:pic>
        <p:nvPicPr>
          <p:cNvPr id="9" name="Picture 8">
            <a:extLst>
              <a:ext uri="{FF2B5EF4-FFF2-40B4-BE49-F238E27FC236}">
                <a16:creationId xmlns:a16="http://schemas.microsoft.com/office/drawing/2014/main" id="{C873F0F1-1B6A-5358-1CE3-7D9FAF06C28F}"/>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979" y="343356"/>
            <a:ext cx="2869364" cy="2106671"/>
          </a:xfrm>
          <a:prstGeom prst="rect">
            <a:avLst/>
          </a:prstGeom>
          <a:ln>
            <a:solidFill>
              <a:schemeClr val="bg1"/>
            </a:solidFill>
          </a:ln>
        </p:spPr>
      </p:pic>
      <p:pic>
        <p:nvPicPr>
          <p:cNvPr id="13" name="Picture 12" descr="A screenshot of a chat&#10;&#10;AI-generated content may be incorrect.">
            <a:extLst>
              <a:ext uri="{FF2B5EF4-FFF2-40B4-BE49-F238E27FC236}">
                <a16:creationId xmlns:a16="http://schemas.microsoft.com/office/drawing/2014/main" id="{03A8632C-58E6-EA78-29E9-6F410B7B8004}"/>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267657" y="343356"/>
            <a:ext cx="2869364" cy="2106671"/>
          </a:xfrm>
          <a:prstGeom prst="rect">
            <a:avLst/>
          </a:prstGeom>
          <a:ln>
            <a:solidFill>
              <a:schemeClr val="bg1"/>
            </a:solidFill>
          </a:ln>
        </p:spPr>
      </p:pic>
      <p:sp>
        <p:nvSpPr>
          <p:cNvPr id="20" name="Rectangle 19">
            <a:extLst>
              <a:ext uri="{FF2B5EF4-FFF2-40B4-BE49-F238E27FC236}">
                <a16:creationId xmlns:a16="http://schemas.microsoft.com/office/drawing/2014/main" id="{9F09BCF0-39A5-2407-9530-CC346CC7E03B}"/>
              </a:ext>
            </a:extLst>
          </p:cNvPr>
          <p:cNvSpPr/>
          <p:nvPr/>
        </p:nvSpPr>
        <p:spPr>
          <a:xfrm>
            <a:off x="1654557" y="1396691"/>
            <a:ext cx="1137503"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A9FF2962-65E3-6828-A5E6-EF43292BCB05}"/>
              </a:ext>
            </a:extLst>
          </p:cNvPr>
          <p:cNvSpPr/>
          <p:nvPr/>
        </p:nvSpPr>
        <p:spPr>
          <a:xfrm>
            <a:off x="76782" y="1868416"/>
            <a:ext cx="2715278" cy="5251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2EDA261F-68C0-6C02-1DDC-A0C6ABCED279}"/>
              </a:ext>
            </a:extLst>
          </p:cNvPr>
          <p:cNvSpPr/>
          <p:nvPr/>
        </p:nvSpPr>
        <p:spPr>
          <a:xfrm>
            <a:off x="4900328" y="1396691"/>
            <a:ext cx="1137503"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9F0368E9-F1DE-6F09-7AE8-45EA3915D7EE}"/>
              </a:ext>
            </a:extLst>
          </p:cNvPr>
          <p:cNvSpPr/>
          <p:nvPr/>
        </p:nvSpPr>
        <p:spPr>
          <a:xfrm>
            <a:off x="3252751" y="1868416"/>
            <a:ext cx="2785080" cy="5251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454F8F0B-CC17-6C56-7056-B272A82F5F12}"/>
              </a:ext>
            </a:extLst>
          </p:cNvPr>
          <p:cNvSpPr/>
          <p:nvPr/>
        </p:nvSpPr>
        <p:spPr>
          <a:xfrm>
            <a:off x="7894814" y="1396691"/>
            <a:ext cx="1137503"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D8C1609E-C0EA-3A04-7510-6CF90198C0CF}"/>
              </a:ext>
            </a:extLst>
          </p:cNvPr>
          <p:cNvSpPr/>
          <p:nvPr/>
        </p:nvSpPr>
        <p:spPr>
          <a:xfrm>
            <a:off x="6317039" y="1868416"/>
            <a:ext cx="2715278" cy="5251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TextBox 37">
            <a:extLst>
              <a:ext uri="{FF2B5EF4-FFF2-40B4-BE49-F238E27FC236}">
                <a16:creationId xmlns:a16="http://schemas.microsoft.com/office/drawing/2014/main" id="{7C3AE261-A00C-0A7B-745C-E1D8CB59252F}"/>
              </a:ext>
            </a:extLst>
          </p:cNvPr>
          <p:cNvSpPr txBox="1"/>
          <p:nvPr/>
        </p:nvSpPr>
        <p:spPr>
          <a:xfrm>
            <a:off x="2499104" y="4624388"/>
            <a:ext cx="44502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Safety hazard (e.g.,</a:t>
            </a:r>
            <a:r>
              <a:rPr kumimoji="0" lang="en-US" sz="1800" b="0" i="0" u="none" strike="noStrike" kern="1200" cap="none" spc="0" normalizeH="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medical hallucinations)</a:t>
            </a:r>
          </a:p>
        </p:txBody>
      </p:sp>
      <p:sp>
        <p:nvSpPr>
          <p:cNvPr id="41" name="Rectangle 40">
            <a:extLst>
              <a:ext uri="{FF2B5EF4-FFF2-40B4-BE49-F238E27FC236}">
                <a16:creationId xmlns:a16="http://schemas.microsoft.com/office/drawing/2014/main" id="{2CE632F5-6639-47C5-9A0C-582DD6AD0D89}"/>
              </a:ext>
            </a:extLst>
          </p:cNvPr>
          <p:cNvSpPr/>
          <p:nvPr/>
        </p:nvSpPr>
        <p:spPr>
          <a:xfrm>
            <a:off x="76782" y="2161583"/>
            <a:ext cx="2715278" cy="2691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Rectangle 42">
            <a:extLst>
              <a:ext uri="{FF2B5EF4-FFF2-40B4-BE49-F238E27FC236}">
                <a16:creationId xmlns:a16="http://schemas.microsoft.com/office/drawing/2014/main" id="{CF10DD74-C2CF-4C55-0F09-C9ABE9209763}"/>
              </a:ext>
            </a:extLst>
          </p:cNvPr>
          <p:cNvSpPr/>
          <p:nvPr/>
        </p:nvSpPr>
        <p:spPr>
          <a:xfrm>
            <a:off x="3252751" y="2161583"/>
            <a:ext cx="2715278" cy="2691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92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C6FFE-296A-AFE1-4EE1-9F9A29AB9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EB99A-0BDE-4367-3EAB-00AF4B9076AC}"/>
              </a:ext>
            </a:extLst>
          </p:cNvPr>
          <p:cNvSpPr>
            <a:spLocks noGrp="1"/>
          </p:cNvSpPr>
          <p:nvPr>
            <p:ph type="title"/>
          </p:nvPr>
        </p:nvSpPr>
        <p:spPr/>
        <p:txBody>
          <a:bodyPr>
            <a:normAutofit/>
          </a:bodyPr>
          <a:lstStyle/>
          <a:p>
            <a:pPr algn="ctr"/>
            <a:r>
              <a:rPr lang="en-US" dirty="0"/>
              <a:t>Chatbots start as next-word predictors</a:t>
            </a:r>
          </a:p>
        </p:txBody>
      </p:sp>
      <p:pic>
        <p:nvPicPr>
          <p:cNvPr id="5" name="Picture 4">
            <a:extLst>
              <a:ext uri="{FF2B5EF4-FFF2-40B4-BE49-F238E27FC236}">
                <a16:creationId xmlns:a16="http://schemas.microsoft.com/office/drawing/2014/main" id="{677996AF-A164-C86B-0D8E-B64C389B9008}"/>
              </a:ext>
            </a:extLst>
          </p:cNvPr>
          <p:cNvPicPr>
            <a:picLocks noChangeAspect="1"/>
          </p:cNvPicPr>
          <p:nvPr/>
        </p:nvPicPr>
        <p:blipFill>
          <a:blip r:embed="rId4"/>
          <a:stretch>
            <a:fillRect/>
          </a:stretch>
        </p:blipFill>
        <p:spPr>
          <a:xfrm>
            <a:off x="628650" y="1583674"/>
            <a:ext cx="3784768" cy="2947532"/>
          </a:xfrm>
          <a:prstGeom prst="rect">
            <a:avLst/>
          </a:prstGeom>
        </p:spPr>
      </p:pic>
      <p:sp>
        <p:nvSpPr>
          <p:cNvPr id="8" name="TextBox 7">
            <a:extLst>
              <a:ext uri="{FF2B5EF4-FFF2-40B4-BE49-F238E27FC236}">
                <a16:creationId xmlns:a16="http://schemas.microsoft.com/office/drawing/2014/main" id="{302AEEF8-A82A-9BC4-084D-116E3BBFF056}"/>
              </a:ext>
            </a:extLst>
          </p:cNvPr>
          <p:cNvSpPr txBox="1"/>
          <p:nvPr/>
        </p:nvSpPr>
        <p:spPr>
          <a:xfrm>
            <a:off x="634076" y="1445174"/>
            <a:ext cx="3779342" cy="646331"/>
          </a:xfrm>
          <a:prstGeom prst="rect">
            <a:avLst/>
          </a:prstGeom>
          <a:solidFill>
            <a:srgbClr val="1C1C1E"/>
          </a:solidFill>
        </p:spPr>
        <p:txBody>
          <a:bodyPr wrap="square" rtlCol="0">
            <a:spAutoFit/>
          </a:bodyPr>
          <a:lstStyle/>
          <a:p>
            <a:r>
              <a:rPr lang="en-US" dirty="0"/>
              <a:t>Just saw the world’s biggest volcano on my trip to    </a:t>
            </a:r>
          </a:p>
        </p:txBody>
      </p:sp>
      <p:sp>
        <p:nvSpPr>
          <p:cNvPr id="9" name="TextBox 8">
            <a:extLst>
              <a:ext uri="{FF2B5EF4-FFF2-40B4-BE49-F238E27FC236}">
                <a16:creationId xmlns:a16="http://schemas.microsoft.com/office/drawing/2014/main" id="{89D1741F-42E8-C8B9-3CC5-9D2CA7EEB002}"/>
              </a:ext>
            </a:extLst>
          </p:cNvPr>
          <p:cNvSpPr txBox="1"/>
          <p:nvPr/>
        </p:nvSpPr>
        <p:spPr>
          <a:xfrm>
            <a:off x="1891989" y="1715085"/>
            <a:ext cx="247184" cy="369332"/>
          </a:xfrm>
          <a:prstGeom prst="rect">
            <a:avLst/>
          </a:prstGeom>
          <a:noFill/>
        </p:spPr>
        <p:txBody>
          <a:bodyPr wrap="none" rtlCol="0">
            <a:spAutoFit/>
          </a:bodyPr>
          <a:lstStyle/>
          <a:p>
            <a:r>
              <a:rPr lang="en-US" dirty="0">
                <a:solidFill>
                  <a:srgbClr val="FFFF00"/>
                </a:solidFill>
              </a:rPr>
              <a:t>|</a:t>
            </a:r>
          </a:p>
        </p:txBody>
      </p:sp>
      <p:sp>
        <p:nvSpPr>
          <p:cNvPr id="10" name="TextBox 9">
            <a:extLst>
              <a:ext uri="{FF2B5EF4-FFF2-40B4-BE49-F238E27FC236}">
                <a16:creationId xmlns:a16="http://schemas.microsoft.com/office/drawing/2014/main" id="{948F1C06-D0E8-DF3D-757D-B007A49EAA4A}"/>
              </a:ext>
            </a:extLst>
          </p:cNvPr>
          <p:cNvSpPr txBox="1"/>
          <p:nvPr/>
        </p:nvSpPr>
        <p:spPr>
          <a:xfrm>
            <a:off x="634076" y="1454107"/>
            <a:ext cx="3779342" cy="646331"/>
          </a:xfrm>
          <a:prstGeom prst="rect">
            <a:avLst/>
          </a:prstGeom>
          <a:solidFill>
            <a:srgbClr val="1C1C1E"/>
          </a:solidFill>
        </p:spPr>
        <p:txBody>
          <a:bodyPr wrap="square" rtlCol="0">
            <a:spAutoFit/>
          </a:bodyPr>
          <a:lstStyle/>
          <a:p>
            <a:r>
              <a:rPr lang="en-US" dirty="0"/>
              <a:t>Q: Where’s the biggest volcano?</a:t>
            </a:r>
          </a:p>
          <a:p>
            <a:r>
              <a:rPr lang="en-US" dirty="0"/>
              <a:t>A:</a:t>
            </a:r>
          </a:p>
        </p:txBody>
      </p:sp>
      <p:sp>
        <p:nvSpPr>
          <p:cNvPr id="11" name="TextBox 10">
            <a:extLst>
              <a:ext uri="{FF2B5EF4-FFF2-40B4-BE49-F238E27FC236}">
                <a16:creationId xmlns:a16="http://schemas.microsoft.com/office/drawing/2014/main" id="{ECF5D512-EFAF-C143-1EB3-B5867CF564DC}"/>
              </a:ext>
            </a:extLst>
          </p:cNvPr>
          <p:cNvSpPr txBox="1"/>
          <p:nvPr/>
        </p:nvSpPr>
        <p:spPr>
          <a:xfrm>
            <a:off x="857210" y="1703123"/>
            <a:ext cx="247184" cy="369332"/>
          </a:xfrm>
          <a:prstGeom prst="rect">
            <a:avLst/>
          </a:prstGeom>
          <a:noFill/>
        </p:spPr>
        <p:txBody>
          <a:bodyPr wrap="none" rtlCol="0">
            <a:spAutoFit/>
          </a:bodyPr>
          <a:lstStyle/>
          <a:p>
            <a:r>
              <a:rPr lang="en-US" dirty="0">
                <a:solidFill>
                  <a:srgbClr val="FFFF00"/>
                </a:solidFill>
              </a:rPr>
              <a:t>|</a:t>
            </a:r>
          </a:p>
        </p:txBody>
      </p:sp>
      <p:sp>
        <p:nvSpPr>
          <p:cNvPr id="3" name="Rectangle 2">
            <a:extLst>
              <a:ext uri="{FF2B5EF4-FFF2-40B4-BE49-F238E27FC236}">
                <a16:creationId xmlns:a16="http://schemas.microsoft.com/office/drawing/2014/main" id="{48E7CB26-A531-9157-7E12-89783D4519F0}"/>
              </a:ext>
            </a:extLst>
          </p:cNvPr>
          <p:cNvSpPr/>
          <p:nvPr/>
        </p:nvSpPr>
        <p:spPr>
          <a:xfrm>
            <a:off x="654567" y="2165350"/>
            <a:ext cx="3669783" cy="361300"/>
          </a:xfrm>
          <a:prstGeom prst="rect">
            <a:avLst/>
          </a:prstGeom>
          <a:solidFill>
            <a:srgbClr val="3131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D3DD593-E07E-E7AA-0A39-E0D178D509C1}"/>
              </a:ext>
            </a:extLst>
          </p:cNvPr>
          <p:cNvSpPr txBox="1"/>
          <p:nvPr/>
        </p:nvSpPr>
        <p:spPr>
          <a:xfrm>
            <a:off x="788988" y="2190160"/>
            <a:ext cx="3535362" cy="369332"/>
          </a:xfrm>
          <a:prstGeom prst="rect">
            <a:avLst/>
          </a:prstGeom>
          <a:solidFill>
            <a:srgbClr val="313133"/>
          </a:solidFill>
        </p:spPr>
        <p:txBody>
          <a:bodyPr wrap="square">
            <a:spAutoFit/>
          </a:bodyPr>
          <a:lstStyle/>
          <a:p>
            <a:r>
              <a:rPr lang="en-US" dirty="0"/>
              <a:t>Hawaii               the                 Muana</a:t>
            </a:r>
          </a:p>
        </p:txBody>
      </p:sp>
      <p:sp>
        <p:nvSpPr>
          <p:cNvPr id="21" name="Rounded Rectangular Callout 20">
            <a:extLst>
              <a:ext uri="{FF2B5EF4-FFF2-40B4-BE49-F238E27FC236}">
                <a16:creationId xmlns:a16="http://schemas.microsoft.com/office/drawing/2014/main" id="{78018EB7-42D5-A60B-CB87-8339497113F3}"/>
              </a:ext>
            </a:extLst>
          </p:cNvPr>
          <p:cNvSpPr/>
          <p:nvPr/>
        </p:nvSpPr>
        <p:spPr>
          <a:xfrm>
            <a:off x="4883294" y="1444582"/>
            <a:ext cx="3533775" cy="431843"/>
          </a:xfrm>
          <a:prstGeom prst="wedgeRoundRectCallout">
            <a:avLst>
              <a:gd name="adj1" fmla="val -52639"/>
              <a:gd name="adj2" fmla="val 3237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Hi, how can I be of assistance?</a:t>
            </a:r>
          </a:p>
        </p:txBody>
      </p:sp>
      <p:sp>
        <p:nvSpPr>
          <p:cNvPr id="23" name="Rounded Rectangular Callout 22">
            <a:extLst>
              <a:ext uri="{FF2B5EF4-FFF2-40B4-BE49-F238E27FC236}">
                <a16:creationId xmlns:a16="http://schemas.microsoft.com/office/drawing/2014/main" id="{7A71B999-7BF5-92FA-6AF7-38D37E15C32A}"/>
              </a:ext>
            </a:extLst>
          </p:cNvPr>
          <p:cNvSpPr/>
          <p:nvPr/>
        </p:nvSpPr>
        <p:spPr>
          <a:xfrm>
            <a:off x="5651500" y="2039874"/>
            <a:ext cx="3156095" cy="406442"/>
          </a:xfrm>
          <a:prstGeom prst="wedgeRoundRectCallout">
            <a:avLst>
              <a:gd name="adj1" fmla="val 55807"/>
              <a:gd name="adj2" fmla="val 29853"/>
              <a:gd name="adj3" fmla="val 16667"/>
            </a:avLst>
          </a:prstGeom>
          <a:solidFill>
            <a:srgbClr val="3131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Where’s the biggest volcano?</a:t>
            </a:r>
          </a:p>
        </p:txBody>
      </p:sp>
      <p:sp>
        <p:nvSpPr>
          <p:cNvPr id="24" name="TextBox 23">
            <a:extLst>
              <a:ext uri="{FF2B5EF4-FFF2-40B4-BE49-F238E27FC236}">
                <a16:creationId xmlns:a16="http://schemas.microsoft.com/office/drawing/2014/main" id="{4FD56CD4-746D-5CE1-7EF1-D814513BBFD8}"/>
              </a:ext>
            </a:extLst>
          </p:cNvPr>
          <p:cNvSpPr txBox="1"/>
          <p:nvPr/>
        </p:nvSpPr>
        <p:spPr>
          <a:xfrm>
            <a:off x="788988" y="2193646"/>
            <a:ext cx="1979606" cy="369332"/>
          </a:xfrm>
          <a:prstGeom prst="rect">
            <a:avLst/>
          </a:prstGeom>
          <a:solidFill>
            <a:srgbClr val="313133"/>
          </a:solidFill>
        </p:spPr>
        <p:txBody>
          <a:bodyPr wrap="square">
            <a:spAutoFit/>
          </a:bodyPr>
          <a:lstStyle/>
          <a:p>
            <a:r>
              <a:rPr lang="en-US" dirty="0"/>
              <a:t>Hawaii               The</a:t>
            </a:r>
          </a:p>
        </p:txBody>
      </p:sp>
      <p:sp>
        <p:nvSpPr>
          <p:cNvPr id="25" name="TextBox 24">
            <a:extLst>
              <a:ext uri="{FF2B5EF4-FFF2-40B4-BE49-F238E27FC236}">
                <a16:creationId xmlns:a16="http://schemas.microsoft.com/office/drawing/2014/main" id="{7F0C51BD-F862-6379-01A6-1DE3A50C91E2}"/>
              </a:ext>
            </a:extLst>
          </p:cNvPr>
          <p:cNvSpPr txBox="1"/>
          <p:nvPr/>
        </p:nvSpPr>
        <p:spPr>
          <a:xfrm>
            <a:off x="634076" y="1454107"/>
            <a:ext cx="3779342" cy="646331"/>
          </a:xfrm>
          <a:prstGeom prst="rect">
            <a:avLst/>
          </a:prstGeom>
          <a:solidFill>
            <a:srgbClr val="1C1C1E"/>
          </a:solidFill>
        </p:spPr>
        <p:txBody>
          <a:bodyPr wrap="square" rtlCol="0">
            <a:spAutoFit/>
          </a:bodyPr>
          <a:lstStyle/>
          <a:p>
            <a:r>
              <a:rPr lang="en-US" dirty="0"/>
              <a:t>Q: Where’s the biggest volcano?</a:t>
            </a:r>
          </a:p>
          <a:p>
            <a:r>
              <a:rPr lang="en-US" dirty="0"/>
              <a:t>A: The</a:t>
            </a:r>
          </a:p>
        </p:txBody>
      </p:sp>
      <p:sp>
        <p:nvSpPr>
          <p:cNvPr id="26" name="TextBox 25">
            <a:extLst>
              <a:ext uri="{FF2B5EF4-FFF2-40B4-BE49-F238E27FC236}">
                <a16:creationId xmlns:a16="http://schemas.microsoft.com/office/drawing/2014/main" id="{D2ABF31D-4D42-8DD4-DB4A-DD759EE66874}"/>
              </a:ext>
            </a:extLst>
          </p:cNvPr>
          <p:cNvSpPr txBox="1"/>
          <p:nvPr/>
        </p:nvSpPr>
        <p:spPr>
          <a:xfrm>
            <a:off x="1289010" y="1703123"/>
            <a:ext cx="247184" cy="369332"/>
          </a:xfrm>
          <a:prstGeom prst="rect">
            <a:avLst/>
          </a:prstGeom>
          <a:noFill/>
        </p:spPr>
        <p:txBody>
          <a:bodyPr wrap="none" rtlCol="0">
            <a:spAutoFit/>
          </a:bodyPr>
          <a:lstStyle/>
          <a:p>
            <a:r>
              <a:rPr lang="en-US" dirty="0">
                <a:solidFill>
                  <a:srgbClr val="FFFF00"/>
                </a:solidFill>
              </a:rPr>
              <a:t>|</a:t>
            </a:r>
          </a:p>
        </p:txBody>
      </p:sp>
      <p:sp>
        <p:nvSpPr>
          <p:cNvPr id="27" name="TextBox 26">
            <a:extLst>
              <a:ext uri="{FF2B5EF4-FFF2-40B4-BE49-F238E27FC236}">
                <a16:creationId xmlns:a16="http://schemas.microsoft.com/office/drawing/2014/main" id="{C63D9BF5-13D0-36CF-2148-078050ECEFD3}"/>
              </a:ext>
            </a:extLst>
          </p:cNvPr>
          <p:cNvSpPr txBox="1"/>
          <p:nvPr/>
        </p:nvSpPr>
        <p:spPr>
          <a:xfrm>
            <a:off x="788988" y="2193646"/>
            <a:ext cx="1979606" cy="369332"/>
          </a:xfrm>
          <a:prstGeom prst="rect">
            <a:avLst/>
          </a:prstGeom>
          <a:solidFill>
            <a:srgbClr val="313133"/>
          </a:solidFill>
        </p:spPr>
        <p:txBody>
          <a:bodyPr wrap="square">
            <a:spAutoFit/>
          </a:bodyPr>
          <a:lstStyle/>
          <a:p>
            <a:r>
              <a:rPr lang="en-US" dirty="0"/>
              <a:t>world’s               Big</a:t>
            </a:r>
          </a:p>
        </p:txBody>
      </p:sp>
      <p:sp>
        <p:nvSpPr>
          <p:cNvPr id="28" name="TextBox 27">
            <a:extLst>
              <a:ext uri="{FF2B5EF4-FFF2-40B4-BE49-F238E27FC236}">
                <a16:creationId xmlns:a16="http://schemas.microsoft.com/office/drawing/2014/main" id="{B560C031-95BD-B2E1-26EC-4BFA943A0FAD}"/>
              </a:ext>
            </a:extLst>
          </p:cNvPr>
          <p:cNvSpPr txBox="1"/>
          <p:nvPr/>
        </p:nvSpPr>
        <p:spPr>
          <a:xfrm>
            <a:off x="634077" y="1454107"/>
            <a:ext cx="3779342" cy="646331"/>
          </a:xfrm>
          <a:prstGeom prst="rect">
            <a:avLst/>
          </a:prstGeom>
          <a:solidFill>
            <a:srgbClr val="1C1C1E"/>
          </a:solidFill>
        </p:spPr>
        <p:txBody>
          <a:bodyPr wrap="square" rtlCol="0">
            <a:spAutoFit/>
          </a:bodyPr>
          <a:lstStyle/>
          <a:p>
            <a:r>
              <a:rPr lang="en-US" dirty="0"/>
              <a:t>Q: Where’s the biggest volcano?</a:t>
            </a:r>
          </a:p>
          <a:p>
            <a:r>
              <a:rPr lang="en-US" dirty="0"/>
              <a:t>A: The Big</a:t>
            </a:r>
          </a:p>
        </p:txBody>
      </p:sp>
      <p:sp>
        <p:nvSpPr>
          <p:cNvPr id="29" name="TextBox 28">
            <a:extLst>
              <a:ext uri="{FF2B5EF4-FFF2-40B4-BE49-F238E27FC236}">
                <a16:creationId xmlns:a16="http://schemas.microsoft.com/office/drawing/2014/main" id="{5C936869-9CED-C5A2-D9C3-1B9B219AC2FC}"/>
              </a:ext>
            </a:extLst>
          </p:cNvPr>
          <p:cNvSpPr txBox="1"/>
          <p:nvPr/>
        </p:nvSpPr>
        <p:spPr>
          <a:xfrm>
            <a:off x="1612861" y="1703123"/>
            <a:ext cx="247184" cy="369332"/>
          </a:xfrm>
          <a:prstGeom prst="rect">
            <a:avLst/>
          </a:prstGeom>
          <a:noFill/>
        </p:spPr>
        <p:txBody>
          <a:bodyPr wrap="none" rtlCol="0">
            <a:spAutoFit/>
          </a:bodyPr>
          <a:lstStyle/>
          <a:p>
            <a:r>
              <a:rPr lang="en-US" dirty="0">
                <a:solidFill>
                  <a:srgbClr val="FFFF00"/>
                </a:solidFill>
              </a:rPr>
              <a:t>|</a:t>
            </a:r>
          </a:p>
        </p:txBody>
      </p:sp>
      <p:sp>
        <p:nvSpPr>
          <p:cNvPr id="30" name="TextBox 29">
            <a:extLst>
              <a:ext uri="{FF2B5EF4-FFF2-40B4-BE49-F238E27FC236}">
                <a16:creationId xmlns:a16="http://schemas.microsoft.com/office/drawing/2014/main" id="{5BD06C3A-1F48-496F-2E90-7DBB7FD48FE7}"/>
              </a:ext>
            </a:extLst>
          </p:cNvPr>
          <p:cNvSpPr txBox="1"/>
          <p:nvPr/>
        </p:nvSpPr>
        <p:spPr>
          <a:xfrm>
            <a:off x="788988" y="2193646"/>
            <a:ext cx="3589337" cy="369332"/>
          </a:xfrm>
          <a:prstGeom prst="rect">
            <a:avLst/>
          </a:prstGeom>
          <a:solidFill>
            <a:srgbClr val="313133"/>
          </a:solidFill>
        </p:spPr>
        <p:txBody>
          <a:bodyPr wrap="square">
            <a:spAutoFit/>
          </a:bodyPr>
          <a:lstStyle/>
          <a:p>
            <a:r>
              <a:rPr lang="en-US" dirty="0"/>
              <a:t>volcano          Island               Island’s</a:t>
            </a:r>
          </a:p>
        </p:txBody>
      </p:sp>
      <p:sp>
        <p:nvSpPr>
          <p:cNvPr id="34" name="TextBox 33">
            <a:extLst>
              <a:ext uri="{FF2B5EF4-FFF2-40B4-BE49-F238E27FC236}">
                <a16:creationId xmlns:a16="http://schemas.microsoft.com/office/drawing/2014/main" id="{98C8ADD9-20ED-4864-AD8C-8CAE1DEB757D}"/>
              </a:ext>
            </a:extLst>
          </p:cNvPr>
          <p:cNvSpPr txBox="1"/>
          <p:nvPr/>
        </p:nvSpPr>
        <p:spPr>
          <a:xfrm>
            <a:off x="628649" y="1454107"/>
            <a:ext cx="3779342" cy="646331"/>
          </a:xfrm>
          <a:prstGeom prst="rect">
            <a:avLst/>
          </a:prstGeom>
          <a:solidFill>
            <a:srgbClr val="1C1C1E"/>
          </a:solidFill>
        </p:spPr>
        <p:txBody>
          <a:bodyPr wrap="square" rtlCol="0">
            <a:spAutoFit/>
          </a:bodyPr>
          <a:lstStyle/>
          <a:p>
            <a:r>
              <a:rPr lang="en-US" dirty="0"/>
              <a:t>Q: Where’s the biggest volcano?</a:t>
            </a:r>
          </a:p>
          <a:p>
            <a:r>
              <a:rPr lang="en-US" dirty="0"/>
              <a:t>A: The Big Island</a:t>
            </a:r>
          </a:p>
        </p:txBody>
      </p:sp>
      <p:sp>
        <p:nvSpPr>
          <p:cNvPr id="35" name="TextBox 34">
            <a:extLst>
              <a:ext uri="{FF2B5EF4-FFF2-40B4-BE49-F238E27FC236}">
                <a16:creationId xmlns:a16="http://schemas.microsoft.com/office/drawing/2014/main" id="{8C40DE93-FB6D-514B-E751-80C00EF221CD}"/>
              </a:ext>
            </a:extLst>
          </p:cNvPr>
          <p:cNvSpPr txBox="1"/>
          <p:nvPr/>
        </p:nvSpPr>
        <p:spPr>
          <a:xfrm>
            <a:off x="2250518" y="1703123"/>
            <a:ext cx="247184" cy="369332"/>
          </a:xfrm>
          <a:prstGeom prst="rect">
            <a:avLst/>
          </a:prstGeom>
          <a:noFill/>
        </p:spPr>
        <p:txBody>
          <a:bodyPr wrap="none" rtlCol="0">
            <a:spAutoFit/>
          </a:bodyPr>
          <a:lstStyle/>
          <a:p>
            <a:r>
              <a:rPr lang="en-US" dirty="0">
                <a:solidFill>
                  <a:srgbClr val="FFFF00"/>
                </a:solidFill>
              </a:rPr>
              <a:t>|</a:t>
            </a:r>
          </a:p>
        </p:txBody>
      </p:sp>
      <p:sp>
        <p:nvSpPr>
          <p:cNvPr id="36" name="TextBox 35">
            <a:extLst>
              <a:ext uri="{FF2B5EF4-FFF2-40B4-BE49-F238E27FC236}">
                <a16:creationId xmlns:a16="http://schemas.microsoft.com/office/drawing/2014/main" id="{E439DC4A-811A-0D0A-C1D8-817638783C83}"/>
              </a:ext>
            </a:extLst>
          </p:cNvPr>
          <p:cNvSpPr txBox="1"/>
          <p:nvPr/>
        </p:nvSpPr>
        <p:spPr>
          <a:xfrm>
            <a:off x="783560" y="2193646"/>
            <a:ext cx="3589337" cy="369332"/>
          </a:xfrm>
          <a:prstGeom prst="rect">
            <a:avLst/>
          </a:prstGeom>
          <a:solidFill>
            <a:srgbClr val="313133"/>
          </a:solidFill>
        </p:spPr>
        <p:txBody>
          <a:bodyPr wrap="square">
            <a:spAutoFit/>
          </a:bodyPr>
          <a:lstStyle/>
          <a:p>
            <a:r>
              <a:rPr lang="en-US" dirty="0"/>
              <a:t>in                           of                        is</a:t>
            </a:r>
          </a:p>
        </p:txBody>
      </p:sp>
      <p:sp>
        <p:nvSpPr>
          <p:cNvPr id="37" name="TextBox 36">
            <a:extLst>
              <a:ext uri="{FF2B5EF4-FFF2-40B4-BE49-F238E27FC236}">
                <a16:creationId xmlns:a16="http://schemas.microsoft.com/office/drawing/2014/main" id="{6D3A9943-99A3-64EE-1AD9-E374819119B4}"/>
              </a:ext>
            </a:extLst>
          </p:cNvPr>
          <p:cNvSpPr txBox="1"/>
          <p:nvPr/>
        </p:nvSpPr>
        <p:spPr>
          <a:xfrm>
            <a:off x="628649" y="1454107"/>
            <a:ext cx="3779342" cy="646331"/>
          </a:xfrm>
          <a:prstGeom prst="rect">
            <a:avLst/>
          </a:prstGeom>
          <a:solidFill>
            <a:srgbClr val="1C1C1E"/>
          </a:solidFill>
        </p:spPr>
        <p:txBody>
          <a:bodyPr wrap="square" rtlCol="0">
            <a:spAutoFit/>
          </a:bodyPr>
          <a:lstStyle/>
          <a:p>
            <a:r>
              <a:rPr lang="en-US" dirty="0"/>
              <a:t>Q: Where’s the biggest volcano?</a:t>
            </a:r>
          </a:p>
          <a:p>
            <a:r>
              <a:rPr lang="en-US" dirty="0"/>
              <a:t>A: The Big Island of </a:t>
            </a:r>
          </a:p>
        </p:txBody>
      </p:sp>
      <p:sp>
        <p:nvSpPr>
          <p:cNvPr id="38" name="TextBox 37">
            <a:extLst>
              <a:ext uri="{FF2B5EF4-FFF2-40B4-BE49-F238E27FC236}">
                <a16:creationId xmlns:a16="http://schemas.microsoft.com/office/drawing/2014/main" id="{065C3A39-B019-9BCB-FD1A-6D6A4FCF6E3B}"/>
              </a:ext>
            </a:extLst>
          </p:cNvPr>
          <p:cNvSpPr txBox="1"/>
          <p:nvPr/>
        </p:nvSpPr>
        <p:spPr>
          <a:xfrm>
            <a:off x="2548968" y="1703123"/>
            <a:ext cx="247184" cy="369332"/>
          </a:xfrm>
          <a:prstGeom prst="rect">
            <a:avLst/>
          </a:prstGeom>
          <a:noFill/>
        </p:spPr>
        <p:txBody>
          <a:bodyPr wrap="none" rtlCol="0">
            <a:spAutoFit/>
          </a:bodyPr>
          <a:lstStyle/>
          <a:p>
            <a:r>
              <a:rPr lang="en-US" dirty="0">
                <a:solidFill>
                  <a:srgbClr val="FFFF00"/>
                </a:solidFill>
              </a:rPr>
              <a:t>|</a:t>
            </a:r>
          </a:p>
        </p:txBody>
      </p:sp>
      <p:sp>
        <p:nvSpPr>
          <p:cNvPr id="39" name="TextBox 38">
            <a:extLst>
              <a:ext uri="{FF2B5EF4-FFF2-40B4-BE49-F238E27FC236}">
                <a16:creationId xmlns:a16="http://schemas.microsoft.com/office/drawing/2014/main" id="{DDC592ED-A744-7DC1-2DBB-A9F13F5B12AE}"/>
              </a:ext>
            </a:extLst>
          </p:cNvPr>
          <p:cNvSpPr txBox="1"/>
          <p:nvPr/>
        </p:nvSpPr>
        <p:spPr>
          <a:xfrm>
            <a:off x="783560" y="2193646"/>
            <a:ext cx="3589337" cy="369332"/>
          </a:xfrm>
          <a:prstGeom prst="rect">
            <a:avLst/>
          </a:prstGeom>
          <a:solidFill>
            <a:srgbClr val="313133"/>
          </a:solidFill>
        </p:spPr>
        <p:txBody>
          <a:bodyPr wrap="square">
            <a:spAutoFit/>
          </a:bodyPr>
          <a:lstStyle/>
          <a:p>
            <a:r>
              <a:rPr lang="en-US" dirty="0"/>
              <a:t>  Hawaii         Hawaii,          Hawaii.</a:t>
            </a:r>
          </a:p>
        </p:txBody>
      </p:sp>
      <p:sp>
        <p:nvSpPr>
          <p:cNvPr id="40" name="TextBox 39">
            <a:extLst>
              <a:ext uri="{FF2B5EF4-FFF2-40B4-BE49-F238E27FC236}">
                <a16:creationId xmlns:a16="http://schemas.microsoft.com/office/drawing/2014/main" id="{938503AF-8961-FDD7-AC0B-90E6B9686923}"/>
              </a:ext>
            </a:extLst>
          </p:cNvPr>
          <p:cNvSpPr txBox="1"/>
          <p:nvPr/>
        </p:nvSpPr>
        <p:spPr>
          <a:xfrm>
            <a:off x="634075" y="1454107"/>
            <a:ext cx="3779342" cy="646331"/>
          </a:xfrm>
          <a:prstGeom prst="rect">
            <a:avLst/>
          </a:prstGeom>
          <a:solidFill>
            <a:srgbClr val="1C1C1E"/>
          </a:solidFill>
        </p:spPr>
        <p:txBody>
          <a:bodyPr wrap="square" rtlCol="0">
            <a:spAutoFit/>
          </a:bodyPr>
          <a:lstStyle/>
          <a:p>
            <a:r>
              <a:rPr lang="en-US" dirty="0"/>
              <a:t>Q: Where’s the biggest volcano?</a:t>
            </a:r>
          </a:p>
          <a:p>
            <a:r>
              <a:rPr lang="en-US" dirty="0"/>
              <a:t>A: The Big Island of Hawaii.</a:t>
            </a:r>
          </a:p>
        </p:txBody>
      </p:sp>
      <p:sp>
        <p:nvSpPr>
          <p:cNvPr id="42" name="TextBox 41">
            <a:extLst>
              <a:ext uri="{FF2B5EF4-FFF2-40B4-BE49-F238E27FC236}">
                <a16:creationId xmlns:a16="http://schemas.microsoft.com/office/drawing/2014/main" id="{C877C53B-62FD-2866-DE48-9488B223C13E}"/>
              </a:ext>
            </a:extLst>
          </p:cNvPr>
          <p:cNvSpPr txBox="1"/>
          <p:nvPr/>
        </p:nvSpPr>
        <p:spPr>
          <a:xfrm>
            <a:off x="788986" y="2193646"/>
            <a:ext cx="3589337" cy="369332"/>
          </a:xfrm>
          <a:prstGeom prst="rect">
            <a:avLst/>
          </a:prstGeom>
          <a:solidFill>
            <a:srgbClr val="313133"/>
          </a:solidFill>
        </p:spPr>
        <p:txBody>
          <a:bodyPr wrap="square">
            <a:spAutoFit/>
          </a:bodyPr>
          <a:lstStyle/>
          <a:p>
            <a:r>
              <a:rPr lang="en-US" dirty="0"/>
              <a:t>    It                   Muana             The</a:t>
            </a:r>
          </a:p>
        </p:txBody>
      </p:sp>
      <p:sp>
        <p:nvSpPr>
          <p:cNvPr id="43" name="Rounded Rectangular Callout 42">
            <a:extLst>
              <a:ext uri="{FF2B5EF4-FFF2-40B4-BE49-F238E27FC236}">
                <a16:creationId xmlns:a16="http://schemas.microsoft.com/office/drawing/2014/main" id="{79440181-2326-CD09-E891-A85A22F5989E}"/>
              </a:ext>
            </a:extLst>
          </p:cNvPr>
          <p:cNvSpPr/>
          <p:nvPr/>
        </p:nvSpPr>
        <p:spPr>
          <a:xfrm>
            <a:off x="4883294" y="2609765"/>
            <a:ext cx="2682731" cy="406442"/>
          </a:xfrm>
          <a:prstGeom prst="wedgeRoundRectCallout">
            <a:avLst>
              <a:gd name="adj1" fmla="val -52639"/>
              <a:gd name="adj2" fmla="val 3237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The Big Island of Hawaii.</a:t>
            </a:r>
          </a:p>
        </p:txBody>
      </p:sp>
      <p:cxnSp>
        <p:nvCxnSpPr>
          <p:cNvPr id="6" name="Straight Connector 5">
            <a:extLst>
              <a:ext uri="{FF2B5EF4-FFF2-40B4-BE49-F238E27FC236}">
                <a16:creationId xmlns:a16="http://schemas.microsoft.com/office/drawing/2014/main" id="{EC6DF54B-DC65-5626-8471-7434280A19A4}"/>
              </a:ext>
            </a:extLst>
          </p:cNvPr>
          <p:cNvCxnSpPr/>
          <p:nvPr/>
        </p:nvCxnSpPr>
        <p:spPr>
          <a:xfrm>
            <a:off x="1842903" y="2270568"/>
            <a:ext cx="0" cy="212651"/>
          </a:xfrm>
          <a:prstGeom prst="line">
            <a:avLst/>
          </a:prstGeom>
          <a:ln w="12700">
            <a:solidFill>
              <a:schemeClr val="bg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F9CE91D-34C0-766F-FB86-50711481C04E}"/>
              </a:ext>
            </a:extLst>
          </p:cNvPr>
          <p:cNvCxnSpPr/>
          <p:nvPr/>
        </p:nvCxnSpPr>
        <p:spPr>
          <a:xfrm>
            <a:off x="3046228" y="2270568"/>
            <a:ext cx="0" cy="212651"/>
          </a:xfrm>
          <a:prstGeom prst="line">
            <a:avLst/>
          </a:prstGeom>
          <a:ln w="12700">
            <a:solidFill>
              <a:schemeClr val="bg1">
                <a:lumMod val="65000"/>
                <a:lumOff val="35000"/>
              </a:schemeClr>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58011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9">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1" presetClass="entr" presetSubtype="0" fill="hold" grpId="1" nodeType="afterEffect">
                                  <p:stCondLst>
                                    <p:cond delay="50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par>
                          <p:cTn id="23" fill="hold">
                            <p:stCondLst>
                              <p:cond delay="1000"/>
                            </p:stCondLst>
                            <p:childTnLst>
                              <p:par>
                                <p:cTn id="24" presetID="35" presetClass="emph" presetSubtype="0" repeatCount="indefinite" fill="hold" grpId="0" nodeType="afterEffect">
                                  <p:stCondLst>
                                    <p:cond delay="500"/>
                                  </p:stCondLst>
                                  <p:childTnLst>
                                    <p:anim calcmode="discrete" valueType="str">
                                      <p:cBhvr>
                                        <p:cTn id="25" dur="1000" fill="hold"/>
                                        <p:tgtEl>
                                          <p:spTgt spid="11">
                                            <p:txEl>
                                              <p:pRg st="0" end="0"/>
                                            </p:txEl>
                                          </p:spTgt>
                                        </p:tgtEl>
                                        <p:attrNameLst>
                                          <p:attrName>style.visibility</p:attrName>
                                        </p:attrNameLst>
                                      </p:cBhvr>
                                      <p:tavLst>
                                        <p:tav tm="0">
                                          <p:val>
                                            <p:strVal val="hidden"/>
                                          </p:val>
                                        </p:tav>
                                        <p:tav tm="50000">
                                          <p:val>
                                            <p:strVal val="visible"/>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 nodeType="after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par>
                          <p:cTn id="38" fill="hold">
                            <p:stCondLst>
                              <p:cond delay="0"/>
                            </p:stCondLst>
                            <p:childTnLst>
                              <p:par>
                                <p:cTn id="39" presetID="35" presetClass="emph" presetSubtype="0" repeatCount="indefinite" fill="hold" grpId="0" nodeType="afterEffect">
                                  <p:stCondLst>
                                    <p:cond delay="0"/>
                                  </p:stCondLst>
                                  <p:childTnLst>
                                    <p:anim calcmode="discrete" valueType="str">
                                      <p:cBhvr>
                                        <p:cTn id="40" dur="1000" fill="hold"/>
                                        <p:tgtEl>
                                          <p:spTgt spid="26">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1" nodeType="afterEffect">
                                  <p:stCondLst>
                                    <p:cond delay="0"/>
                                  </p:stCondLst>
                                  <p:childTnLst>
                                    <p:set>
                                      <p:cBhvr>
                                        <p:cTn id="47" dur="1" fill="hold">
                                          <p:stCondLst>
                                            <p:cond delay="0"/>
                                          </p:stCondLst>
                                        </p:cTn>
                                        <p:tgtEl>
                                          <p:spTgt spid="29">
                                            <p:txEl>
                                              <p:pRg st="0" end="0"/>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par>
                          <p:cTn id="50" fill="hold">
                            <p:stCondLst>
                              <p:cond delay="0"/>
                            </p:stCondLst>
                            <p:childTnLst>
                              <p:par>
                                <p:cTn id="51" presetID="35" presetClass="emph" presetSubtype="0" repeatCount="indefinite" fill="hold" grpId="0" nodeType="afterEffect">
                                  <p:stCondLst>
                                    <p:cond delay="0"/>
                                  </p:stCondLst>
                                  <p:childTnLst>
                                    <p:anim calcmode="discrete" valueType="str">
                                      <p:cBhvr>
                                        <p:cTn id="52" dur="1000" fill="hold"/>
                                        <p:tgtEl>
                                          <p:spTgt spid="29">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1" nodeType="afterEffect">
                                  <p:stCondLst>
                                    <p:cond delay="0"/>
                                  </p:stCondLst>
                                  <p:childTnLst>
                                    <p:set>
                                      <p:cBhvr>
                                        <p:cTn id="59" dur="1" fill="hold">
                                          <p:stCondLst>
                                            <p:cond delay="0"/>
                                          </p:stCondLst>
                                        </p:cTn>
                                        <p:tgtEl>
                                          <p:spTgt spid="35">
                                            <p:txEl>
                                              <p:pRg st="0" end="0"/>
                                            </p:tx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childTnLst>
                                </p:cTn>
                              </p:par>
                            </p:childTnLst>
                          </p:cTn>
                        </p:par>
                        <p:par>
                          <p:cTn id="62" fill="hold">
                            <p:stCondLst>
                              <p:cond delay="0"/>
                            </p:stCondLst>
                            <p:childTnLst>
                              <p:par>
                                <p:cTn id="63" presetID="35" presetClass="emph" presetSubtype="0" repeatCount="indefinite" fill="hold" grpId="0" nodeType="afterEffect">
                                  <p:stCondLst>
                                    <p:cond delay="0"/>
                                  </p:stCondLst>
                                  <p:childTnLst>
                                    <p:anim calcmode="discrete" valueType="str">
                                      <p:cBhvr>
                                        <p:cTn id="64" dur="1000" fill="hold"/>
                                        <p:tgtEl>
                                          <p:spTgt spid="35">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1" nodeType="afterEffect">
                                  <p:stCondLst>
                                    <p:cond delay="0"/>
                                  </p:stCondLst>
                                  <p:childTnLst>
                                    <p:set>
                                      <p:cBhvr>
                                        <p:cTn id="71" dur="1" fill="hold">
                                          <p:stCondLst>
                                            <p:cond delay="0"/>
                                          </p:stCondLst>
                                        </p:cTn>
                                        <p:tgtEl>
                                          <p:spTgt spid="38">
                                            <p:txEl>
                                              <p:pRg st="0" end="0"/>
                                            </p:txEl>
                                          </p:spTgt>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childTnLst>
                          </p:cTn>
                        </p:par>
                        <p:par>
                          <p:cTn id="74" fill="hold">
                            <p:stCondLst>
                              <p:cond delay="0"/>
                            </p:stCondLst>
                            <p:childTnLst>
                              <p:par>
                                <p:cTn id="75" presetID="35" presetClass="emph" presetSubtype="0" repeatCount="indefinite" fill="hold" grpId="0" nodeType="afterEffect">
                                  <p:stCondLst>
                                    <p:cond delay="0"/>
                                  </p:stCondLst>
                                  <p:childTnLst>
                                    <p:anim calcmode="discrete" valueType="str">
                                      <p:cBhvr>
                                        <p:cTn id="76" dur="1000" fill="hold"/>
                                        <p:tgtEl>
                                          <p:spTgt spid="38">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animBg="1"/>
      <p:bldP spid="11" grpId="0" build="allAtOnce"/>
      <p:bldP spid="11" grpId="1" build="allAtOnce"/>
      <p:bldP spid="21" grpId="0" animBg="1"/>
      <p:bldP spid="23" grpId="0" animBg="1"/>
      <p:bldP spid="24" grpId="0" animBg="1"/>
      <p:bldP spid="25" grpId="0" animBg="1"/>
      <p:bldP spid="26" grpId="0" build="allAtOnce"/>
      <p:bldP spid="26" grpId="1" build="allAtOnce"/>
      <p:bldP spid="27" grpId="0" animBg="1"/>
      <p:bldP spid="28" grpId="0" animBg="1"/>
      <p:bldP spid="29" grpId="0" build="allAtOnce"/>
      <p:bldP spid="29" grpId="1" build="allAtOnce"/>
      <p:bldP spid="30" grpId="0" animBg="1"/>
      <p:bldP spid="34" grpId="0" animBg="1"/>
      <p:bldP spid="35" grpId="0" build="allAtOnce"/>
      <p:bldP spid="35" grpId="1" build="allAtOnce"/>
      <p:bldP spid="36" grpId="0" animBg="1"/>
      <p:bldP spid="37" grpId="0" animBg="1"/>
      <p:bldP spid="38" grpId="0" build="allAtOnce"/>
      <p:bldP spid="38" grpId="1" build="allAtOnce"/>
      <p:bldP spid="39" grpId="0" animBg="1"/>
      <p:bldP spid="40" grpId="0" animBg="1"/>
      <p:bldP spid="42" grpId="0" animBg="1"/>
      <p:bldP spid="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5|5.1|5.8|3.1|1.6|15.2"/>
</p:tagLst>
</file>

<file path=ppt/tags/tag2.xml><?xml version="1.0" encoding="utf-8"?>
<p:tagLst xmlns:a="http://schemas.openxmlformats.org/drawingml/2006/main" xmlns:r="http://schemas.openxmlformats.org/officeDocument/2006/relationships" xmlns:p="http://schemas.openxmlformats.org/presentationml/2006/main">
  <p:tag name="TIMING" val="|35.9|11.5|20.7|1.9|0.6|0.8|0.7|7"/>
</p:tagLst>
</file>

<file path=ppt/tags/tag3.xml><?xml version="1.0" encoding="utf-8"?>
<p:tagLst xmlns:a="http://schemas.openxmlformats.org/drawingml/2006/main" xmlns:r="http://schemas.openxmlformats.org/officeDocument/2006/relationships" xmlns:p="http://schemas.openxmlformats.org/presentationml/2006/main">
  <p:tag name="TIMING" val="|22.9|7.1|2.3|13.9|30.1|72.6"/>
</p:tagLst>
</file>

<file path=ppt/tags/tag4.xml><?xml version="1.0" encoding="utf-8"?>
<p:tagLst xmlns:a="http://schemas.openxmlformats.org/drawingml/2006/main" xmlns:r="http://schemas.openxmlformats.org/officeDocument/2006/relationships" xmlns:p="http://schemas.openxmlformats.org/presentationml/2006/main">
  <p:tag name="TIMING" val="|17.3"/>
</p:tagLst>
</file>

<file path=ppt/tags/tag5.xml><?xml version="1.0" encoding="utf-8"?>
<p:tagLst xmlns:a="http://schemas.openxmlformats.org/drawingml/2006/main" xmlns:r="http://schemas.openxmlformats.org/officeDocument/2006/relationships" xmlns:p="http://schemas.openxmlformats.org/presentationml/2006/main">
  <p:tag name="TIMING" val="|19.4|1|2.6|7.3|14|4.3|31.8"/>
</p:tagLst>
</file>

<file path=ppt/tags/tag6.xml><?xml version="1.0" encoding="utf-8"?>
<p:tagLst xmlns:a="http://schemas.openxmlformats.org/drawingml/2006/main" xmlns:r="http://schemas.openxmlformats.org/officeDocument/2006/relationships" xmlns:p="http://schemas.openxmlformats.org/presentationml/2006/main">
  <p:tag name="TIMING" val="|3.2|9.2|23.2|2.6|10.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43850</TotalTime>
  <Words>4077</Words>
  <Application>Microsoft Macintosh PowerPoint</Application>
  <PresentationFormat>On-screen Show (16:9)</PresentationFormat>
  <Paragraphs>602</Paragraphs>
  <Slides>36</Slides>
  <Notes>27</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Consolas</vt:lpstr>
      <vt:lpstr>Cambria Math</vt:lpstr>
      <vt:lpstr>Aptos Display</vt:lpstr>
      <vt:lpstr>Calibri</vt:lpstr>
      <vt:lpstr>Roboto</vt:lpstr>
      <vt:lpstr>Wingdings</vt:lpstr>
      <vt:lpstr>Roboto Light</vt:lpstr>
      <vt:lpstr>Aptos</vt:lpstr>
      <vt:lpstr>Apple Color Emoji</vt:lpstr>
      <vt:lpstr>Arial</vt:lpstr>
      <vt:lpstr>Times New Roman</vt:lpstr>
      <vt:lpstr>Office Theme</vt:lpstr>
      <vt:lpstr>PowerPoint Presentation</vt:lpstr>
      <vt:lpstr>Example</vt:lpstr>
      <vt:lpstr>Example</vt:lpstr>
      <vt:lpstr>Definition</vt:lpstr>
      <vt:lpstr>Common misconceptions</vt:lpstr>
      <vt:lpstr>Hallucinations aren’t like other kinds of errors</vt:lpstr>
      <vt:lpstr>PowerPoint Presentation</vt:lpstr>
      <vt:lpstr>PowerPoint Presentation</vt:lpstr>
      <vt:lpstr>Chatbots start as next-word predictors</vt:lpstr>
      <vt:lpstr>Chatbots start as next-word predictors</vt:lpstr>
      <vt:lpstr>Building LLMs</vt:lpstr>
      <vt:lpstr>Next-word prediction (pretraining) and validity</vt:lpstr>
      <vt:lpstr>NWP ≥ Classification</vt:lpstr>
      <vt:lpstr>NWP ≥ Classification</vt:lpstr>
      <vt:lpstr>NWP ≥ Classification</vt:lpstr>
      <vt:lpstr>NWP ≥ Classification</vt:lpstr>
      <vt:lpstr>NWP ≥ Classification</vt:lpstr>
      <vt:lpstr>Next-word prediction leads to calibration</vt:lpstr>
      <vt:lpstr>Post-training reduces calibration (and halluc.)</vt:lpstr>
      <vt:lpstr>Hallucinations are just a kind of error</vt:lpstr>
      <vt:lpstr>Estimate of Pretraining Hallucination Rate</vt:lpstr>
      <vt:lpstr>Human Language Models</vt:lpstr>
      <vt:lpstr>Building LLMs</vt:lpstr>
      <vt:lpstr>Post-training and hallucinations</vt:lpstr>
      <vt:lpstr>Leaderboard evals score(IDK)=score(wrong)</vt:lpstr>
      <vt:lpstr>Leaderboard evals score(IDK)=score(wrong)</vt:lpstr>
      <vt:lpstr>Leaderboard evals score(IDK)=score(wrong)</vt:lpstr>
      <vt:lpstr>Proposal: Add Explicit Confidence Targets</vt:lpstr>
      <vt:lpstr>Error penalties++                                                              [Chow’70]</vt:lpstr>
      <vt:lpstr>Simple mitigation experiment</vt:lpstr>
      <vt:lpstr>Case Study: SimpleQA (Wei+24)</vt:lpstr>
      <vt:lpstr>Case Study: SimpleQA (Wei+24)</vt:lpstr>
      <vt:lpstr>Case Study: SimpleQA (Wei+24)</vt:lpstr>
      <vt:lpstr>Open rubrics align incentives</vt:lpstr>
      <vt:lpstr>Looking forward</vt:lpstr>
      <vt:lpstr>Cryptographers, ASI needs your help 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Adam Kalai</cp:lastModifiedBy>
  <cp:revision>182</cp:revision>
  <cp:lastPrinted>2024-04-03T12:40:23Z</cp:lastPrinted>
  <dcterms:modified xsi:type="dcterms:W3CDTF">2026-03-06T22:22:57Z</dcterms:modified>
</cp:coreProperties>
</file>