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90"/>
  </p:notesMasterIdLst>
  <p:sldIdLst>
    <p:sldId id="256" r:id="rId4"/>
    <p:sldId id="410" r:id="rId5"/>
    <p:sldId id="257" r:id="rId6"/>
    <p:sldId id="297" r:id="rId7"/>
    <p:sldId id="296" r:id="rId8"/>
    <p:sldId id="258" r:id="rId9"/>
    <p:sldId id="294" r:id="rId10"/>
    <p:sldId id="338" r:id="rId11"/>
    <p:sldId id="349" r:id="rId12"/>
    <p:sldId id="352" r:id="rId13"/>
    <p:sldId id="339" r:id="rId14"/>
    <p:sldId id="267" r:id="rId15"/>
    <p:sldId id="269" r:id="rId16"/>
    <p:sldId id="301" r:id="rId17"/>
    <p:sldId id="290" r:id="rId18"/>
    <p:sldId id="279" r:id="rId19"/>
    <p:sldId id="306" r:id="rId20"/>
    <p:sldId id="341" r:id="rId21"/>
    <p:sldId id="316" r:id="rId22"/>
    <p:sldId id="326" r:id="rId23"/>
    <p:sldId id="327" r:id="rId24"/>
    <p:sldId id="350" r:id="rId25"/>
    <p:sldId id="353" r:id="rId26"/>
    <p:sldId id="454" r:id="rId27"/>
    <p:sldId id="351" r:id="rId28"/>
    <p:sldId id="483" r:id="rId29"/>
    <p:sldId id="342" r:id="rId30"/>
    <p:sldId id="300" r:id="rId31"/>
    <p:sldId id="344" r:id="rId32"/>
    <p:sldId id="445" r:id="rId33"/>
    <p:sldId id="325" r:id="rId34"/>
    <p:sldId id="309" r:id="rId35"/>
    <p:sldId id="440" r:id="rId36"/>
    <p:sldId id="459" r:id="rId37"/>
    <p:sldId id="460" r:id="rId38"/>
    <p:sldId id="310" r:id="rId39"/>
    <p:sldId id="441" r:id="rId40"/>
    <p:sldId id="442" r:id="rId41"/>
    <p:sldId id="443" r:id="rId42"/>
    <p:sldId id="448" r:id="rId43"/>
    <p:sldId id="444" r:id="rId44"/>
    <p:sldId id="447" r:id="rId45"/>
    <p:sldId id="446" r:id="rId46"/>
    <p:sldId id="461" r:id="rId47"/>
    <p:sldId id="449" r:id="rId48"/>
    <p:sldId id="462" r:id="rId49"/>
    <p:sldId id="455" r:id="rId50"/>
    <p:sldId id="456" r:id="rId51"/>
    <p:sldId id="457" r:id="rId52"/>
    <p:sldId id="458" r:id="rId53"/>
    <p:sldId id="453" r:id="rId54"/>
    <p:sldId id="324" r:id="rId55"/>
    <p:sldId id="312" r:id="rId56"/>
    <p:sldId id="463" r:id="rId57"/>
    <p:sldId id="319" r:id="rId58"/>
    <p:sldId id="318" r:id="rId59"/>
    <p:sldId id="317" r:id="rId60"/>
    <p:sldId id="464" r:id="rId61"/>
    <p:sldId id="355" r:id="rId62"/>
    <p:sldId id="417" r:id="rId63"/>
    <p:sldId id="422" r:id="rId64"/>
    <p:sldId id="488" r:id="rId65"/>
    <p:sldId id="420" r:id="rId66"/>
    <p:sldId id="421" r:id="rId67"/>
    <p:sldId id="490" r:id="rId68"/>
    <p:sldId id="491" r:id="rId69"/>
    <p:sldId id="426" r:id="rId70"/>
    <p:sldId id="492" r:id="rId71"/>
    <p:sldId id="493" r:id="rId72"/>
    <p:sldId id="494" r:id="rId73"/>
    <p:sldId id="482" r:id="rId74"/>
    <p:sldId id="389" r:id="rId75"/>
    <p:sldId id="427" r:id="rId76"/>
    <p:sldId id="428" r:id="rId77"/>
    <p:sldId id="328" r:id="rId78"/>
    <p:sldId id="484" r:id="rId79"/>
    <p:sldId id="485" r:id="rId80"/>
    <p:sldId id="486" r:id="rId81"/>
    <p:sldId id="487" r:id="rId82"/>
    <p:sldId id="432" r:id="rId83"/>
    <p:sldId id="433" r:id="rId84"/>
    <p:sldId id="434" r:id="rId85"/>
    <p:sldId id="437" r:id="rId86"/>
    <p:sldId id="435" r:id="rId87"/>
    <p:sldId id="436" r:id="rId88"/>
    <p:sldId id="438"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00B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07"/>
    <p:restoredTop sz="85279"/>
  </p:normalViewPr>
  <p:slideViewPr>
    <p:cSldViewPr snapToGrid="0">
      <p:cViewPr varScale="1">
        <p:scale>
          <a:sx n="99" d="100"/>
          <a:sy n="99" d="100"/>
        </p:scale>
        <p:origin x="200"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01:52:06.133"/>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41,'67'0,"-9"0,-32 0,-4 0,10 0,-10 0,10 0,-10 0,4 0,13 0,-14 0,8 0,-19 0,5 0,1-5,6 4,-2-3,1 0,2 2,-1-2,0 4,-5-5,-1 4,0-4,1 5,-1 0,1 0,-1 0,0 0,1 0,-1-4,1 3,3-4,-2 5,6 0,-6 0,-3 0,4 0,-6 0,11 0,-2 0,0 0,-7 0,9 0,-10 0,11 5,-8 0,-1 1,1 3,-1-8,0 4,1-5,3 0,2 0,-6 0,3 0,-4 0,6 0,0 0,0 0,-5 0,1 0,5 0,-4 0,-1 0,7 0,-10 0,6 0,5 4,-12-3,19 4,-14-5,10 0,-10 4,10-2,-5 2,1-4,-2 0,-5 0,-1 0,0 0,4 0,-4 0,3 0,-1 0,-3 0,4 0,-1 0,-2 0,2 0,0 0,-3 4,5-3,-5 3,6-4,-5 0,4 0,-3 0,-2 0,5 0,-5 0,1 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01:52:16.243"/>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0 93,'60'0,"-12"0,-21 0,-7 0,6 0,-9 0,14 0,-5 0,2 0,2 0,-10 0,5 0,-4 0,4 0,1 0,-4-9,4 6,0-6,-4 9,4 0,-5 0,-1 0,1 0,3 0,-2 0,2 0,-4 0,1 0,5 0,-4 0,4 0,-5 0,-1 0,0 0,1 0,-1 0,6 0,-4 0,10 0,-10 0,10 0,-15 0,7 0,-6 0,5 0,6-4,-4-2,-1 1,-8 1,7 4,-2 0,4 0,0 0,-5 0,5 0,-4 0,4 0,-1 0,-3 0,8 0,-12 0,10 0,-7 0,1 0,5 4,-10 1,6 4,-2-4,-2 3,7-3,-10 1,13-2,-12 0,13-3,-13 4,7-5,-3 4,1-2,8 2,-13-4,8 0,-5 0,7 5,-6-4,4 3,-9 1,5-4,10 3,-7 1,6-4,-9 4,1-5,3 0,-2 0,2 0,1 0,-4 0,8 0,-8 0,4 0,-1 0,-7 0,10 0,-11 0,7 0,0-5,-7 4,15-4,-18 5,18 0,-10-4,0 3,2-4,0 5,0 0,6 0,-9 0,0 0,1 0,-1 0,1 0,-1 0,6 0,-9 0,8 0,-5 0,1 0,8 0,-13 0,7 0,2 0,-2 0,6 0,-9 0,5 0,-4 0,8 0,-8 0,4 0,-5-5,1 4,3-3,-2 4,2 0,-4 0,0 0,8 0,-11 0,10 0,-7 0,1 0,8 0,-8 0,-1 0,3 0,-2 0,-1 0,7 0,-12 0,8 0,4 0,-6 0,2 0,23 0,-29 0,28 0,-34 0,12 0,-3 0,5 0,3 0,-7 0,-1 0,8 0,-15-4,14 2,-9-2,1 4,12-4,-9 3,6-9,-8 9,1-3,-1-1,0 4,0-4,3 1,-3 3,8-8,-13 8,12-8,-11 8,7-4,5 1,-11 3,14-7,-15 7,3-3,7-1,-10 4,7-7,-2 7,-6-3,12 4,-8 0,3 0,5 0,-6 0,3 0,1 0,-8-5,9 4,-5-4,-1 5,0 0,5 0,0 0,-4 0,2 0,1 0,-7 0,11 0,-10 0,3 0,5 0,-6 0,2 0,-3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01:57:17.861"/>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33,'84'0,"-3"0,-7 0,3 0,-8 0,3 0,-5 0,1 5,15-3,-15 4,7-6,-9 0,0 0,-8 0,15 0,-13 0,15 0,-9 0,-1 0,1 0,0 0,0 0,-7 0,-3 0,-7 0,0 0,-7 0,-2 0,-7 0,1 0,0 0,-1 0,7 0,2 5,7 2,0 5,0 0,7 1,-5-1,13-5,-20-1,10-6,-18 5,11-4,-12 9,12-4,-12 6,12 0,-11-1,11-4,-5 3,14-9,-5 5,5-6,-7 0,0 0,0 0,-1 0,1 0,-7 0,5 0,-12 0,12 0,-11 0,11 0,-12 0,5 0,-6 0,-1 0,1 0,-1 0,16 0,-5 0,13 0,-15 0,5 0,-5 0,7 0,-7-5,5-2,-12-4,5-1,-6 1,-1-1,1 1,-6 5,-2-4,0 9,-4-4,4 1,-5 3,-1-4,0 5,7 0,-5 0,10 0,-5 0,7 0,-1 0,-5 0,4 0,-10 0,10 0,-10 0,4 0,0 0,2 0,6 0,-1 0,1 0,-7 0,6 0,-12 0,6 0,-7 0,0 0,1 0,-1 0,1 0,-1 0,0 4,7-2,0 7,7-8,0 9,-1-8,7 3,2-5,7 0,-7 0,5 0,-12 0,0 0,-3 0,-10 0,-1 0,4 0,-2 0,11 0,-1 0,15 0,-4 0,16 0,3 0,10-6,-10 5,-1 0,4-5,-8 6,-2 0,-7 0,-7 0,5-5,-12 3,6-3,-14 5,5-5,-10 4,10-4,-10 5,10 0,-4 0,6 0,6 0,-5 0,5-5,1-2,-6-5,5 1,-6 4,6-3,-5 4,6-1,7 2,-11 5,12 0,-16-5,1 3,-6-3,4 5,-10 0,10 0,-5 0,14 0,1 0,6 0,1 0,0 0,0 0,-7 5,5 2,-5 5,0-1,-2 6,-6-4,-1 3,1 0,14 1,-11 1,19-2,-21-5,12 2,-5-7,0-1,5-5,-5 0,7 0,0 0,-1 0,-6 0,5 0,-5 0,7 0,-7 0,5 0,-11 0,11 0,-12 0,5 0,-6 0,-1 0,1 0,-1 0,1 0,-1 0,1 0,6 0,2 0,0 0,5 0,-5-5,7 3,-7-8,5 9,-12-9,12 8,-11-8,11 4,-12-6,5 5,1-3,-6 3,5-4,-6-1,-1 1,1 0,-1 4,1-3,-1 4,8-6,-6 1,12 4,-12-3,6 9,-14-4,5 5,-4 0,15 0,-13 0,11 0,-19 0,10 0,-5 0,1 0,-2 0,-5 4,-1-2,1 7,3 0,-8 2,8-1,-5-2,-2-6,10 7,-10-8,6 7,1-7,-9 4,11-5,-7 0,6 0,-2 0,-3 0,-1 0,4 0,-4 0,3 0,-3 0,4 0,-3 0,3 0,-1 0,-2 0,7 0,-11 0,10 0,-6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B0F78-5605-6144-B5AC-7A4F791D37E2}" type="datetimeFigureOut">
              <a:rPr lang="en-US" smtClean="0"/>
              <a:t>9/21/25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78163-0953-B146-A7EB-9D27F92294D1}" type="slidenum">
              <a:rPr lang="en-US" smtClean="0"/>
              <a:t>‹#›</a:t>
            </a:fld>
            <a:endParaRPr lang="en-US"/>
          </a:p>
        </p:txBody>
      </p:sp>
    </p:spTree>
    <p:extLst>
      <p:ext uri="{BB962C8B-B14F-4D97-AF65-F5344CB8AC3E}">
        <p14:creationId xmlns:p14="http://schemas.microsoft.com/office/powerpoint/2010/main" val="68282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1</a:t>
            </a:fld>
            <a:endParaRPr lang="en-US"/>
          </a:p>
        </p:txBody>
      </p:sp>
    </p:spTree>
    <p:extLst>
      <p:ext uri="{BB962C8B-B14F-4D97-AF65-F5344CB8AC3E}">
        <p14:creationId xmlns:p14="http://schemas.microsoft.com/office/powerpoint/2010/main" val="2002038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6040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1623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031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710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067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940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700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1817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52</a:t>
            </a:fld>
            <a:endParaRPr lang="en-US"/>
          </a:p>
        </p:txBody>
      </p:sp>
    </p:spTree>
    <p:extLst>
      <p:ext uri="{BB962C8B-B14F-4D97-AF65-F5344CB8AC3E}">
        <p14:creationId xmlns:p14="http://schemas.microsoft.com/office/powerpoint/2010/main" val="1029778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62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27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001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56</a:t>
            </a:fld>
            <a:endParaRPr lang="en-US"/>
          </a:p>
        </p:txBody>
      </p:sp>
    </p:spTree>
    <p:extLst>
      <p:ext uri="{BB962C8B-B14F-4D97-AF65-F5344CB8AC3E}">
        <p14:creationId xmlns:p14="http://schemas.microsoft.com/office/powerpoint/2010/main" val="3005620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123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59</a:t>
            </a:fld>
            <a:endParaRPr lang="en-US"/>
          </a:p>
        </p:txBody>
      </p:sp>
    </p:spTree>
    <p:extLst>
      <p:ext uri="{BB962C8B-B14F-4D97-AF65-F5344CB8AC3E}">
        <p14:creationId xmlns:p14="http://schemas.microsoft.com/office/powerpoint/2010/main" val="1730330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60</a:t>
            </a:fld>
            <a:endParaRPr lang="en-US"/>
          </a:p>
        </p:txBody>
      </p:sp>
    </p:spTree>
    <p:extLst>
      <p:ext uri="{BB962C8B-B14F-4D97-AF65-F5344CB8AC3E}">
        <p14:creationId xmlns:p14="http://schemas.microsoft.com/office/powerpoint/2010/main" val="3471852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573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763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543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977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65</a:t>
            </a:fld>
            <a:endParaRPr lang="en-US"/>
          </a:p>
        </p:txBody>
      </p:sp>
    </p:spTree>
    <p:extLst>
      <p:ext uri="{BB962C8B-B14F-4D97-AF65-F5344CB8AC3E}">
        <p14:creationId xmlns:p14="http://schemas.microsoft.com/office/powerpoint/2010/main" val="147604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5</a:t>
            </a:fld>
            <a:endParaRPr lang="en-US"/>
          </a:p>
        </p:txBody>
      </p:sp>
    </p:spTree>
    <p:extLst>
      <p:ext uri="{BB962C8B-B14F-4D97-AF65-F5344CB8AC3E}">
        <p14:creationId xmlns:p14="http://schemas.microsoft.com/office/powerpoint/2010/main" val="873473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266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482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86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12</a:t>
            </a:fld>
            <a:endParaRPr lang="en-US"/>
          </a:p>
        </p:txBody>
      </p:sp>
    </p:spTree>
    <p:extLst>
      <p:ext uri="{BB962C8B-B14F-4D97-AF65-F5344CB8AC3E}">
        <p14:creationId xmlns:p14="http://schemas.microsoft.com/office/powerpoint/2010/main" val="332574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13</a:t>
            </a:fld>
            <a:endParaRPr lang="en-US"/>
          </a:p>
        </p:txBody>
      </p:sp>
    </p:spTree>
    <p:extLst>
      <p:ext uri="{BB962C8B-B14F-4D97-AF65-F5344CB8AC3E}">
        <p14:creationId xmlns:p14="http://schemas.microsoft.com/office/powerpoint/2010/main" val="51796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16</a:t>
            </a:fld>
            <a:endParaRPr lang="en-US"/>
          </a:p>
        </p:txBody>
      </p:sp>
    </p:spTree>
    <p:extLst>
      <p:ext uri="{BB962C8B-B14F-4D97-AF65-F5344CB8AC3E}">
        <p14:creationId xmlns:p14="http://schemas.microsoft.com/office/powerpoint/2010/main" val="4200615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20</a:t>
            </a:fld>
            <a:endParaRPr lang="en-US"/>
          </a:p>
        </p:txBody>
      </p:sp>
    </p:spTree>
    <p:extLst>
      <p:ext uri="{BB962C8B-B14F-4D97-AF65-F5344CB8AC3E}">
        <p14:creationId xmlns:p14="http://schemas.microsoft.com/office/powerpoint/2010/main" val="53074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27</a:t>
            </a:fld>
            <a:endParaRPr lang="en-US"/>
          </a:p>
        </p:txBody>
      </p:sp>
    </p:spTree>
    <p:extLst>
      <p:ext uri="{BB962C8B-B14F-4D97-AF65-F5344CB8AC3E}">
        <p14:creationId xmlns:p14="http://schemas.microsoft.com/office/powerpoint/2010/main" val="894501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30</a:t>
            </a:fld>
            <a:endParaRPr lang="en-US"/>
          </a:p>
        </p:txBody>
      </p:sp>
    </p:spTree>
    <p:extLst>
      <p:ext uri="{BB962C8B-B14F-4D97-AF65-F5344CB8AC3E}">
        <p14:creationId xmlns:p14="http://schemas.microsoft.com/office/powerpoint/2010/main" val="135224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F297-BC7B-C5E4-C081-53F39A44BE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425324-3D3C-8E3E-3AA5-7320F2A2C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5759F-3E1E-CB33-5E95-92939ABE308E}"/>
              </a:ext>
            </a:extLst>
          </p:cNvPr>
          <p:cNvSpPr>
            <a:spLocks noGrp="1"/>
          </p:cNvSpPr>
          <p:nvPr>
            <p:ph type="dt" sz="half" idx="10"/>
          </p:nvPr>
        </p:nvSpPr>
        <p:spPr/>
        <p:txBody>
          <a:bodyPr/>
          <a:lstStyle/>
          <a:p>
            <a:fld id="{CD71C70E-5139-8749-AB66-9CBAE9F98BDC}" type="datetimeFigureOut">
              <a:rPr lang="en-US" smtClean="0"/>
              <a:t>9/21/25</a:t>
            </a:fld>
            <a:endParaRPr lang="en-US"/>
          </a:p>
        </p:txBody>
      </p:sp>
      <p:sp>
        <p:nvSpPr>
          <p:cNvPr id="5" name="Footer Placeholder 4">
            <a:extLst>
              <a:ext uri="{FF2B5EF4-FFF2-40B4-BE49-F238E27FC236}">
                <a16:creationId xmlns:a16="http://schemas.microsoft.com/office/drawing/2014/main" id="{8F545951-D724-14A8-78D9-31FAE2E4D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0FDE9-855F-C0B7-DD34-0171F548D19E}"/>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359809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1417-477B-9AC9-2BEB-CD321F5742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862C82-D571-8BF5-0DB8-F5AD9E0E1A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7C526-E11A-536F-D737-BF7F05876C35}"/>
              </a:ext>
            </a:extLst>
          </p:cNvPr>
          <p:cNvSpPr>
            <a:spLocks noGrp="1"/>
          </p:cNvSpPr>
          <p:nvPr>
            <p:ph type="dt" sz="half" idx="10"/>
          </p:nvPr>
        </p:nvSpPr>
        <p:spPr/>
        <p:txBody>
          <a:bodyPr/>
          <a:lstStyle/>
          <a:p>
            <a:fld id="{CD71C70E-5139-8749-AB66-9CBAE9F98BDC}" type="datetimeFigureOut">
              <a:rPr lang="en-US" smtClean="0"/>
              <a:t>9/21/25</a:t>
            </a:fld>
            <a:endParaRPr lang="en-US"/>
          </a:p>
        </p:txBody>
      </p:sp>
      <p:sp>
        <p:nvSpPr>
          <p:cNvPr id="5" name="Footer Placeholder 4">
            <a:extLst>
              <a:ext uri="{FF2B5EF4-FFF2-40B4-BE49-F238E27FC236}">
                <a16:creationId xmlns:a16="http://schemas.microsoft.com/office/drawing/2014/main" id="{F757DEA3-8B26-EDA2-D4A5-E7ECA529E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5A30A-ECC0-3D9F-82C2-4F2A0F0D3B9E}"/>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09350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E4E57E-4B6E-E7E6-173F-D657C16BAE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52474A-A635-0034-0D3D-37923A3761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7DE44-953A-2A54-F251-573DC8819AB1}"/>
              </a:ext>
            </a:extLst>
          </p:cNvPr>
          <p:cNvSpPr>
            <a:spLocks noGrp="1"/>
          </p:cNvSpPr>
          <p:nvPr>
            <p:ph type="dt" sz="half" idx="10"/>
          </p:nvPr>
        </p:nvSpPr>
        <p:spPr/>
        <p:txBody>
          <a:bodyPr/>
          <a:lstStyle/>
          <a:p>
            <a:fld id="{CD71C70E-5139-8749-AB66-9CBAE9F98BDC}" type="datetimeFigureOut">
              <a:rPr lang="en-US" smtClean="0"/>
              <a:t>9/21/25</a:t>
            </a:fld>
            <a:endParaRPr lang="en-US"/>
          </a:p>
        </p:txBody>
      </p:sp>
      <p:sp>
        <p:nvSpPr>
          <p:cNvPr id="5" name="Footer Placeholder 4">
            <a:extLst>
              <a:ext uri="{FF2B5EF4-FFF2-40B4-BE49-F238E27FC236}">
                <a16:creationId xmlns:a16="http://schemas.microsoft.com/office/drawing/2014/main" id="{0BEC2016-CAE9-051A-C6B9-C5A9FB68B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81362-5EE5-56F0-F89F-004510877083}"/>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1433837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997B-10E7-719A-72C3-50D2C535ED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966E86-97B5-98D0-A45E-D80964056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8B0C0D-0F27-980D-7CD7-D2BFAE96FED3}"/>
              </a:ext>
            </a:extLst>
          </p:cNvPr>
          <p:cNvSpPr>
            <a:spLocks noGrp="1"/>
          </p:cNvSpPr>
          <p:nvPr>
            <p:ph type="dt" sz="half" idx="10"/>
          </p:nvPr>
        </p:nvSpPr>
        <p:spPr/>
        <p:txBody>
          <a:bodyPr/>
          <a:lstStyle/>
          <a:p>
            <a:fld id="{01DE8892-36B7-5142-BB2E-F4603FEC6D91}" type="datetimeFigureOut">
              <a:rPr lang="en-US" smtClean="0"/>
              <a:t>9/21/25</a:t>
            </a:fld>
            <a:endParaRPr lang="en-US"/>
          </a:p>
        </p:txBody>
      </p:sp>
      <p:sp>
        <p:nvSpPr>
          <p:cNvPr id="5" name="Footer Placeholder 4">
            <a:extLst>
              <a:ext uri="{FF2B5EF4-FFF2-40B4-BE49-F238E27FC236}">
                <a16:creationId xmlns:a16="http://schemas.microsoft.com/office/drawing/2014/main" id="{F88583EC-1B3C-8560-A1B5-E08830A89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94E1D-DA32-7E61-F5CF-AD97415CBDEB}"/>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3675132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4CC6-29F9-0BBF-0A53-8E56D1726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BE912-3951-2F11-ABA8-CFC0314F1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2C439-73F8-CD2E-44AF-AB236DA4B131}"/>
              </a:ext>
            </a:extLst>
          </p:cNvPr>
          <p:cNvSpPr>
            <a:spLocks noGrp="1"/>
          </p:cNvSpPr>
          <p:nvPr>
            <p:ph type="dt" sz="half" idx="10"/>
          </p:nvPr>
        </p:nvSpPr>
        <p:spPr/>
        <p:txBody>
          <a:bodyPr/>
          <a:lstStyle/>
          <a:p>
            <a:fld id="{01DE8892-36B7-5142-BB2E-F4603FEC6D91}" type="datetimeFigureOut">
              <a:rPr lang="en-US" smtClean="0"/>
              <a:t>9/21/25</a:t>
            </a:fld>
            <a:endParaRPr lang="en-US"/>
          </a:p>
        </p:txBody>
      </p:sp>
      <p:sp>
        <p:nvSpPr>
          <p:cNvPr id="5" name="Footer Placeholder 4">
            <a:extLst>
              <a:ext uri="{FF2B5EF4-FFF2-40B4-BE49-F238E27FC236}">
                <a16:creationId xmlns:a16="http://schemas.microsoft.com/office/drawing/2014/main" id="{4F7709B6-0872-605C-369E-812BFDC91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57642-AD00-B6F0-D188-852E4D2CBF1B}"/>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1764826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F758-2BB2-2B89-6BEF-0EE70FFE5D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C21D6-8418-2E76-8D89-38F96C534C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D185F-7FBE-B63C-E65B-136B4ABD84EB}"/>
              </a:ext>
            </a:extLst>
          </p:cNvPr>
          <p:cNvSpPr>
            <a:spLocks noGrp="1"/>
          </p:cNvSpPr>
          <p:nvPr>
            <p:ph type="dt" sz="half" idx="10"/>
          </p:nvPr>
        </p:nvSpPr>
        <p:spPr/>
        <p:txBody>
          <a:bodyPr/>
          <a:lstStyle/>
          <a:p>
            <a:fld id="{01DE8892-36B7-5142-BB2E-F4603FEC6D91}" type="datetimeFigureOut">
              <a:rPr lang="en-US" smtClean="0"/>
              <a:t>9/21/25</a:t>
            </a:fld>
            <a:endParaRPr lang="en-US"/>
          </a:p>
        </p:txBody>
      </p:sp>
      <p:sp>
        <p:nvSpPr>
          <p:cNvPr id="5" name="Footer Placeholder 4">
            <a:extLst>
              <a:ext uri="{FF2B5EF4-FFF2-40B4-BE49-F238E27FC236}">
                <a16:creationId xmlns:a16="http://schemas.microsoft.com/office/drawing/2014/main" id="{7A27CF11-B262-ED08-283D-43A76DEA1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F7861-25BB-B299-82F8-7F155A029D1F}"/>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1511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543B-6675-199E-7CAE-48A989DFC0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EFC24-08B4-516A-03D1-1CCC4753E4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2F878A-FF4C-2131-F07E-AE04B68953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DE5F24-4F2D-98E1-3400-092E9CA7F944}"/>
              </a:ext>
            </a:extLst>
          </p:cNvPr>
          <p:cNvSpPr>
            <a:spLocks noGrp="1"/>
          </p:cNvSpPr>
          <p:nvPr>
            <p:ph type="dt" sz="half" idx="10"/>
          </p:nvPr>
        </p:nvSpPr>
        <p:spPr/>
        <p:txBody>
          <a:bodyPr/>
          <a:lstStyle/>
          <a:p>
            <a:fld id="{01DE8892-36B7-5142-BB2E-F4603FEC6D91}" type="datetimeFigureOut">
              <a:rPr lang="en-US" smtClean="0"/>
              <a:t>9/21/25</a:t>
            </a:fld>
            <a:endParaRPr lang="en-US"/>
          </a:p>
        </p:txBody>
      </p:sp>
      <p:sp>
        <p:nvSpPr>
          <p:cNvPr id="6" name="Footer Placeholder 5">
            <a:extLst>
              <a:ext uri="{FF2B5EF4-FFF2-40B4-BE49-F238E27FC236}">
                <a16:creationId xmlns:a16="http://schemas.microsoft.com/office/drawing/2014/main" id="{93D225C3-03EC-3255-968D-5E4AC282F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B4F54-862D-3B0A-EE0F-5D23EFE66ADB}"/>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697087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3458-E4D8-D1DE-B2FE-444B92EB6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FA082-4974-9EA1-DBFF-0FBE271EF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D856A1-7627-A247-7CDB-2E6CF54A17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0803F0-0F74-2D64-00AC-C63D3A75E1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B74C61-93CA-909D-12A8-274286B335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9D158-129F-B97E-82D9-41263BE695F7}"/>
              </a:ext>
            </a:extLst>
          </p:cNvPr>
          <p:cNvSpPr>
            <a:spLocks noGrp="1"/>
          </p:cNvSpPr>
          <p:nvPr>
            <p:ph type="dt" sz="half" idx="10"/>
          </p:nvPr>
        </p:nvSpPr>
        <p:spPr/>
        <p:txBody>
          <a:bodyPr/>
          <a:lstStyle/>
          <a:p>
            <a:fld id="{01DE8892-36B7-5142-BB2E-F4603FEC6D91}" type="datetimeFigureOut">
              <a:rPr lang="en-US" smtClean="0"/>
              <a:t>9/21/25</a:t>
            </a:fld>
            <a:endParaRPr lang="en-US"/>
          </a:p>
        </p:txBody>
      </p:sp>
      <p:sp>
        <p:nvSpPr>
          <p:cNvPr id="8" name="Footer Placeholder 7">
            <a:extLst>
              <a:ext uri="{FF2B5EF4-FFF2-40B4-BE49-F238E27FC236}">
                <a16:creationId xmlns:a16="http://schemas.microsoft.com/office/drawing/2014/main" id="{4754A880-5EA2-A929-EC4E-F8088A5512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445828-079B-8E30-9732-86542E3B7765}"/>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2215854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7277-590D-92C6-BC34-DFF752D38D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49F667-88A5-6B40-8C96-2392E982B3A2}"/>
              </a:ext>
            </a:extLst>
          </p:cNvPr>
          <p:cNvSpPr>
            <a:spLocks noGrp="1"/>
          </p:cNvSpPr>
          <p:nvPr>
            <p:ph type="dt" sz="half" idx="10"/>
          </p:nvPr>
        </p:nvSpPr>
        <p:spPr/>
        <p:txBody>
          <a:bodyPr/>
          <a:lstStyle/>
          <a:p>
            <a:fld id="{01DE8892-36B7-5142-BB2E-F4603FEC6D91}" type="datetimeFigureOut">
              <a:rPr lang="en-US" smtClean="0"/>
              <a:t>9/21/25</a:t>
            </a:fld>
            <a:endParaRPr lang="en-US"/>
          </a:p>
        </p:txBody>
      </p:sp>
      <p:sp>
        <p:nvSpPr>
          <p:cNvPr id="4" name="Footer Placeholder 3">
            <a:extLst>
              <a:ext uri="{FF2B5EF4-FFF2-40B4-BE49-F238E27FC236}">
                <a16:creationId xmlns:a16="http://schemas.microsoft.com/office/drawing/2014/main" id="{B3050A59-597E-EC5B-AAF5-DCDB8C4D4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04930D-E5CF-8EBA-2192-53A562DD6EC1}"/>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3542813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5E97FB-EEA2-B508-15A3-AD0B2185FE57}"/>
              </a:ext>
            </a:extLst>
          </p:cNvPr>
          <p:cNvSpPr>
            <a:spLocks noGrp="1"/>
          </p:cNvSpPr>
          <p:nvPr>
            <p:ph type="dt" sz="half" idx="10"/>
          </p:nvPr>
        </p:nvSpPr>
        <p:spPr/>
        <p:txBody>
          <a:bodyPr/>
          <a:lstStyle/>
          <a:p>
            <a:fld id="{01DE8892-36B7-5142-BB2E-F4603FEC6D91}" type="datetimeFigureOut">
              <a:rPr lang="en-US" smtClean="0"/>
              <a:t>9/21/25</a:t>
            </a:fld>
            <a:endParaRPr lang="en-US"/>
          </a:p>
        </p:txBody>
      </p:sp>
      <p:sp>
        <p:nvSpPr>
          <p:cNvPr id="3" name="Footer Placeholder 2">
            <a:extLst>
              <a:ext uri="{FF2B5EF4-FFF2-40B4-BE49-F238E27FC236}">
                <a16:creationId xmlns:a16="http://schemas.microsoft.com/office/drawing/2014/main" id="{C42F1528-2483-928D-7FE4-5D2E0D7FBF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732D8E-28A2-EE3A-37D7-D9F25AD45A4D}"/>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37850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80DA-3633-C3C4-8845-F13FEC93C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5A1120-F5C2-5451-E6D0-339EEDA383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61E623-B40C-1462-06FA-E63F71E0F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5E22A-EBA6-7A89-B4D6-0C36B3C0C90A}"/>
              </a:ext>
            </a:extLst>
          </p:cNvPr>
          <p:cNvSpPr>
            <a:spLocks noGrp="1"/>
          </p:cNvSpPr>
          <p:nvPr>
            <p:ph type="dt" sz="half" idx="10"/>
          </p:nvPr>
        </p:nvSpPr>
        <p:spPr/>
        <p:txBody>
          <a:bodyPr/>
          <a:lstStyle/>
          <a:p>
            <a:fld id="{01DE8892-36B7-5142-BB2E-F4603FEC6D91}" type="datetimeFigureOut">
              <a:rPr lang="en-US" smtClean="0"/>
              <a:t>9/21/25</a:t>
            </a:fld>
            <a:endParaRPr lang="en-US"/>
          </a:p>
        </p:txBody>
      </p:sp>
      <p:sp>
        <p:nvSpPr>
          <p:cNvPr id="6" name="Footer Placeholder 5">
            <a:extLst>
              <a:ext uri="{FF2B5EF4-FFF2-40B4-BE49-F238E27FC236}">
                <a16:creationId xmlns:a16="http://schemas.microsoft.com/office/drawing/2014/main" id="{975E57EF-8E07-4CB0-8DEA-5F6C1C7F0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75A77-4411-72FD-6823-90F53402757B}"/>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331389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60B1D-A745-90DB-9147-6739083A8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34628-1697-6F90-CB40-2795CCDD13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85F74-CB1D-C855-1C8C-9E36B5A4B94A}"/>
              </a:ext>
            </a:extLst>
          </p:cNvPr>
          <p:cNvSpPr>
            <a:spLocks noGrp="1"/>
          </p:cNvSpPr>
          <p:nvPr>
            <p:ph type="dt" sz="half" idx="10"/>
          </p:nvPr>
        </p:nvSpPr>
        <p:spPr/>
        <p:txBody>
          <a:bodyPr/>
          <a:lstStyle/>
          <a:p>
            <a:fld id="{CD71C70E-5139-8749-AB66-9CBAE9F98BDC}" type="datetimeFigureOut">
              <a:rPr lang="en-US" smtClean="0"/>
              <a:t>9/21/25</a:t>
            </a:fld>
            <a:endParaRPr lang="en-US"/>
          </a:p>
        </p:txBody>
      </p:sp>
      <p:sp>
        <p:nvSpPr>
          <p:cNvPr id="5" name="Footer Placeholder 4">
            <a:extLst>
              <a:ext uri="{FF2B5EF4-FFF2-40B4-BE49-F238E27FC236}">
                <a16:creationId xmlns:a16="http://schemas.microsoft.com/office/drawing/2014/main" id="{EAA51FD1-03BC-10D0-475F-0DCA36FF0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C5C8D-A576-312A-2525-7218EE56ABB9}"/>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410559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708B-52C5-02D8-4051-43EC22C9B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453C42-2749-A9F3-FD04-F9425B75A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E02D2-C14A-73BB-33E5-6040A6CC4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2FB26D-B574-2AB5-D383-9B8D3CCDEBAA}"/>
              </a:ext>
            </a:extLst>
          </p:cNvPr>
          <p:cNvSpPr>
            <a:spLocks noGrp="1"/>
          </p:cNvSpPr>
          <p:nvPr>
            <p:ph type="dt" sz="half" idx="10"/>
          </p:nvPr>
        </p:nvSpPr>
        <p:spPr/>
        <p:txBody>
          <a:bodyPr/>
          <a:lstStyle/>
          <a:p>
            <a:fld id="{01DE8892-36B7-5142-BB2E-F4603FEC6D91}" type="datetimeFigureOut">
              <a:rPr lang="en-US" smtClean="0"/>
              <a:t>9/21/25</a:t>
            </a:fld>
            <a:endParaRPr lang="en-US"/>
          </a:p>
        </p:txBody>
      </p:sp>
      <p:sp>
        <p:nvSpPr>
          <p:cNvPr id="6" name="Footer Placeholder 5">
            <a:extLst>
              <a:ext uri="{FF2B5EF4-FFF2-40B4-BE49-F238E27FC236}">
                <a16:creationId xmlns:a16="http://schemas.microsoft.com/office/drawing/2014/main" id="{1726E722-30DE-34F3-B9EA-61F4A3ECD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EAC47-FD40-83C9-143A-81FC92E9036C}"/>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4216201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5142-0B09-F479-8E77-89EDB7BB3F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62C375-880D-8986-2CFF-6341ED8CFF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98A25-F176-B7ED-5E5B-F86CE1C84E3F}"/>
              </a:ext>
            </a:extLst>
          </p:cNvPr>
          <p:cNvSpPr>
            <a:spLocks noGrp="1"/>
          </p:cNvSpPr>
          <p:nvPr>
            <p:ph type="dt" sz="half" idx="10"/>
          </p:nvPr>
        </p:nvSpPr>
        <p:spPr/>
        <p:txBody>
          <a:bodyPr/>
          <a:lstStyle/>
          <a:p>
            <a:fld id="{01DE8892-36B7-5142-BB2E-F4603FEC6D91}" type="datetimeFigureOut">
              <a:rPr lang="en-US" smtClean="0"/>
              <a:t>9/21/25</a:t>
            </a:fld>
            <a:endParaRPr lang="en-US"/>
          </a:p>
        </p:txBody>
      </p:sp>
      <p:sp>
        <p:nvSpPr>
          <p:cNvPr id="5" name="Footer Placeholder 4">
            <a:extLst>
              <a:ext uri="{FF2B5EF4-FFF2-40B4-BE49-F238E27FC236}">
                <a16:creationId xmlns:a16="http://schemas.microsoft.com/office/drawing/2014/main" id="{18E0F5B2-EDB8-68F3-BEA8-E4044F9FE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9A6A9-8A68-B445-3716-2BED3E8557AA}"/>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2241823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E03E36-6395-CC86-BC2D-4657DF3DFF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EEC814-94E4-602A-058B-AF92AD8648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076A2-4933-6F7C-6CBC-3A3F4CB953B5}"/>
              </a:ext>
            </a:extLst>
          </p:cNvPr>
          <p:cNvSpPr>
            <a:spLocks noGrp="1"/>
          </p:cNvSpPr>
          <p:nvPr>
            <p:ph type="dt" sz="half" idx="10"/>
          </p:nvPr>
        </p:nvSpPr>
        <p:spPr/>
        <p:txBody>
          <a:bodyPr/>
          <a:lstStyle/>
          <a:p>
            <a:fld id="{01DE8892-36B7-5142-BB2E-F4603FEC6D91}" type="datetimeFigureOut">
              <a:rPr lang="en-US" smtClean="0"/>
              <a:t>9/21/25</a:t>
            </a:fld>
            <a:endParaRPr lang="en-US"/>
          </a:p>
        </p:txBody>
      </p:sp>
      <p:sp>
        <p:nvSpPr>
          <p:cNvPr id="5" name="Footer Placeholder 4">
            <a:extLst>
              <a:ext uri="{FF2B5EF4-FFF2-40B4-BE49-F238E27FC236}">
                <a16:creationId xmlns:a16="http://schemas.microsoft.com/office/drawing/2014/main" id="{6C1F38EE-6590-7EDD-26DA-D744E8509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ED5E3-B7D4-7DAB-F89C-DE03598F6784}"/>
              </a:ext>
            </a:extLst>
          </p:cNvPr>
          <p:cNvSpPr>
            <a:spLocks noGrp="1"/>
          </p:cNvSpPr>
          <p:nvPr>
            <p:ph type="sldNum" sz="quarter" idx="12"/>
          </p:nvPr>
        </p:nvSpPr>
        <p:spPr/>
        <p:txBody>
          <a:bodyPr/>
          <a:lstStyle/>
          <a:p>
            <a:fld id="{FB8DBE5D-81A0-4044-9E96-9968A9DFD415}" type="slidenum">
              <a:rPr lang="en-US" smtClean="0"/>
              <a:t>‹#›</a:t>
            </a:fld>
            <a:endParaRPr lang="en-US"/>
          </a:p>
        </p:txBody>
      </p:sp>
    </p:spTree>
    <p:extLst>
      <p:ext uri="{BB962C8B-B14F-4D97-AF65-F5344CB8AC3E}">
        <p14:creationId xmlns:p14="http://schemas.microsoft.com/office/powerpoint/2010/main" val="4101350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71C70E-5139-8749-AB66-9CBAE9F98BDC}" type="datetimeFigureOut">
              <a:rPr lang="en-US" smtClean="0"/>
              <a:t>9/21/25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691697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71C70E-5139-8749-AB66-9CBAE9F98BDC}" type="datetimeFigureOut">
              <a:rPr lang="en-US" smtClean="0"/>
              <a:t>9/21/25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3254055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71C70E-5139-8749-AB66-9CBAE9F98BDC}" type="datetimeFigureOut">
              <a:rPr lang="en-US" smtClean="0"/>
              <a:t>9/21/25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080573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71C70E-5139-8749-AB66-9CBAE9F98BDC}" type="datetimeFigureOut">
              <a:rPr lang="en-US" smtClean="0"/>
              <a:t>9/21/25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1671410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71C70E-5139-8749-AB66-9CBAE9F98BDC}" type="datetimeFigureOut">
              <a:rPr lang="en-US" smtClean="0"/>
              <a:t>9/21/25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492127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71C70E-5139-8749-AB66-9CBAE9F98BDC}" type="datetimeFigureOut">
              <a:rPr lang="en-US" smtClean="0"/>
              <a:t>9/21/25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1657086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1C70E-5139-8749-AB66-9CBAE9F98BDC}" type="datetimeFigureOut">
              <a:rPr lang="en-US" smtClean="0"/>
              <a:t>9/21/25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76936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1B3C-F07D-2C0C-2196-768DEFF57D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DD55FC-B49E-0BF4-C78C-259EAE08BF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0908AD-5821-7AE8-A9FB-F2BE2C778515}"/>
              </a:ext>
            </a:extLst>
          </p:cNvPr>
          <p:cNvSpPr>
            <a:spLocks noGrp="1"/>
          </p:cNvSpPr>
          <p:nvPr>
            <p:ph type="dt" sz="half" idx="10"/>
          </p:nvPr>
        </p:nvSpPr>
        <p:spPr/>
        <p:txBody>
          <a:bodyPr/>
          <a:lstStyle/>
          <a:p>
            <a:fld id="{CD71C70E-5139-8749-AB66-9CBAE9F98BDC}" type="datetimeFigureOut">
              <a:rPr lang="en-US" smtClean="0"/>
              <a:t>9/21/25</a:t>
            </a:fld>
            <a:endParaRPr lang="en-US"/>
          </a:p>
        </p:txBody>
      </p:sp>
      <p:sp>
        <p:nvSpPr>
          <p:cNvPr id="5" name="Footer Placeholder 4">
            <a:extLst>
              <a:ext uri="{FF2B5EF4-FFF2-40B4-BE49-F238E27FC236}">
                <a16:creationId xmlns:a16="http://schemas.microsoft.com/office/drawing/2014/main" id="{07206A56-C6E1-1035-7C03-557162D44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E3B1B-38EB-8DD9-4F55-6EEBCB657C05}"/>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1294380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71C70E-5139-8749-AB66-9CBAE9F98BDC}" type="datetimeFigureOut">
              <a:rPr lang="en-US" smtClean="0"/>
              <a:t>9/21/25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3744725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71C70E-5139-8749-AB66-9CBAE9F98BDC}" type="datetimeFigureOut">
              <a:rPr lang="en-US" smtClean="0"/>
              <a:t>9/21/25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512871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71C70E-5139-8749-AB66-9CBAE9F98BDC}" type="datetimeFigureOut">
              <a:rPr lang="en-US" smtClean="0"/>
              <a:t>9/21/25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14493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71C70E-5139-8749-AB66-9CBAE9F98BDC}" type="datetimeFigureOut">
              <a:rPr lang="en-US" smtClean="0"/>
              <a:t>9/21/25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196539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2364-CBF4-7866-22F1-5838439581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532E8-BF34-210E-6EB9-4DBC3DF845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8AD3A0-551D-A841-A242-11CD139AC4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F3A16-8890-54EB-536E-41A6A71045BB}"/>
              </a:ext>
            </a:extLst>
          </p:cNvPr>
          <p:cNvSpPr>
            <a:spLocks noGrp="1"/>
          </p:cNvSpPr>
          <p:nvPr>
            <p:ph type="dt" sz="half" idx="10"/>
          </p:nvPr>
        </p:nvSpPr>
        <p:spPr/>
        <p:txBody>
          <a:bodyPr/>
          <a:lstStyle/>
          <a:p>
            <a:fld id="{CD71C70E-5139-8749-AB66-9CBAE9F98BDC}" type="datetimeFigureOut">
              <a:rPr lang="en-US" smtClean="0"/>
              <a:t>9/21/25</a:t>
            </a:fld>
            <a:endParaRPr lang="en-US"/>
          </a:p>
        </p:txBody>
      </p:sp>
      <p:sp>
        <p:nvSpPr>
          <p:cNvPr id="6" name="Footer Placeholder 5">
            <a:extLst>
              <a:ext uri="{FF2B5EF4-FFF2-40B4-BE49-F238E27FC236}">
                <a16:creationId xmlns:a16="http://schemas.microsoft.com/office/drawing/2014/main" id="{3207D8A3-A64A-6D4A-C745-F1C828100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B8F41-A7E9-B59F-788F-7D78B5D73E5D}"/>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427388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5057-3F16-BE8D-E09D-868BA759EA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034CDA-1E15-013F-475E-FB7B28549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F518C3-52D8-A0A5-5DA6-5A677C6267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106BA8-CB4A-5D5D-5EA7-92EF6CD315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DD943C-9FEE-75CE-FA27-A5AACE5106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247CBB-DA9F-81E5-49A5-156B3379E716}"/>
              </a:ext>
            </a:extLst>
          </p:cNvPr>
          <p:cNvSpPr>
            <a:spLocks noGrp="1"/>
          </p:cNvSpPr>
          <p:nvPr>
            <p:ph type="dt" sz="half" idx="10"/>
          </p:nvPr>
        </p:nvSpPr>
        <p:spPr/>
        <p:txBody>
          <a:bodyPr/>
          <a:lstStyle/>
          <a:p>
            <a:fld id="{CD71C70E-5139-8749-AB66-9CBAE9F98BDC}" type="datetimeFigureOut">
              <a:rPr lang="en-US" smtClean="0"/>
              <a:t>9/21/25</a:t>
            </a:fld>
            <a:endParaRPr lang="en-US"/>
          </a:p>
        </p:txBody>
      </p:sp>
      <p:sp>
        <p:nvSpPr>
          <p:cNvPr id="8" name="Footer Placeholder 7">
            <a:extLst>
              <a:ext uri="{FF2B5EF4-FFF2-40B4-BE49-F238E27FC236}">
                <a16:creationId xmlns:a16="http://schemas.microsoft.com/office/drawing/2014/main" id="{E90F1F4A-0338-C337-A2A6-93152881FE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A5B2E6-75B6-CBF8-92EB-E68163FB97E0}"/>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407501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4386-8B88-50CF-173D-4EE32504A9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634397-4560-9CD1-10E6-B5D428641A07}"/>
              </a:ext>
            </a:extLst>
          </p:cNvPr>
          <p:cNvSpPr>
            <a:spLocks noGrp="1"/>
          </p:cNvSpPr>
          <p:nvPr>
            <p:ph type="dt" sz="half" idx="10"/>
          </p:nvPr>
        </p:nvSpPr>
        <p:spPr/>
        <p:txBody>
          <a:bodyPr/>
          <a:lstStyle/>
          <a:p>
            <a:fld id="{CD71C70E-5139-8749-AB66-9CBAE9F98BDC}" type="datetimeFigureOut">
              <a:rPr lang="en-US" smtClean="0"/>
              <a:t>9/21/25</a:t>
            </a:fld>
            <a:endParaRPr lang="en-US"/>
          </a:p>
        </p:txBody>
      </p:sp>
      <p:sp>
        <p:nvSpPr>
          <p:cNvPr id="4" name="Footer Placeholder 3">
            <a:extLst>
              <a:ext uri="{FF2B5EF4-FFF2-40B4-BE49-F238E27FC236}">
                <a16:creationId xmlns:a16="http://schemas.microsoft.com/office/drawing/2014/main" id="{EFA26B88-E32D-9A25-5BE0-67CC3AA5C5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4092A3-9BC9-CC4C-7C5A-CC70903B0965}"/>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21585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44726-363D-DD06-CDC6-2F8FCF88407A}"/>
              </a:ext>
            </a:extLst>
          </p:cNvPr>
          <p:cNvSpPr>
            <a:spLocks noGrp="1"/>
          </p:cNvSpPr>
          <p:nvPr>
            <p:ph type="dt" sz="half" idx="10"/>
          </p:nvPr>
        </p:nvSpPr>
        <p:spPr/>
        <p:txBody>
          <a:bodyPr/>
          <a:lstStyle/>
          <a:p>
            <a:fld id="{CD71C70E-5139-8749-AB66-9CBAE9F98BDC}" type="datetimeFigureOut">
              <a:rPr lang="en-US" smtClean="0"/>
              <a:t>9/21/25</a:t>
            </a:fld>
            <a:endParaRPr lang="en-US"/>
          </a:p>
        </p:txBody>
      </p:sp>
      <p:sp>
        <p:nvSpPr>
          <p:cNvPr id="3" name="Footer Placeholder 2">
            <a:extLst>
              <a:ext uri="{FF2B5EF4-FFF2-40B4-BE49-F238E27FC236}">
                <a16:creationId xmlns:a16="http://schemas.microsoft.com/office/drawing/2014/main" id="{00EE4896-71A1-B254-2E20-325A44284B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AE957F-CA29-9438-FDEB-A1FA42FC864C}"/>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27253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8328-16BB-1F38-E3E8-D1BEFE8FD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41A862-AE8C-B259-76D2-C00024AA3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DDAC9B-2FE9-EF86-3DFF-898F9B94E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9854D-1E6A-78E0-99F6-CF7226F7FAAA}"/>
              </a:ext>
            </a:extLst>
          </p:cNvPr>
          <p:cNvSpPr>
            <a:spLocks noGrp="1"/>
          </p:cNvSpPr>
          <p:nvPr>
            <p:ph type="dt" sz="half" idx="10"/>
          </p:nvPr>
        </p:nvSpPr>
        <p:spPr/>
        <p:txBody>
          <a:bodyPr/>
          <a:lstStyle/>
          <a:p>
            <a:fld id="{CD71C70E-5139-8749-AB66-9CBAE9F98BDC}" type="datetimeFigureOut">
              <a:rPr lang="en-US" smtClean="0"/>
              <a:t>9/21/25</a:t>
            </a:fld>
            <a:endParaRPr lang="en-US"/>
          </a:p>
        </p:txBody>
      </p:sp>
      <p:sp>
        <p:nvSpPr>
          <p:cNvPr id="6" name="Footer Placeholder 5">
            <a:extLst>
              <a:ext uri="{FF2B5EF4-FFF2-40B4-BE49-F238E27FC236}">
                <a16:creationId xmlns:a16="http://schemas.microsoft.com/office/drawing/2014/main" id="{7984DEE1-84F6-2683-C48D-FA8401B70F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D14FCD-F27C-E98C-3213-8E7DBA10CBB2}"/>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41717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64D97-2872-5615-453E-1B0C0E336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5656DB-49BF-23A9-782B-D35A1625D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7734A2-2246-2F42-4392-D40F99C06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F27A2B-D0A3-07AE-6796-03BA8425C800}"/>
              </a:ext>
            </a:extLst>
          </p:cNvPr>
          <p:cNvSpPr>
            <a:spLocks noGrp="1"/>
          </p:cNvSpPr>
          <p:nvPr>
            <p:ph type="dt" sz="half" idx="10"/>
          </p:nvPr>
        </p:nvSpPr>
        <p:spPr/>
        <p:txBody>
          <a:bodyPr/>
          <a:lstStyle/>
          <a:p>
            <a:fld id="{CD71C70E-5139-8749-AB66-9CBAE9F98BDC}" type="datetimeFigureOut">
              <a:rPr lang="en-US" smtClean="0"/>
              <a:t>9/21/25</a:t>
            </a:fld>
            <a:endParaRPr lang="en-US"/>
          </a:p>
        </p:txBody>
      </p:sp>
      <p:sp>
        <p:nvSpPr>
          <p:cNvPr id="6" name="Footer Placeholder 5">
            <a:extLst>
              <a:ext uri="{FF2B5EF4-FFF2-40B4-BE49-F238E27FC236}">
                <a16:creationId xmlns:a16="http://schemas.microsoft.com/office/drawing/2014/main" id="{B0EE5A8B-D90A-A79F-295A-5E0FA2EE6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6C581-DC95-3A03-AD0B-23BE571AE399}"/>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378882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86E5-433F-2E9B-6B3F-1A5F165AD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AF100D-40F5-8D25-9C8B-528D850DF4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E5F69-C106-0C0F-B000-E184240D9E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1C70E-5139-8749-AB66-9CBAE9F98BDC}" type="datetimeFigureOut">
              <a:rPr lang="en-US" smtClean="0"/>
              <a:t>9/21/25</a:t>
            </a:fld>
            <a:endParaRPr lang="en-US"/>
          </a:p>
        </p:txBody>
      </p:sp>
      <p:sp>
        <p:nvSpPr>
          <p:cNvPr id="5" name="Footer Placeholder 4">
            <a:extLst>
              <a:ext uri="{FF2B5EF4-FFF2-40B4-BE49-F238E27FC236}">
                <a16:creationId xmlns:a16="http://schemas.microsoft.com/office/drawing/2014/main" id="{1B311787-295D-0FBC-F411-B9DFEB8E1C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8CC345-75CA-893F-11E4-57686FD9D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A7DDF-B01F-804B-AEB0-1A0D4A9EE607}" type="slidenum">
              <a:rPr lang="en-US" smtClean="0"/>
              <a:t>‹#›</a:t>
            </a:fld>
            <a:endParaRPr lang="en-US"/>
          </a:p>
        </p:txBody>
      </p:sp>
    </p:spTree>
    <p:extLst>
      <p:ext uri="{BB962C8B-B14F-4D97-AF65-F5344CB8AC3E}">
        <p14:creationId xmlns:p14="http://schemas.microsoft.com/office/powerpoint/2010/main" val="413627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C7B96-AF02-0384-8F6F-094F8EC34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A33E15-BDA4-1A90-0EA1-C63E76FF8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9C945-03C8-56A6-396E-A421260FEC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DE8892-36B7-5142-BB2E-F4603FEC6D91}" type="datetimeFigureOut">
              <a:rPr lang="en-US" smtClean="0"/>
              <a:t>9/21/25</a:t>
            </a:fld>
            <a:endParaRPr lang="en-US"/>
          </a:p>
        </p:txBody>
      </p:sp>
      <p:sp>
        <p:nvSpPr>
          <p:cNvPr id="5" name="Footer Placeholder 4">
            <a:extLst>
              <a:ext uri="{FF2B5EF4-FFF2-40B4-BE49-F238E27FC236}">
                <a16:creationId xmlns:a16="http://schemas.microsoft.com/office/drawing/2014/main" id="{760D5369-47A5-54E1-9DC8-29EF61718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D5FE893-7A92-C9DB-069C-0758A6811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8DBE5D-81A0-4044-9E96-9968A9DFD415}" type="slidenum">
              <a:rPr lang="en-US" smtClean="0"/>
              <a:t>‹#›</a:t>
            </a:fld>
            <a:endParaRPr lang="en-US"/>
          </a:p>
        </p:txBody>
      </p:sp>
    </p:spTree>
    <p:extLst>
      <p:ext uri="{BB962C8B-B14F-4D97-AF65-F5344CB8AC3E}">
        <p14:creationId xmlns:p14="http://schemas.microsoft.com/office/powerpoint/2010/main" val="318222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E8892-36B7-5142-BB2E-F4603FEC6D91}" type="datetimeFigureOut">
              <a:rPr lang="en-US" smtClean="0"/>
              <a:t>9/21/25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DBE5D-81A0-4044-9E96-9968A9DFD415}" type="slidenum">
              <a:rPr lang="en-US" smtClean="0"/>
              <a:t>‹#›</a:t>
            </a:fld>
            <a:endParaRPr lang="en-US"/>
          </a:p>
        </p:txBody>
      </p:sp>
    </p:spTree>
    <p:extLst>
      <p:ext uri="{BB962C8B-B14F-4D97-AF65-F5344CB8AC3E}">
        <p14:creationId xmlns:p14="http://schemas.microsoft.com/office/powerpoint/2010/main" val="3271070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live/YzuVet3YkkA?feature=shared" TargetMode="External"/><Relationship Id="rId2" Type="http://schemas.openxmlformats.org/officeDocument/2006/relationships/hyperlink" Target="https://www.nytimes.com/interactive/2023/02/17/business/ai-text-detection.html"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deepmind.google/discover/blog/watermarking-ai-generated-text-and-video-with-synthid/" TargetMode="External"/><Relationship Id="rId4" Type="http://schemas.openxmlformats.org/officeDocument/2006/relationships/hyperlink" Target="https://www.wsj.com/tech/ai/openai-tool-chatgpt-cheating-writing-135b755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610.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7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7" Type="http://schemas.openxmlformats.org/officeDocument/2006/relationships/image" Target="../media/image18.png"/><Relationship Id="rId12" Type="http://schemas.openxmlformats.org/officeDocument/2006/relationships/image" Target="../media/image15.sv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4.png"/><Relationship Id="rId5" Type="http://schemas.openxmlformats.org/officeDocument/2006/relationships/image" Target="../media/image141.png"/><Relationship Id="rId10" Type="http://schemas.openxmlformats.org/officeDocument/2006/relationships/image" Target="../media/image19.png"/><Relationship Id="rId9" Type="http://schemas.openxmlformats.org/officeDocument/2006/relationships/image" Target="../media/image18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15.svg"/><Relationship Id="rId7"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10.pn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5.svg"/><Relationship Id="rId7" Type="http://schemas.openxmlformats.org/officeDocument/2006/relationships/image" Target="../media/image23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1.png"/><Relationship Id="rId5" Type="http://schemas.openxmlformats.org/officeDocument/2006/relationships/image" Target="../media/image250.png"/><Relationship Id="rId4" Type="http://schemas.openxmlformats.org/officeDocument/2006/relationships/image" Target="../media/image240.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45.png"/><Relationship Id="rId10" Type="http://schemas.openxmlformats.org/officeDocument/2006/relationships/image" Target="../media/image44.png"/><Relationship Id="rId9" Type="http://schemas.openxmlformats.org/officeDocument/2006/relationships/image" Target="../media/image331.pn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6.png"/><Relationship Id="rId7" Type="http://schemas.openxmlformats.org/officeDocument/2006/relationships/image" Target="../media/image45.png"/><Relationship Id="rId12"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47.png"/><Relationship Id="rId15" Type="http://schemas.openxmlformats.org/officeDocument/2006/relationships/image" Target="../media/image44.png"/><Relationship Id="rId10" Type="http://schemas.openxmlformats.org/officeDocument/2006/relationships/image" Target="../media/image51.png"/><Relationship Id="rId4" Type="http://schemas.openxmlformats.org/officeDocument/2006/relationships/image" Target="../media/image43.png"/><Relationship Id="rId9" Type="http://schemas.openxmlformats.org/officeDocument/2006/relationships/image" Target="../media/image50.png"/><Relationship Id="rId14" Type="http://schemas.openxmlformats.org/officeDocument/2006/relationships/image" Target="../media/image55.png"/></Relationships>
</file>

<file path=ppt/slides/_rels/slide3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5.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png"/><Relationship Id="rId10" Type="http://schemas.openxmlformats.org/officeDocument/2006/relationships/image" Target="../media/image48.png"/><Relationship Id="rId4" Type="http://schemas.openxmlformats.org/officeDocument/2006/relationships/image" Target="../media/image57.png"/><Relationship Id="rId9" Type="http://schemas.openxmlformats.org/officeDocument/2006/relationships/image" Target="../media/image62.png"/></Relationships>
</file>

<file path=ppt/slides/_rels/slide3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65.png"/><Relationship Id="rId5" Type="http://schemas.openxmlformats.org/officeDocument/2006/relationships/image" Target="../media/image51.png"/><Relationship Id="rId10" Type="http://schemas.openxmlformats.org/officeDocument/2006/relationships/image" Target="../media/image66.png"/><Relationship Id="rId4" Type="http://schemas.openxmlformats.org/officeDocument/2006/relationships/image" Target="../media/image50.png"/><Relationship Id="rId9"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47.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43.png"/><Relationship Id="rId9" Type="http://schemas.openxmlformats.org/officeDocument/2006/relationships/image" Target="../media/image72.png"/><Relationship Id="rId14" Type="http://schemas.openxmlformats.org/officeDocument/2006/relationships/image" Target="../media/image77.png"/></Relationships>
</file>

<file path=ppt/slides/_rels/slide4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9.png"/><Relationship Id="rId7" Type="http://schemas.openxmlformats.org/officeDocument/2006/relationships/image" Target="../media/image81.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84.png"/><Relationship Id="rId5" Type="http://schemas.openxmlformats.org/officeDocument/2006/relationships/image" Target="../media/image80.png"/><Relationship Id="rId10" Type="http://schemas.openxmlformats.org/officeDocument/2006/relationships/customXml" Target="../ink/ink3.xml"/><Relationship Id="rId4" Type="http://schemas.openxmlformats.org/officeDocument/2006/relationships/customXml" Target="../ink/ink1.xml"/><Relationship Id="rId9" Type="http://schemas.openxmlformats.org/officeDocument/2006/relationships/image" Target="../media/image8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440.png"/><Relationship Id="rId13" Type="http://schemas.openxmlformats.org/officeDocument/2006/relationships/image" Target="../media/image490.png"/><Relationship Id="rId18" Type="http://schemas.openxmlformats.org/officeDocument/2006/relationships/image" Target="../media/image87.png"/><Relationship Id="rId3" Type="http://schemas.openxmlformats.org/officeDocument/2006/relationships/image" Target="../media/image390.png"/><Relationship Id="rId7" Type="http://schemas.openxmlformats.org/officeDocument/2006/relationships/image" Target="../media/image430.png"/><Relationship Id="rId12" Type="http://schemas.openxmlformats.org/officeDocument/2006/relationships/image" Target="../media/image480.png"/><Relationship Id="rId17" Type="http://schemas.openxmlformats.org/officeDocument/2006/relationships/image" Target="../media/image530.png"/><Relationship Id="rId2" Type="http://schemas.openxmlformats.org/officeDocument/2006/relationships/notesSlide" Target="../notesSlides/notesSlide18.xml"/><Relationship Id="rId16" Type="http://schemas.openxmlformats.org/officeDocument/2006/relationships/image" Target="../media/image520.png"/><Relationship Id="rId1" Type="http://schemas.openxmlformats.org/officeDocument/2006/relationships/slideLayout" Target="../slideLayouts/slideLayout2.xml"/><Relationship Id="rId6" Type="http://schemas.openxmlformats.org/officeDocument/2006/relationships/image" Target="../media/image420.png"/><Relationship Id="rId11" Type="http://schemas.openxmlformats.org/officeDocument/2006/relationships/image" Target="../media/image470.png"/><Relationship Id="rId5" Type="http://schemas.openxmlformats.org/officeDocument/2006/relationships/image" Target="../media/image410.png"/><Relationship Id="rId15" Type="http://schemas.openxmlformats.org/officeDocument/2006/relationships/image" Target="../media/image510.png"/><Relationship Id="rId10" Type="http://schemas.openxmlformats.org/officeDocument/2006/relationships/image" Target="../media/image460.png"/><Relationship Id="rId4" Type="http://schemas.openxmlformats.org/officeDocument/2006/relationships/image" Target="../media/image86.png"/><Relationship Id="rId9" Type="http://schemas.openxmlformats.org/officeDocument/2006/relationships/image" Target="../media/image450.png"/><Relationship Id="rId14" Type="http://schemas.openxmlformats.org/officeDocument/2006/relationships/image" Target="../media/image500.png"/></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9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261.png"/><Relationship Id="rId7" Type="http://schemas.openxmlformats.org/officeDocument/2006/relationships/image" Target="../media/image280.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96.svg"/><Relationship Id="rId4" Type="http://schemas.openxmlformats.org/officeDocument/2006/relationships/image" Target="../media/image94.png"/><Relationship Id="rId9" Type="http://schemas.openxmlformats.org/officeDocument/2006/relationships/image" Target="../media/image95.png"/></Relationships>
</file>

<file path=ppt/slides/_rels/slide61.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330.png"/><Relationship Id="rId7" Type="http://schemas.openxmlformats.org/officeDocument/2006/relationships/image" Target="../media/image2.sv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image" Target="../media/image94.png"/><Relationship Id="rId4" Type="http://schemas.openxmlformats.org/officeDocument/2006/relationships/image" Target="../media/image310.png"/><Relationship Id="rId9" Type="http://schemas.openxmlformats.org/officeDocument/2006/relationships/image" Target="../media/image34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97.png"/><Relationship Id="rId4" Type="http://schemas.openxmlformats.org/officeDocument/2006/relationships/image" Target="../media/image2.svg"/></Relationships>
</file>

<file path=ppt/slides/_rels/slide6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4.xml"/><Relationship Id="rId5" Type="http://schemas.openxmlformats.org/officeDocument/2006/relationships/image" Target="../media/image101.png"/><Relationship Id="rId4" Type="http://schemas.openxmlformats.org/officeDocument/2006/relationships/image" Target="../media/image10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4.xml"/><Relationship Id="rId4" Type="http://schemas.openxmlformats.org/officeDocument/2006/relationships/image" Target="../media/image10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105.png"/><Relationship Id="rId4" Type="http://schemas.openxmlformats.org/officeDocument/2006/relationships/image" Target="../media/image2.svg"/></Relationships>
</file>

<file path=ppt/slides/_rels/slide7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9.xml"/><Relationship Id="rId4" Type="http://schemas.openxmlformats.org/officeDocument/2006/relationships/image" Target="../media/image10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youtube.com/live/YzuVet3YkkA?feature=shared" TargetMode="External"/><Relationship Id="rId2" Type="http://schemas.openxmlformats.org/officeDocument/2006/relationships/hyperlink" Target="https://www.nytimes.com/interactive/2023/02/17/business/ai-text-detection.html" TargetMode="External"/><Relationship Id="rId1" Type="http://schemas.openxmlformats.org/officeDocument/2006/relationships/slideLayout" Target="../slideLayouts/slideLayout2.xml"/><Relationship Id="rId6" Type="http://schemas.openxmlformats.org/officeDocument/2006/relationships/hyperlink" Target="https://blog.cloudflare.com/an-early-look-at-cryptographic-watermarks-for-ai-generated-content/" TargetMode="External"/><Relationship Id="rId5" Type="http://schemas.openxmlformats.org/officeDocument/2006/relationships/hyperlink" Target="https://deepmind.google/discover/blog/watermarking-ai-generated-text-and-video-with-synthid/" TargetMode="External"/><Relationship Id="rId4" Type="http://schemas.openxmlformats.org/officeDocument/2006/relationships/hyperlink" Target="https://www.wsj.com/tech/ai/openai-tool-chatgpt-cheating-writing-135b755a"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simons.berkeley.edu/workshops/alignment-trust-watermarking-copyright-issues-llms/schedule" TargetMode="External"/><Relationship Id="rId2" Type="http://schemas.openxmlformats.org/officeDocument/2006/relationships/hyperlink" Target="https://youtu.be/1FuNLDVJJ_c" TargetMode="External"/><Relationship Id="rId1" Type="http://schemas.openxmlformats.org/officeDocument/2006/relationships/slideLayout" Target="../slideLayouts/slideLayout2.xml"/><Relationship Id="rId6" Type="http://schemas.openxmlformats.org/officeDocument/2006/relationships/hyperlink" Target="https://youtu.be/fYrvZx7VERI" TargetMode="External"/><Relationship Id="rId5" Type="http://schemas.openxmlformats.org/officeDocument/2006/relationships/hyperlink" Target="https://youtu.be/VFt7NYGj_F4" TargetMode="External"/><Relationship Id="rId4" Type="http://schemas.openxmlformats.org/officeDocument/2006/relationships/hyperlink" Target="https://youtu.be/UMSIc5USW5Y"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github.com/XuandongZhao/PRC-Watermark" TargetMode="External"/><Relationship Id="rId2" Type="http://schemas.openxmlformats.org/officeDocument/2006/relationships/hyperlink" Target="https://github.com/wagner-group/MarkMyWords" TargetMode="External"/><Relationship Id="rId1" Type="http://schemas.openxmlformats.org/officeDocument/2006/relationships/slideLayout" Target="../slideLayouts/slideLayout2.xml"/><Relationship Id="rId4" Type="http://schemas.openxmlformats.org/officeDocument/2006/relationships/hyperlink" Target="https://github.com/cloudflareresearch/poc-watermar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p:txBody>
          <a:bodyPr>
            <a:normAutofit/>
          </a:bodyPr>
          <a:lstStyle/>
          <a:p>
            <a:r>
              <a:rPr lang="en-US" dirty="0"/>
              <a:t>A Survey of Watermarks for Generative AI</a:t>
            </a:r>
          </a:p>
        </p:txBody>
      </p:sp>
      <p:sp>
        <p:nvSpPr>
          <p:cNvPr id="3" name="Subtitle 2">
            <a:extLst>
              <a:ext uri="{FF2B5EF4-FFF2-40B4-BE49-F238E27FC236}">
                <a16:creationId xmlns:a16="http://schemas.microsoft.com/office/drawing/2014/main" id="{1640745F-39F3-E63C-3BE6-828C41B07D54}"/>
              </a:ext>
            </a:extLst>
          </p:cNvPr>
          <p:cNvSpPr>
            <a:spLocks noGrp="1"/>
          </p:cNvSpPr>
          <p:nvPr>
            <p:ph type="subTitle" idx="1"/>
          </p:nvPr>
        </p:nvSpPr>
        <p:spPr>
          <a:xfrm>
            <a:off x="655982" y="3892756"/>
            <a:ext cx="10880035" cy="2856959"/>
          </a:xfrm>
        </p:spPr>
        <p:txBody>
          <a:bodyPr>
            <a:normAutofit/>
          </a:bodyPr>
          <a:lstStyle/>
          <a:p>
            <a:pPr>
              <a:defRPr/>
            </a:pPr>
            <a:r>
              <a:rPr kumimoji="0" lang="en-US" sz="2200" b="1" i="0" strike="noStrike" kern="1200" cap="none" spc="0" normalizeH="0" baseline="0" noProof="0" dirty="0">
                <a:ln>
                  <a:noFill/>
                </a:ln>
                <a:solidFill>
                  <a:srgbClr val="4472C4"/>
                </a:solidFill>
                <a:effectLst/>
                <a:uLnTx/>
                <a:uFillTx/>
                <a:latin typeface="Calibri" panose="020F0502020204030204"/>
                <a:ea typeface="+mn-ea"/>
                <a:cs typeface="+mn-cs"/>
              </a:rPr>
              <a:t>Miranda Christ</a:t>
            </a:r>
          </a:p>
          <a:p>
            <a:pPr>
              <a:defRPr/>
            </a:pPr>
            <a:r>
              <a:rPr lang="en-US" sz="2200" b="1" dirty="0" err="1">
                <a:solidFill>
                  <a:srgbClr val="4472C4"/>
                </a:solidFill>
                <a:latin typeface="Calibri" panose="020F0502020204030204"/>
              </a:rPr>
              <a:t>mchrist@cs.columbia.edu</a:t>
            </a:r>
            <a:endParaRPr kumimoji="0" lang="en-US" sz="2200" b="1" i="0"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34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F994-0900-95AD-4815-FA7B4AA695B2}"/>
              </a:ext>
            </a:extLst>
          </p:cNvPr>
          <p:cNvSpPr>
            <a:spLocks noGrp="1"/>
          </p:cNvSpPr>
          <p:nvPr>
            <p:ph type="title"/>
          </p:nvPr>
        </p:nvSpPr>
        <p:spPr/>
        <p:txBody>
          <a:bodyPr/>
          <a:lstStyle/>
          <a:p>
            <a:r>
              <a:rPr lang="en-US" dirty="0"/>
              <a:t>Language model watermarks: history</a:t>
            </a:r>
          </a:p>
        </p:txBody>
      </p:sp>
      <p:sp>
        <p:nvSpPr>
          <p:cNvPr id="3" name="Content Placeholder 2">
            <a:extLst>
              <a:ext uri="{FF2B5EF4-FFF2-40B4-BE49-F238E27FC236}">
                <a16:creationId xmlns:a16="http://schemas.microsoft.com/office/drawing/2014/main" id="{9AA9C5BB-4F17-93EB-2F0C-A85D6B16D887}"/>
              </a:ext>
            </a:extLst>
          </p:cNvPr>
          <p:cNvSpPr>
            <a:spLocks noGrp="1"/>
          </p:cNvSpPr>
          <p:nvPr>
            <p:ph idx="1"/>
          </p:nvPr>
        </p:nvSpPr>
        <p:spPr/>
        <p:txBody>
          <a:bodyPr>
            <a:normAutofit/>
          </a:bodyPr>
          <a:lstStyle/>
          <a:p>
            <a:r>
              <a:rPr lang="en-US" dirty="0"/>
              <a:t>Early works [Aar22, KGW+23] distilled the problem nicely; gave easy-to-understand schemes</a:t>
            </a:r>
          </a:p>
          <a:p>
            <a:pPr lvl="1"/>
            <a:r>
              <a:rPr lang="en-US" dirty="0"/>
              <a:t>NYTimes article: </a:t>
            </a:r>
            <a:r>
              <a:rPr lang="en-US" sz="1600" dirty="0">
                <a:hlinkClick r:id="rId2"/>
              </a:rPr>
              <a:t>https://www.nytimes.com/interactive/2023/02/17/business/ai-text-detection.html</a:t>
            </a:r>
            <a:endParaRPr lang="en-US" sz="1600" dirty="0"/>
          </a:p>
          <a:p>
            <a:r>
              <a:rPr lang="en-US" dirty="0" err="1"/>
              <a:t>OpenAI</a:t>
            </a:r>
            <a:r>
              <a:rPr lang="en-US" dirty="0"/>
              <a:t> did not deploy Scott’s scheme</a:t>
            </a:r>
          </a:p>
          <a:p>
            <a:pPr lvl="1"/>
            <a:r>
              <a:rPr lang="en-US" dirty="0"/>
              <a:t>Scott’s talk at Simons: </a:t>
            </a:r>
            <a:r>
              <a:rPr lang="en-US" sz="1600" dirty="0">
                <a:hlinkClick r:id="rId3"/>
              </a:rPr>
              <a:t>https://www.youtube.com/live/YzuVet3YkkA?feature=shared</a:t>
            </a:r>
            <a:endParaRPr lang="en-US" sz="1600" dirty="0"/>
          </a:p>
          <a:p>
            <a:pPr lvl="1"/>
            <a:r>
              <a:rPr lang="en-US" dirty="0"/>
              <a:t>WSJ article: </a:t>
            </a:r>
            <a:r>
              <a:rPr lang="en-US" sz="1600" dirty="0">
                <a:hlinkClick r:id="rId4"/>
              </a:rPr>
              <a:t>https://www.wsj.com/tech/ai/openai-tool-chatgpt-cheating-writing-135b755a</a:t>
            </a:r>
            <a:r>
              <a:rPr lang="en-US" sz="1600" dirty="0"/>
              <a:t> </a:t>
            </a:r>
          </a:p>
          <a:p>
            <a:r>
              <a:rPr lang="en-US" dirty="0"/>
              <a:t>2024: Google deployed </a:t>
            </a:r>
            <a:r>
              <a:rPr lang="en-US" dirty="0" err="1"/>
              <a:t>SynthID</a:t>
            </a:r>
            <a:endParaRPr lang="en-US" dirty="0"/>
          </a:p>
          <a:p>
            <a:pPr lvl="1"/>
            <a:r>
              <a:rPr lang="en-US" sz="1600" dirty="0">
                <a:hlinkClick r:id="rId5"/>
              </a:rPr>
              <a:t>https://deepmind.google/discover/blog/watermarking-ai-generated-text-and-video-with-synthid/</a:t>
            </a:r>
            <a:r>
              <a:rPr lang="en-US" sz="1600" dirty="0"/>
              <a:t> </a:t>
            </a:r>
          </a:p>
        </p:txBody>
      </p:sp>
      <p:sp>
        <p:nvSpPr>
          <p:cNvPr id="7" name="TextBox 6">
            <a:extLst>
              <a:ext uri="{FF2B5EF4-FFF2-40B4-BE49-F238E27FC236}">
                <a16:creationId xmlns:a16="http://schemas.microsoft.com/office/drawing/2014/main" id="{40568EAF-45F8-E714-46DB-DA904BEF87A9}"/>
              </a:ext>
            </a:extLst>
          </p:cNvPr>
          <p:cNvSpPr txBox="1"/>
          <p:nvPr/>
        </p:nvSpPr>
        <p:spPr>
          <a:xfrm>
            <a:off x="474052" y="6176963"/>
            <a:ext cx="10238522" cy="1169551"/>
          </a:xfrm>
          <a:prstGeom prst="rect">
            <a:avLst/>
          </a:prstGeom>
          <a:noFill/>
        </p:spPr>
        <p:txBody>
          <a:bodyPr wrap="square" rtlCol="0">
            <a:spAutoFit/>
          </a:bodyPr>
          <a:lstStyle/>
          <a:p>
            <a:pPr algn="l"/>
            <a:r>
              <a:rPr lang="en-US" sz="1400" dirty="0"/>
              <a:t>[</a:t>
            </a:r>
            <a:r>
              <a:rPr lang="en-US" sz="1400" b="1" dirty="0"/>
              <a:t>Aar22</a:t>
            </a:r>
            <a:r>
              <a:rPr lang="en-US" sz="1400" dirty="0"/>
              <a:t>] S. Aaronson, “Leaning Into </a:t>
            </a:r>
            <a:r>
              <a:rPr lang="en-US" sz="1400" dirty="0" err="1"/>
              <a:t>Uninterpretability</a:t>
            </a:r>
            <a:r>
              <a:rPr lang="en-US" sz="1400" dirty="0"/>
              <a:t> for AI Alignment,” 2022.</a:t>
            </a:r>
          </a:p>
          <a:p>
            <a:pPr algn="l"/>
            <a:r>
              <a:rPr lang="en-US" sz="1400" dirty="0"/>
              <a:t>[</a:t>
            </a:r>
            <a:r>
              <a:rPr lang="en-US" sz="1400" b="1" dirty="0"/>
              <a:t>KGW+23</a:t>
            </a:r>
            <a:r>
              <a:rPr lang="en-US" sz="1400" dirty="0"/>
              <a:t>] J. </a:t>
            </a:r>
            <a:r>
              <a:rPr lang="en-US" sz="1400" dirty="0" err="1"/>
              <a:t>Kirchenbauer</a:t>
            </a:r>
            <a:r>
              <a:rPr lang="en-US" sz="1400" dirty="0"/>
              <a:t> </a:t>
            </a:r>
            <a:r>
              <a:rPr lang="en-US" sz="1400" i="1" dirty="0"/>
              <a:t>et al</a:t>
            </a:r>
            <a:r>
              <a:rPr lang="en-US" sz="1400" dirty="0"/>
              <a:t>., “A Watermark for Language Models,” 2023.</a:t>
            </a:r>
          </a:p>
          <a:p>
            <a:endParaRPr lang="en-US" sz="1400" dirty="0"/>
          </a:p>
          <a:p>
            <a:endParaRPr lang="en-US" sz="1400" dirty="0"/>
          </a:p>
          <a:p>
            <a:r>
              <a:rPr lang="en-US" sz="1400" b="1" dirty="0"/>
              <a:t> </a:t>
            </a:r>
          </a:p>
        </p:txBody>
      </p:sp>
      <p:pic>
        <p:nvPicPr>
          <p:cNvPr id="5" name="Picture 4" descr="A white background with black text&#10;&#10;Description automatically generated">
            <a:extLst>
              <a:ext uri="{FF2B5EF4-FFF2-40B4-BE49-F238E27FC236}">
                <a16:creationId xmlns:a16="http://schemas.microsoft.com/office/drawing/2014/main" id="{0D5A2CF9-8965-285C-A75E-2235E543C4FE}"/>
              </a:ext>
            </a:extLst>
          </p:cNvPr>
          <p:cNvPicPr>
            <a:picLocks noChangeAspect="1"/>
          </p:cNvPicPr>
          <p:nvPr/>
        </p:nvPicPr>
        <p:blipFill>
          <a:blip r:embed="rId6"/>
          <a:stretch>
            <a:fillRect/>
          </a:stretch>
        </p:blipFill>
        <p:spPr>
          <a:xfrm>
            <a:off x="2563969" y="2943627"/>
            <a:ext cx="6858000" cy="1485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589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xit" presetSubtype="0" fill="hold" nodeType="clickEffect">
                                  <p:stCondLst>
                                    <p:cond delay="0"/>
                                  </p:stCondLst>
                                  <p:childTnLst>
                                    <p:anim calcmode="lin" valueType="num">
                                      <p:cBhvr>
                                        <p:cTn id="10" dur="1000"/>
                                        <p:tgtEl>
                                          <p:spTgt spid="5"/>
                                        </p:tgtEl>
                                        <p:attrNameLst>
                                          <p:attrName>ppt_w</p:attrName>
                                        </p:attrNameLst>
                                      </p:cBhvr>
                                      <p:tavLst>
                                        <p:tav tm="0">
                                          <p:val>
                                            <p:strVal val="ppt_w"/>
                                          </p:val>
                                        </p:tav>
                                        <p:tav tm="100000">
                                          <p:val>
                                            <p:fltVal val="0"/>
                                          </p:val>
                                        </p:tav>
                                      </p:tavLst>
                                    </p:anim>
                                    <p:anim calcmode="lin" valueType="num">
                                      <p:cBhvr>
                                        <p:cTn id="11" dur="1000"/>
                                        <p:tgtEl>
                                          <p:spTgt spid="5"/>
                                        </p:tgtEl>
                                        <p:attrNameLst>
                                          <p:attrName>ppt_h</p:attrName>
                                        </p:attrNameLst>
                                      </p:cBhvr>
                                      <p:tavLst>
                                        <p:tav tm="0">
                                          <p:val>
                                            <p:strVal val="ppt_h"/>
                                          </p:val>
                                        </p:tav>
                                        <p:tav tm="100000">
                                          <p:val>
                                            <p:fltVal val="0"/>
                                          </p:val>
                                        </p:tav>
                                      </p:tavLst>
                                    </p:anim>
                                    <p:anim calcmode="lin" valueType="num">
                                      <p:cBhvr>
                                        <p:cTn id="12"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3"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a:bodyPr>
          <a:lstStyle/>
          <a:p>
            <a:pPr algn="l"/>
            <a:r>
              <a:rPr lang="en-US" dirty="0"/>
              <a:t>Large language models</a:t>
            </a:r>
          </a:p>
        </p:txBody>
      </p:sp>
    </p:spTree>
    <p:extLst>
      <p:ext uri="{BB962C8B-B14F-4D97-AF65-F5344CB8AC3E}">
        <p14:creationId xmlns:p14="http://schemas.microsoft.com/office/powerpoint/2010/main" val="3517874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9D6-FE72-E54F-FC12-0105C2A28E2D}"/>
              </a:ext>
            </a:extLst>
          </p:cNvPr>
          <p:cNvSpPr>
            <a:spLocks noGrp="1"/>
          </p:cNvSpPr>
          <p:nvPr>
            <p:ph type="title"/>
          </p:nvPr>
        </p:nvSpPr>
        <p:spPr/>
        <p:txBody>
          <a:bodyPr/>
          <a:lstStyle/>
          <a:p>
            <a:r>
              <a:rPr lang="en-US" dirty="0"/>
              <a:t>Large language models (LLMs)</a:t>
            </a:r>
          </a:p>
        </p:txBody>
      </p:sp>
      <p:sp>
        <p:nvSpPr>
          <p:cNvPr id="4" name="Rounded Rectangle 3">
            <a:extLst>
              <a:ext uri="{FF2B5EF4-FFF2-40B4-BE49-F238E27FC236}">
                <a16:creationId xmlns:a16="http://schemas.microsoft.com/office/drawing/2014/main" id="{2B6EFDF3-4D52-196A-B601-6144D200DA67}"/>
              </a:ext>
            </a:extLst>
          </p:cNvPr>
          <p:cNvSpPr/>
          <p:nvPr/>
        </p:nvSpPr>
        <p:spPr>
          <a:xfrm>
            <a:off x="5773133" y="2066827"/>
            <a:ext cx="5580667" cy="27243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dirty="0">
                <a:cs typeface="Consolas" panose="020B0609020204030204" pitchFamily="49" charset="0"/>
              </a:rPr>
              <a:t>Model</a:t>
            </a:r>
          </a:p>
        </p:txBody>
      </p:sp>
      <p:pic>
        <p:nvPicPr>
          <p:cNvPr id="8" name="Graphic 7" descr="Man with solid fill">
            <a:extLst>
              <a:ext uri="{FF2B5EF4-FFF2-40B4-BE49-F238E27FC236}">
                <a16:creationId xmlns:a16="http://schemas.microsoft.com/office/drawing/2014/main" id="{973A60F2-7ACE-C4FC-1BE8-A1D883CB87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452" y="2599442"/>
            <a:ext cx="1659117" cy="1659117"/>
          </a:xfrm>
          <a:prstGeom prst="rect">
            <a:avLst/>
          </a:prstGeom>
        </p:spPr>
      </p:pic>
      <p:cxnSp>
        <p:nvCxnSpPr>
          <p:cNvPr id="10" name="Straight Arrow Connector 9">
            <a:extLst>
              <a:ext uri="{FF2B5EF4-FFF2-40B4-BE49-F238E27FC236}">
                <a16:creationId xmlns:a16="http://schemas.microsoft.com/office/drawing/2014/main" id="{6D5D3D91-0CF2-290C-411A-414F7E49D22D}"/>
              </a:ext>
            </a:extLst>
          </p:cNvPr>
          <p:cNvCxnSpPr>
            <a:cxnSpLocks/>
            <a:stCxn id="8" idx="3"/>
            <a:endCxn id="4" idx="1"/>
          </p:cNvCxnSpPr>
          <p:nvPr/>
        </p:nvCxnSpPr>
        <p:spPr>
          <a:xfrm flipV="1">
            <a:off x="2657569" y="3429000"/>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4C1A16-407D-4C30-2024-DA71D3495B61}"/>
                  </a:ext>
                </a:extLst>
              </p:cNvPr>
              <p:cNvSpPr txBox="1"/>
              <p:nvPr/>
            </p:nvSpPr>
            <p:spPr>
              <a:xfrm>
                <a:off x="3367181" y="2905780"/>
                <a:ext cx="1576394" cy="523220"/>
              </a:xfrm>
              <a:prstGeom prst="rect">
                <a:avLst/>
              </a:prstGeom>
              <a:noFill/>
            </p:spPr>
            <p:txBody>
              <a:bodyPr wrap="none" rtlCol="0">
                <a:spAutoFit/>
              </a:bodyPr>
              <a:lstStyle/>
              <a:p>
                <a:r>
                  <a:rPr lang="en-US" sz="2800" b="0" dirty="0"/>
                  <a:t>Prompt </a:t>
                </a:r>
                <a14:m>
                  <m:oMath xmlns:m="http://schemas.openxmlformats.org/officeDocument/2006/math">
                    <m:r>
                      <a:rPr lang="en-US" sz="2800" b="0" i="1" smtClean="0">
                        <a:latin typeface="Cambria Math" panose="02040503050406030204" pitchFamily="18" charset="0"/>
                      </a:rPr>
                      <m:t>𝜋</m:t>
                    </m:r>
                  </m:oMath>
                </a14:m>
                <a:endParaRPr lang="en-US" sz="2800" dirty="0"/>
              </a:p>
            </p:txBody>
          </p:sp>
        </mc:Choice>
        <mc:Fallback xmlns="">
          <p:sp>
            <p:nvSpPr>
              <p:cNvPr id="12" name="TextBox 11">
                <a:extLst>
                  <a:ext uri="{FF2B5EF4-FFF2-40B4-BE49-F238E27FC236}">
                    <a16:creationId xmlns:a16="http://schemas.microsoft.com/office/drawing/2014/main" id="{D64C1A16-407D-4C30-2024-DA71D3495B61}"/>
                  </a:ext>
                </a:extLst>
              </p:cNvPr>
              <p:cNvSpPr txBox="1">
                <a:spLocks noRot="1" noChangeAspect="1" noMove="1" noResize="1" noEditPoints="1" noAdjustHandles="1" noChangeArrowheads="1" noChangeShapeType="1" noTextEdit="1"/>
              </p:cNvSpPr>
              <p:nvPr/>
            </p:nvSpPr>
            <p:spPr>
              <a:xfrm>
                <a:off x="3367181" y="2905780"/>
                <a:ext cx="1576394" cy="523220"/>
              </a:xfrm>
              <a:prstGeom prst="rect">
                <a:avLst/>
              </a:prstGeom>
              <a:blipFill>
                <a:blip r:embed="rId5"/>
                <a:stretch>
                  <a:fillRect l="-7937" t="-11628" b="-27907"/>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FE8A2C8-752A-4D82-15C9-45D75C18AEA7}"/>
              </a:ext>
            </a:extLst>
          </p:cNvPr>
          <p:cNvCxnSpPr>
            <a:cxnSpLocks/>
          </p:cNvCxnSpPr>
          <p:nvPr/>
        </p:nvCxnSpPr>
        <p:spPr>
          <a:xfrm flipH="1">
            <a:off x="2657569" y="3805139"/>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7E052C5-99F8-8B23-BFB6-74FDAE2618B8}"/>
                  </a:ext>
                </a:extLst>
              </p:cNvPr>
              <p:cNvSpPr txBox="1"/>
              <p:nvPr/>
            </p:nvSpPr>
            <p:spPr>
              <a:xfrm>
                <a:off x="3367181" y="3919668"/>
                <a:ext cx="2125390" cy="523220"/>
              </a:xfrm>
              <a:prstGeom prst="rect">
                <a:avLst/>
              </a:prstGeom>
              <a:noFill/>
            </p:spPr>
            <p:txBody>
              <a:bodyPr wrap="none" rtlCol="0">
                <a:spAutoFit/>
              </a:bodyPr>
              <a:lstStyle/>
              <a:p>
                <a:r>
                  <a:rPr lang="en-US" sz="2800" b="0" dirty="0"/>
                  <a:t>Text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oMath>
                </a14:m>
                <a:endParaRPr lang="en-US" sz="2800" dirty="0"/>
              </a:p>
            </p:txBody>
          </p:sp>
        </mc:Choice>
        <mc:Fallback xmlns="">
          <p:sp>
            <p:nvSpPr>
              <p:cNvPr id="20" name="TextBox 19">
                <a:extLst>
                  <a:ext uri="{FF2B5EF4-FFF2-40B4-BE49-F238E27FC236}">
                    <a16:creationId xmlns:a16="http://schemas.microsoft.com/office/drawing/2014/main" id="{07E052C5-99F8-8B23-BFB6-74FDAE2618B8}"/>
                  </a:ext>
                </a:extLst>
              </p:cNvPr>
              <p:cNvSpPr txBox="1">
                <a:spLocks noRot="1" noChangeAspect="1" noMove="1" noResize="1" noEditPoints="1" noAdjustHandles="1" noChangeArrowheads="1" noChangeShapeType="1" noTextEdit="1"/>
              </p:cNvSpPr>
              <p:nvPr/>
            </p:nvSpPr>
            <p:spPr>
              <a:xfrm>
                <a:off x="3367181" y="3919668"/>
                <a:ext cx="2125390" cy="523220"/>
              </a:xfrm>
              <a:prstGeom prst="rect">
                <a:avLst/>
              </a:prstGeom>
              <a:blipFill>
                <a:blip r:embed="rId6"/>
                <a:stretch>
                  <a:fillRect l="-5917" t="-11905" b="-3095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536C487-3A6A-29C9-BA7E-BF659C98C4E6}"/>
              </a:ext>
            </a:extLst>
          </p:cNvPr>
          <p:cNvSpPr txBox="1"/>
          <p:nvPr/>
        </p:nvSpPr>
        <p:spPr>
          <a:xfrm>
            <a:off x="3878169" y="5049137"/>
            <a:ext cx="1445589" cy="523220"/>
          </a:xfrm>
          <a:prstGeom prst="rect">
            <a:avLst/>
          </a:prstGeom>
          <a:noFill/>
        </p:spPr>
        <p:txBody>
          <a:bodyPr wrap="none" rtlCol="0">
            <a:spAutoFit/>
          </a:bodyPr>
          <a:lstStyle/>
          <a:p>
            <a:r>
              <a:rPr lang="en-US" sz="2800" b="0" dirty="0"/>
              <a:t>“tokens”</a:t>
            </a:r>
            <a:endParaRPr lang="en-US" sz="2800" dirty="0"/>
          </a:p>
        </p:txBody>
      </p:sp>
      <p:cxnSp>
        <p:nvCxnSpPr>
          <p:cNvPr id="6" name="Straight Arrow Connector 5">
            <a:extLst>
              <a:ext uri="{FF2B5EF4-FFF2-40B4-BE49-F238E27FC236}">
                <a16:creationId xmlns:a16="http://schemas.microsoft.com/office/drawing/2014/main" id="{6072A8AC-E9D3-6B8E-1B9F-DD7CFC4DF345}"/>
              </a:ext>
            </a:extLst>
          </p:cNvPr>
          <p:cNvCxnSpPr>
            <a:stCxn id="3" idx="0"/>
            <a:endCxn id="20" idx="2"/>
          </p:cNvCxnSpPr>
          <p:nvPr/>
        </p:nvCxnSpPr>
        <p:spPr>
          <a:xfrm flipH="1" flipV="1">
            <a:off x="4429876" y="4442888"/>
            <a:ext cx="171088" cy="6062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5F6CCCEE-71CB-4CBE-A92B-666FD9E68333}"/>
              </a:ext>
            </a:extLst>
          </p:cNvPr>
          <p:cNvCxnSpPr>
            <a:cxnSpLocks/>
            <a:stCxn id="3" idx="0"/>
          </p:cNvCxnSpPr>
          <p:nvPr/>
        </p:nvCxnSpPr>
        <p:spPr>
          <a:xfrm flipV="1">
            <a:off x="4600964" y="4442888"/>
            <a:ext cx="551707" cy="6062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5404D5E-3A38-792B-715E-BCE8FD8A6D11}"/>
                  </a:ext>
                </a:extLst>
              </p:cNvPr>
              <p:cNvSpPr txBox="1"/>
              <p:nvPr/>
            </p:nvSpPr>
            <p:spPr>
              <a:xfrm>
                <a:off x="8888697" y="3004457"/>
                <a:ext cx="114953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 </m:t>
                          </m:r>
                        </m:e>
                        <m:sup>
                          <m:r>
                            <a:rPr lang="en-US" sz="3600" b="0" i="1" smtClean="0">
                              <a:latin typeface="Cambria Math" panose="02040503050406030204" pitchFamily="18" charset="0"/>
                            </a:rPr>
                            <m:t>𝑀</m:t>
                          </m:r>
                        </m:sup>
                      </m:sSup>
                    </m:oMath>
                  </m:oMathPara>
                </a14:m>
                <a:endParaRPr lang="en-US" sz="3600" dirty="0"/>
              </a:p>
            </p:txBody>
          </p:sp>
        </mc:Choice>
        <mc:Fallback xmlns="">
          <p:sp>
            <p:nvSpPr>
              <p:cNvPr id="5" name="TextBox 4">
                <a:extLst>
                  <a:ext uri="{FF2B5EF4-FFF2-40B4-BE49-F238E27FC236}">
                    <a16:creationId xmlns:a16="http://schemas.microsoft.com/office/drawing/2014/main" id="{E5404D5E-3A38-792B-715E-BCE8FD8A6D11}"/>
                  </a:ext>
                </a:extLst>
              </p:cNvPr>
              <p:cNvSpPr txBox="1">
                <a:spLocks noRot="1" noChangeAspect="1" noMove="1" noResize="1" noEditPoints="1" noAdjustHandles="1" noChangeArrowheads="1" noChangeShapeType="1" noTextEdit="1"/>
              </p:cNvSpPr>
              <p:nvPr/>
            </p:nvSpPr>
            <p:spPr>
              <a:xfrm>
                <a:off x="8888697" y="3004457"/>
                <a:ext cx="1149531" cy="646331"/>
              </a:xfrm>
              <a:prstGeom prst="rect">
                <a:avLst/>
              </a:prstGeom>
              <a:blipFill>
                <a:blip r:embed="rId7"/>
                <a:stretch>
                  <a:fillRect b="-25000"/>
                </a:stretch>
              </a:blipFill>
            </p:spPr>
            <p:txBody>
              <a:bodyPr/>
              <a:lstStyle/>
              <a:p>
                <a:r>
                  <a:rPr lang="en-US">
                    <a:noFill/>
                  </a:rPr>
                  <a:t> </a:t>
                </a:r>
              </a:p>
            </p:txBody>
          </p:sp>
        </mc:Fallback>
      </mc:AlternateContent>
      <p:sp>
        <p:nvSpPr>
          <p:cNvPr id="9" name="Up Arrow Callout 8">
            <a:extLst>
              <a:ext uri="{FF2B5EF4-FFF2-40B4-BE49-F238E27FC236}">
                <a16:creationId xmlns:a16="http://schemas.microsoft.com/office/drawing/2014/main" id="{9CB7CAD1-A941-9F9A-E010-AA4F93FCC948}"/>
              </a:ext>
            </a:extLst>
          </p:cNvPr>
          <p:cNvSpPr/>
          <p:nvPr/>
        </p:nvSpPr>
        <p:spPr>
          <a:xfrm>
            <a:off x="8647033" y="3429000"/>
            <a:ext cx="1632858"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Neural network</a:t>
            </a:r>
          </a:p>
        </p:txBody>
      </p:sp>
    </p:spTree>
    <p:extLst>
      <p:ext uri="{BB962C8B-B14F-4D97-AF65-F5344CB8AC3E}">
        <p14:creationId xmlns:p14="http://schemas.microsoft.com/office/powerpoint/2010/main" val="50027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9D6-FE72-E54F-FC12-0105C2A28E2D}"/>
              </a:ext>
            </a:extLst>
          </p:cNvPr>
          <p:cNvSpPr>
            <a:spLocks noGrp="1"/>
          </p:cNvSpPr>
          <p:nvPr>
            <p:ph type="title"/>
          </p:nvPr>
        </p:nvSpPr>
        <p:spPr/>
        <p:txBody>
          <a:bodyPr/>
          <a:lstStyle/>
          <a:p>
            <a:r>
              <a:rPr lang="en-US" dirty="0"/>
              <a:t>Large language models (LLMs)</a:t>
            </a: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2B6EFDF3-4D52-196A-B601-6144D200DA67}"/>
                  </a:ext>
                </a:extLst>
              </p:cNvPr>
              <p:cNvSpPr/>
              <p:nvPr/>
            </p:nvSpPr>
            <p:spPr>
              <a:xfrm>
                <a:off x="5773133" y="2066827"/>
                <a:ext cx="5580667" cy="27243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sz="2800" dirty="0">
                    <a:latin typeface="Consolas" panose="020B0609020204030204" pitchFamily="49" charset="0"/>
                    <a:cs typeface="Consolas" panose="020B0609020204030204" pitchFamily="49" charset="0"/>
                  </a:rPr>
                  <a:t>while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 </m:t>
                    </m:r>
                  </m:oMath>
                </a14:m>
                <a:r>
                  <a:rPr lang="en-US" sz="2800" dirty="0">
                    <a:latin typeface="Consolas" panose="020B0609020204030204" pitchFamily="49" charset="0"/>
                    <a:cs typeface="Consolas" panose="020B0609020204030204" pitchFamily="49" charset="0"/>
                  </a:rPr>
                  <a:t>done:</a:t>
                </a:r>
              </a:p>
              <a:p>
                <a:pPr marL="971550" lvl="1" indent="-514350">
                  <a:buFont typeface="+mj-lt"/>
                  <a:buAutoNum type="arabicPeriod"/>
                </a:pPr>
                <a:r>
                  <a:rPr lang="en-US" sz="2800" b="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𝑡</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𝑀</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e>
                    </m:d>
                  </m:oMath>
                </a14:m>
                <a:endParaRPr lang="en-US" sz="2800" b="0" dirty="0">
                  <a:latin typeface="Consolas" panose="020B0609020204030204" pitchFamily="49" charset="0"/>
                  <a:cs typeface="Consolas" panose="020B0609020204030204" pitchFamily="49" charset="0"/>
                </a:endParaRPr>
              </a:p>
              <a:p>
                <a:pPr marL="971550" lvl="1" indent="-514350">
                  <a:buFont typeface="+mj-lt"/>
                  <a:buAutoNum type="arabicPeriod"/>
                </a:pPr>
                <a:r>
                  <a:rPr lang="en-US" sz="2800" b="0" dirty="0">
                    <a:cs typeface="Consolas" panose="020B0609020204030204" pitchFamily="49" charset="0"/>
                  </a:rPr>
                  <a:t> </a:t>
                </a:r>
                <a:r>
                  <a:rPr lang="en-US" sz="2800" dirty="0">
                    <a:latin typeface="Consolas" panose="020B0609020204030204" pitchFamily="49" charset="0"/>
                    <a:cs typeface="Consolas" panose="020B0609020204030204" pitchFamily="49" charset="0"/>
                  </a:rPr>
                  <a:t>sample </a:t>
                </a:r>
                <a14:m>
                  <m:oMath xmlns:m="http://schemas.openxmlformats.org/officeDocument/2006/math">
                    <m:sSub>
                      <m:sSubPr>
                        <m:ctrlPr>
                          <a:rPr lang="en-US" sz="2800" b="0" i="1" smtClean="0">
                            <a:latin typeface="Cambria Math" panose="02040503050406030204" pitchFamily="18" charset="0"/>
                            <a:cs typeface="Consolas" panose="020B0609020204030204" pitchFamily="49" charset="0"/>
                          </a:rPr>
                        </m:ctrlPr>
                      </m:sSubPr>
                      <m:e>
                        <m:r>
                          <a:rPr lang="en-US" sz="2800" b="0" i="1" smtClean="0">
                            <a:latin typeface="Cambria Math" panose="02040503050406030204" pitchFamily="18" charset="0"/>
                            <a:cs typeface="Consolas" panose="020B0609020204030204" pitchFamily="49" charset="0"/>
                          </a:rPr>
                          <m:t>𝑥</m:t>
                        </m:r>
                      </m:e>
                      <m:sub>
                        <m:r>
                          <a:rPr lang="en-US" sz="2800" b="0" i="1" smtClean="0">
                            <a:latin typeface="Cambria Math" panose="02040503050406030204" pitchFamily="18" charset="0"/>
                            <a:cs typeface="Consolas" panose="020B0609020204030204" pitchFamily="49" charset="0"/>
                          </a:rPr>
                          <m:t>𝑡</m:t>
                        </m:r>
                        <m:r>
                          <a:rPr lang="en-US" sz="2800" b="0" i="1" smtClean="0">
                            <a:latin typeface="Cambria Math" panose="02040503050406030204" pitchFamily="18" charset="0"/>
                            <a:cs typeface="Consolas" panose="020B0609020204030204" pitchFamily="49" charset="0"/>
                          </a:rPr>
                          <m:t>+1</m:t>
                        </m:r>
                      </m:sub>
                    </m:sSub>
                  </m:oMath>
                </a14:m>
                <a:r>
                  <a:rPr lang="en-US" sz="2800" dirty="0">
                    <a:latin typeface="Consolas" panose="020B0609020204030204" pitchFamily="49" charset="0"/>
                    <a:cs typeface="Consolas" panose="020B0609020204030204" pitchFamily="49" charset="0"/>
                  </a:rPr>
                  <a:t> from </a:t>
                </a:r>
                <a14:m>
                  <m:oMath xmlns:m="http://schemas.openxmlformats.org/officeDocument/2006/math">
                    <m:sSub>
                      <m:sSubPr>
                        <m:ctrlPr>
                          <a:rPr lang="en-US" sz="2800" b="0" i="1" smtClean="0">
                            <a:latin typeface="Cambria Math" panose="02040503050406030204" pitchFamily="18" charset="0"/>
                            <a:cs typeface="Consolas" panose="020B0609020204030204" pitchFamily="49" charset="0"/>
                          </a:rPr>
                        </m:ctrlPr>
                      </m:sSubPr>
                      <m:e>
                        <m:r>
                          <a:rPr lang="en-US" sz="2800" b="0" i="1" smtClean="0">
                            <a:latin typeface="Cambria Math" panose="02040503050406030204" pitchFamily="18" charset="0"/>
                            <a:cs typeface="Consolas" panose="020B0609020204030204" pitchFamily="49" charset="0"/>
                          </a:rPr>
                          <m:t>𝑝</m:t>
                        </m:r>
                      </m:e>
                      <m:sub>
                        <m:r>
                          <a:rPr lang="en-US" sz="2800" b="0" i="1" smtClean="0">
                            <a:latin typeface="Cambria Math" panose="02040503050406030204" pitchFamily="18" charset="0"/>
                            <a:cs typeface="Consolas" panose="020B0609020204030204" pitchFamily="49" charset="0"/>
                          </a:rPr>
                          <m:t>𝑡</m:t>
                        </m:r>
                        <m:r>
                          <a:rPr lang="en-US" sz="2800" b="0" i="1" smtClean="0">
                            <a:latin typeface="Cambria Math" panose="02040503050406030204" pitchFamily="18" charset="0"/>
                            <a:cs typeface="Consolas" panose="020B0609020204030204" pitchFamily="49" charset="0"/>
                          </a:rPr>
                          <m:t>+1</m:t>
                        </m:r>
                      </m:sub>
                    </m:sSub>
                  </m:oMath>
                </a14:m>
                <a:endParaRPr lang="en-US" sz="2800" dirty="0">
                  <a:latin typeface="Consolas" panose="020B0609020204030204" pitchFamily="49" charset="0"/>
                  <a:cs typeface="Consolas" panose="020B0609020204030204" pitchFamily="49" charset="0"/>
                </a:endParaRPr>
              </a:p>
              <a:p>
                <a:pPr marL="971550" lvl="1" indent="-514350">
                  <a:buFont typeface="+mj-lt"/>
                  <a:buAutoNum type="arabicPeriod"/>
                </a:pPr>
                <a:r>
                  <a:rPr lang="en-US" sz="2800" b="0" dirty="0">
                    <a:cs typeface="Consolas" panose="020B0609020204030204" pitchFamily="49" charset="0"/>
                  </a:rPr>
                  <a:t> </a:t>
                </a:r>
                <a14:m>
                  <m:oMath xmlns:m="http://schemas.openxmlformats.org/officeDocument/2006/math">
                    <m:r>
                      <a:rPr lang="en-US" sz="2800" b="0" i="1" smtClean="0">
                        <a:latin typeface="Cambria Math" panose="02040503050406030204" pitchFamily="18" charset="0"/>
                        <a:cs typeface="Consolas" panose="020B0609020204030204" pitchFamily="49" charset="0"/>
                      </a:rPr>
                      <m:t>𝑡</m:t>
                    </m:r>
                    <m:r>
                      <a:rPr lang="en-US" sz="2800" b="0" i="1" smtClean="0">
                        <a:latin typeface="Cambria Math" panose="02040503050406030204" pitchFamily="18" charset="0"/>
                        <a:cs typeface="Consolas" panose="020B0609020204030204" pitchFamily="49" charset="0"/>
                      </a:rPr>
                      <m:t>=</m:t>
                    </m:r>
                    <m:r>
                      <a:rPr lang="en-US" sz="2800" b="0" i="1" smtClean="0">
                        <a:latin typeface="Cambria Math" panose="02040503050406030204" pitchFamily="18" charset="0"/>
                        <a:cs typeface="Consolas" panose="020B0609020204030204" pitchFamily="49" charset="0"/>
                      </a:rPr>
                      <m:t>𝑡</m:t>
                    </m:r>
                    <m:r>
                      <a:rPr lang="en-US" sz="2800" b="0" i="1" smtClean="0">
                        <a:latin typeface="Cambria Math" panose="02040503050406030204" pitchFamily="18" charset="0"/>
                        <a:cs typeface="Consolas" panose="020B0609020204030204" pitchFamily="49" charset="0"/>
                      </a:rPr>
                      <m:t>+1</m:t>
                    </m:r>
                  </m:oMath>
                </a14:m>
                <a:endParaRPr lang="en-US" sz="2800" dirty="0">
                  <a:latin typeface="Consolas" panose="020B0609020204030204" pitchFamily="49" charset="0"/>
                  <a:cs typeface="Consolas" panose="020B0609020204030204" pitchFamily="49" charset="0"/>
                </a:endParaRPr>
              </a:p>
              <a:p>
                <a:r>
                  <a:rPr lang="en-US" sz="2800" dirty="0">
                    <a:latin typeface="Consolas" panose="020B0609020204030204" pitchFamily="49" charset="0"/>
                    <a:cs typeface="Consolas" panose="020B0609020204030204" pitchFamily="49" charset="0"/>
                  </a:rPr>
                  <a:t>output </a:t>
                </a:r>
                <a14:m>
                  <m:oMath xmlns:m="http://schemas.openxmlformats.org/officeDocument/2006/math">
                    <m:sSub>
                      <m:sSubPr>
                        <m:ctrlPr>
                          <a:rPr lang="en-US" sz="2800" b="0" i="1" smtClean="0">
                            <a:latin typeface="Cambria Math" panose="02040503050406030204" pitchFamily="18" charset="0"/>
                            <a:cs typeface="Consolas" panose="020B0609020204030204" pitchFamily="49" charset="0"/>
                          </a:rPr>
                        </m:ctrlPr>
                      </m:sSubPr>
                      <m:e>
                        <m:r>
                          <a:rPr lang="en-US" sz="2800" b="0" i="1" smtClean="0">
                            <a:latin typeface="Cambria Math" panose="02040503050406030204" pitchFamily="18" charset="0"/>
                            <a:cs typeface="Consolas" panose="020B0609020204030204" pitchFamily="49" charset="0"/>
                          </a:rPr>
                          <m:t>𝑥</m:t>
                        </m:r>
                      </m:e>
                      <m:sub>
                        <m:r>
                          <a:rPr lang="en-US" sz="2800" b="0" i="1" smtClean="0">
                            <a:latin typeface="Cambria Math" panose="02040503050406030204" pitchFamily="18" charset="0"/>
                            <a:cs typeface="Consolas" panose="020B0609020204030204" pitchFamily="49" charset="0"/>
                          </a:rPr>
                          <m:t>1</m:t>
                        </m:r>
                      </m:sub>
                    </m:sSub>
                    <m:r>
                      <a:rPr lang="en-US" sz="2800" b="0" i="1" smtClean="0">
                        <a:latin typeface="Cambria Math" panose="02040503050406030204" pitchFamily="18" charset="0"/>
                        <a:cs typeface="Consolas" panose="020B0609020204030204" pitchFamily="49" charset="0"/>
                      </a:rPr>
                      <m:t>,…, </m:t>
                    </m:r>
                    <m:sSub>
                      <m:sSubPr>
                        <m:ctrlPr>
                          <a:rPr lang="en-US" sz="2800" b="0" i="1" smtClean="0">
                            <a:latin typeface="Cambria Math" panose="02040503050406030204" pitchFamily="18" charset="0"/>
                            <a:cs typeface="Consolas" panose="020B0609020204030204" pitchFamily="49" charset="0"/>
                          </a:rPr>
                        </m:ctrlPr>
                      </m:sSubPr>
                      <m:e>
                        <m:r>
                          <a:rPr lang="en-US" sz="2800" b="0" i="1" smtClean="0">
                            <a:latin typeface="Cambria Math" panose="02040503050406030204" pitchFamily="18" charset="0"/>
                            <a:cs typeface="Consolas" panose="020B0609020204030204" pitchFamily="49" charset="0"/>
                          </a:rPr>
                          <m:t>𝑥</m:t>
                        </m:r>
                      </m:e>
                      <m:sub>
                        <m:r>
                          <a:rPr lang="en-US" sz="2800" b="0" i="1" smtClean="0">
                            <a:latin typeface="Cambria Math" panose="02040503050406030204" pitchFamily="18" charset="0"/>
                            <a:cs typeface="Consolas" panose="020B0609020204030204" pitchFamily="49" charset="0"/>
                          </a:rPr>
                          <m:t>𝑡</m:t>
                        </m:r>
                      </m:sub>
                    </m:sSub>
                  </m:oMath>
                </a14:m>
                <a:endParaRPr lang="en-US" sz="2800" dirty="0">
                  <a:latin typeface="Consolas" panose="020B0609020204030204" pitchFamily="49" charset="0"/>
                  <a:cs typeface="Consolas" panose="020B0609020204030204" pitchFamily="49" charset="0"/>
                </a:endParaRPr>
              </a:p>
            </p:txBody>
          </p:sp>
        </mc:Choice>
        <mc:Fallback xmlns="">
          <p:sp>
            <p:nvSpPr>
              <p:cNvPr id="4" name="Rounded Rectangle 3">
                <a:extLst>
                  <a:ext uri="{FF2B5EF4-FFF2-40B4-BE49-F238E27FC236}">
                    <a16:creationId xmlns:a16="http://schemas.microsoft.com/office/drawing/2014/main" id="{2B6EFDF3-4D52-196A-B601-6144D200DA67}"/>
                  </a:ext>
                </a:extLst>
              </p:cNvPr>
              <p:cNvSpPr>
                <a:spLocks noRot="1" noChangeAspect="1" noMove="1" noResize="1" noEditPoints="1" noAdjustHandles="1" noChangeArrowheads="1" noChangeShapeType="1" noTextEdit="1"/>
              </p:cNvSpPr>
              <p:nvPr/>
            </p:nvSpPr>
            <p:spPr>
              <a:xfrm>
                <a:off x="5773133" y="2066827"/>
                <a:ext cx="5580667" cy="2724346"/>
              </a:xfrm>
              <a:prstGeom prst="roundRect">
                <a:avLst/>
              </a:prstGeom>
              <a:blipFill>
                <a:blip r:embed="rId3"/>
                <a:stretch>
                  <a:fillRect/>
                </a:stretch>
              </a:blipFill>
            </p:spPr>
            <p:txBody>
              <a:bodyPr/>
              <a:lstStyle/>
              <a:p>
                <a:r>
                  <a:rPr lang="en-US">
                    <a:noFill/>
                  </a:rPr>
                  <a:t> </a:t>
                </a:r>
              </a:p>
            </p:txBody>
          </p:sp>
        </mc:Fallback>
      </mc:AlternateContent>
      <p:pic>
        <p:nvPicPr>
          <p:cNvPr id="8" name="Graphic 7" descr="Man with solid fill">
            <a:extLst>
              <a:ext uri="{FF2B5EF4-FFF2-40B4-BE49-F238E27FC236}">
                <a16:creationId xmlns:a16="http://schemas.microsoft.com/office/drawing/2014/main" id="{973A60F2-7ACE-C4FC-1BE8-A1D883CB87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8452" y="2599442"/>
            <a:ext cx="1659117" cy="1659117"/>
          </a:xfrm>
          <a:prstGeom prst="rect">
            <a:avLst/>
          </a:prstGeom>
        </p:spPr>
      </p:pic>
      <p:cxnSp>
        <p:nvCxnSpPr>
          <p:cNvPr id="10" name="Straight Arrow Connector 9">
            <a:extLst>
              <a:ext uri="{FF2B5EF4-FFF2-40B4-BE49-F238E27FC236}">
                <a16:creationId xmlns:a16="http://schemas.microsoft.com/office/drawing/2014/main" id="{6D5D3D91-0CF2-290C-411A-414F7E49D22D}"/>
              </a:ext>
            </a:extLst>
          </p:cNvPr>
          <p:cNvCxnSpPr>
            <a:cxnSpLocks/>
            <a:stCxn id="8" idx="3"/>
            <a:endCxn id="4" idx="1"/>
          </p:cNvCxnSpPr>
          <p:nvPr/>
        </p:nvCxnSpPr>
        <p:spPr>
          <a:xfrm flipV="1">
            <a:off x="2657569" y="3429000"/>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4C1A16-407D-4C30-2024-DA71D3495B61}"/>
                  </a:ext>
                </a:extLst>
              </p:cNvPr>
              <p:cNvSpPr txBox="1"/>
              <p:nvPr/>
            </p:nvSpPr>
            <p:spPr>
              <a:xfrm>
                <a:off x="3367181" y="2905780"/>
                <a:ext cx="1576394" cy="523220"/>
              </a:xfrm>
              <a:prstGeom prst="rect">
                <a:avLst/>
              </a:prstGeom>
              <a:noFill/>
            </p:spPr>
            <p:txBody>
              <a:bodyPr wrap="none" rtlCol="0">
                <a:spAutoFit/>
              </a:bodyPr>
              <a:lstStyle/>
              <a:p>
                <a:r>
                  <a:rPr lang="en-US" sz="2800" b="0" dirty="0"/>
                  <a:t>Prompt </a:t>
                </a:r>
                <a14:m>
                  <m:oMath xmlns:m="http://schemas.openxmlformats.org/officeDocument/2006/math">
                    <m:r>
                      <a:rPr lang="en-US" sz="2800" b="0" i="1" smtClean="0">
                        <a:latin typeface="Cambria Math" panose="02040503050406030204" pitchFamily="18" charset="0"/>
                      </a:rPr>
                      <m:t>𝜋</m:t>
                    </m:r>
                  </m:oMath>
                </a14:m>
                <a:endParaRPr lang="en-US" sz="2800" dirty="0"/>
              </a:p>
            </p:txBody>
          </p:sp>
        </mc:Choice>
        <mc:Fallback xmlns="">
          <p:sp>
            <p:nvSpPr>
              <p:cNvPr id="12" name="TextBox 11">
                <a:extLst>
                  <a:ext uri="{FF2B5EF4-FFF2-40B4-BE49-F238E27FC236}">
                    <a16:creationId xmlns:a16="http://schemas.microsoft.com/office/drawing/2014/main" id="{D64C1A16-407D-4C30-2024-DA71D3495B61}"/>
                  </a:ext>
                </a:extLst>
              </p:cNvPr>
              <p:cNvSpPr txBox="1">
                <a:spLocks noRot="1" noChangeAspect="1" noMove="1" noResize="1" noEditPoints="1" noAdjustHandles="1" noChangeArrowheads="1" noChangeShapeType="1" noTextEdit="1"/>
              </p:cNvSpPr>
              <p:nvPr/>
            </p:nvSpPr>
            <p:spPr>
              <a:xfrm>
                <a:off x="3367181" y="2905780"/>
                <a:ext cx="1576394" cy="523220"/>
              </a:xfrm>
              <a:prstGeom prst="rect">
                <a:avLst/>
              </a:prstGeom>
              <a:blipFill>
                <a:blip r:embed="rId6"/>
                <a:stretch>
                  <a:fillRect l="-7937" t="-11628" b="-27907"/>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FE8A2C8-752A-4D82-15C9-45D75C18AEA7}"/>
              </a:ext>
            </a:extLst>
          </p:cNvPr>
          <p:cNvCxnSpPr>
            <a:cxnSpLocks/>
          </p:cNvCxnSpPr>
          <p:nvPr/>
        </p:nvCxnSpPr>
        <p:spPr>
          <a:xfrm flipH="1">
            <a:off x="2657569" y="3805139"/>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C981C52-B502-0B3E-B38B-CA5BC307A475}"/>
                  </a:ext>
                </a:extLst>
              </p:cNvPr>
              <p:cNvSpPr txBox="1"/>
              <p:nvPr/>
            </p:nvSpPr>
            <p:spPr>
              <a:xfrm>
                <a:off x="3367181" y="3919668"/>
                <a:ext cx="2125390" cy="523220"/>
              </a:xfrm>
              <a:prstGeom prst="rect">
                <a:avLst/>
              </a:prstGeom>
              <a:noFill/>
            </p:spPr>
            <p:txBody>
              <a:bodyPr wrap="none" rtlCol="0">
                <a:spAutoFit/>
              </a:bodyPr>
              <a:lstStyle/>
              <a:p>
                <a:r>
                  <a:rPr lang="en-US" sz="2800" b="0" dirty="0"/>
                  <a:t>Text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oMath>
                </a14:m>
                <a:endParaRPr lang="en-US" sz="2800" dirty="0"/>
              </a:p>
            </p:txBody>
          </p:sp>
        </mc:Choice>
        <mc:Fallback xmlns="">
          <p:sp>
            <p:nvSpPr>
              <p:cNvPr id="3" name="TextBox 2">
                <a:extLst>
                  <a:ext uri="{FF2B5EF4-FFF2-40B4-BE49-F238E27FC236}">
                    <a16:creationId xmlns:a16="http://schemas.microsoft.com/office/drawing/2014/main" id="{7C981C52-B502-0B3E-B38B-CA5BC307A475}"/>
                  </a:ext>
                </a:extLst>
              </p:cNvPr>
              <p:cNvSpPr txBox="1">
                <a:spLocks noRot="1" noChangeAspect="1" noMove="1" noResize="1" noEditPoints="1" noAdjustHandles="1" noChangeArrowheads="1" noChangeShapeType="1" noTextEdit="1"/>
              </p:cNvSpPr>
              <p:nvPr/>
            </p:nvSpPr>
            <p:spPr>
              <a:xfrm>
                <a:off x="3367181" y="3919668"/>
                <a:ext cx="2125390" cy="523220"/>
              </a:xfrm>
              <a:prstGeom prst="rect">
                <a:avLst/>
              </a:prstGeom>
              <a:blipFill>
                <a:blip r:embed="rId7"/>
                <a:stretch>
                  <a:fillRect l="-5917" t="-11905" b="-30952"/>
                </a:stretch>
              </a:blipFill>
            </p:spPr>
            <p:txBody>
              <a:bodyPr/>
              <a:lstStyle/>
              <a:p>
                <a:r>
                  <a:rPr lang="en-US">
                    <a:noFill/>
                  </a:rPr>
                  <a:t> </a:t>
                </a:r>
              </a:p>
            </p:txBody>
          </p:sp>
        </mc:Fallback>
      </mc:AlternateContent>
      <p:sp>
        <p:nvSpPr>
          <p:cNvPr id="5" name="Frame 4">
            <a:extLst>
              <a:ext uri="{FF2B5EF4-FFF2-40B4-BE49-F238E27FC236}">
                <a16:creationId xmlns:a16="http://schemas.microsoft.com/office/drawing/2014/main" id="{39E89A81-3235-1DC4-DDF5-55AA4B3F9809}"/>
              </a:ext>
            </a:extLst>
          </p:cNvPr>
          <p:cNvSpPr/>
          <p:nvPr/>
        </p:nvSpPr>
        <p:spPr>
          <a:xfrm>
            <a:off x="6301946" y="3089188"/>
            <a:ext cx="4728519" cy="510747"/>
          </a:xfrm>
          <a:prstGeom prst="fram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wn Arrow Callout 5">
            <a:extLst>
              <a:ext uri="{FF2B5EF4-FFF2-40B4-BE49-F238E27FC236}">
                <a16:creationId xmlns:a16="http://schemas.microsoft.com/office/drawing/2014/main" id="{8C4BE0E8-8983-B646-A962-3F39464F4333}"/>
              </a:ext>
            </a:extLst>
          </p:cNvPr>
          <p:cNvSpPr/>
          <p:nvPr/>
        </p:nvSpPr>
        <p:spPr>
          <a:xfrm>
            <a:off x="6521823" y="1029050"/>
            <a:ext cx="1653988" cy="1737800"/>
          </a:xfrm>
          <a:prstGeom prst="downArrowCallout">
            <a:avLst>
              <a:gd name="adj1" fmla="val 9615"/>
              <a:gd name="adj2" fmla="val 25000"/>
              <a:gd name="adj3" fmla="val 24023"/>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likelihood of each token</a:t>
            </a:r>
          </a:p>
        </p:txBody>
      </p:sp>
      <p:sp>
        <p:nvSpPr>
          <p:cNvPr id="11" name="Up Arrow Callout 10">
            <a:extLst>
              <a:ext uri="{FF2B5EF4-FFF2-40B4-BE49-F238E27FC236}">
                <a16:creationId xmlns:a16="http://schemas.microsoft.com/office/drawing/2014/main" id="{F36761C5-94CB-D05E-88EA-4C0CA34A1B67}"/>
              </a:ext>
            </a:extLst>
          </p:cNvPr>
          <p:cNvSpPr/>
          <p:nvPr/>
        </p:nvSpPr>
        <p:spPr>
          <a:xfrm>
            <a:off x="7529645" y="3102318"/>
            <a:ext cx="1632858"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Neural network</a:t>
            </a:r>
          </a:p>
        </p:txBody>
      </p:sp>
    </p:spTree>
    <p:extLst>
      <p:ext uri="{BB962C8B-B14F-4D97-AF65-F5344CB8AC3E}">
        <p14:creationId xmlns:p14="http://schemas.microsoft.com/office/powerpoint/2010/main" val="427212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3610-8A35-F564-B94A-DDAD387A30F9}"/>
              </a:ext>
            </a:extLst>
          </p:cNvPr>
          <p:cNvSpPr>
            <a:spLocks noGrp="1"/>
          </p:cNvSpPr>
          <p:nvPr>
            <p:ph type="title"/>
          </p:nvPr>
        </p:nvSpPr>
        <p:spPr/>
        <p:txBody>
          <a:bodyPr/>
          <a:lstStyle/>
          <a:p>
            <a:r>
              <a:rPr lang="en-US" dirty="0"/>
              <a:t>Large language models (LLMs)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0E780B-5296-20CB-1385-B4BAD77B537B}"/>
                  </a:ext>
                </a:extLst>
              </p:cNvPr>
              <p:cNvSpPr txBox="1"/>
              <p:nvPr/>
            </p:nvSpPr>
            <p:spPr>
              <a:xfrm>
                <a:off x="2542424" y="4748380"/>
                <a:ext cx="1372171"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𝑡</m:t>
                          </m:r>
                          <m:r>
                            <a:rPr lang="en-US" sz="2800" i="1">
                              <a:latin typeface="Cambria Math" panose="02040503050406030204" pitchFamily="18" charset="0"/>
                            </a:rPr>
                            <m:t>+1</m:t>
                          </m:r>
                        </m:sub>
                      </m:sSub>
                      <m:r>
                        <a:rPr lang="en-US" sz="2800" b="0" i="1" smtClean="0">
                          <a:latin typeface="Cambria Math" panose="02040503050406030204" pitchFamily="18" charset="0"/>
                        </a:rPr>
                        <m:t>=</m:t>
                      </m:r>
                    </m:oMath>
                  </m:oMathPara>
                </a14:m>
                <a:endParaRPr lang="en-US" sz="2800" dirty="0"/>
              </a:p>
              <a:p>
                <a:endParaRPr lang="en-US" sz="2800" dirty="0"/>
              </a:p>
            </p:txBody>
          </p:sp>
        </mc:Choice>
        <mc:Fallback xmlns="">
          <p:sp>
            <p:nvSpPr>
              <p:cNvPr id="3" name="TextBox 2">
                <a:extLst>
                  <a:ext uri="{FF2B5EF4-FFF2-40B4-BE49-F238E27FC236}">
                    <a16:creationId xmlns:a16="http://schemas.microsoft.com/office/drawing/2014/main" id="{990E780B-5296-20CB-1385-B4BAD77B537B}"/>
                  </a:ext>
                </a:extLst>
              </p:cNvPr>
              <p:cNvSpPr txBox="1">
                <a:spLocks noRot="1" noChangeAspect="1" noMove="1" noResize="1" noEditPoints="1" noAdjustHandles="1" noChangeArrowheads="1" noChangeShapeType="1" noTextEdit="1"/>
              </p:cNvSpPr>
              <p:nvPr/>
            </p:nvSpPr>
            <p:spPr>
              <a:xfrm>
                <a:off x="2542424" y="4748380"/>
                <a:ext cx="1372171" cy="954107"/>
              </a:xfrm>
              <a:prstGeom prst="rect">
                <a:avLst/>
              </a:prstGeom>
              <a:blipFill>
                <a:blip r:embed="rId2"/>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00E4651-64ED-7EC0-2500-C493C29787A4}"/>
              </a:ext>
            </a:extLst>
          </p:cNvPr>
          <p:cNvSpPr txBox="1"/>
          <p:nvPr/>
        </p:nvSpPr>
        <p:spPr>
          <a:xfrm>
            <a:off x="1479729" y="1873012"/>
            <a:ext cx="7316555" cy="523220"/>
          </a:xfrm>
          <a:prstGeom prst="rect">
            <a:avLst/>
          </a:prstGeom>
          <a:noFill/>
        </p:spPr>
        <p:txBody>
          <a:bodyPr wrap="none" rtlCol="0">
            <a:spAutoFit/>
          </a:bodyPr>
          <a:lstStyle/>
          <a:p>
            <a:r>
              <a:rPr lang="en-US" sz="2800" b="0" dirty="0"/>
              <a:t>Text output so far: “As a large language model, I ’’</a:t>
            </a:r>
            <a:endParaRPr lang="en-US" sz="2800" dirty="0"/>
          </a:p>
        </p:txBody>
      </p:sp>
      <p:sp>
        <p:nvSpPr>
          <p:cNvPr id="5" name="TextBox 4">
            <a:extLst>
              <a:ext uri="{FF2B5EF4-FFF2-40B4-BE49-F238E27FC236}">
                <a16:creationId xmlns:a16="http://schemas.microsoft.com/office/drawing/2014/main" id="{7080A3DB-7117-D132-E63A-36D3C7BEC0B9}"/>
              </a:ext>
            </a:extLst>
          </p:cNvPr>
          <p:cNvSpPr txBox="1"/>
          <p:nvPr/>
        </p:nvSpPr>
        <p:spPr>
          <a:xfrm>
            <a:off x="4699966" y="3726276"/>
            <a:ext cx="4096318" cy="2246769"/>
          </a:xfrm>
          <a:prstGeom prst="rect">
            <a:avLst/>
          </a:prstGeom>
          <a:noFill/>
        </p:spPr>
        <p:txBody>
          <a:bodyPr wrap="square" rtlCol="0">
            <a:spAutoFit/>
          </a:bodyPr>
          <a:lstStyle/>
          <a:p>
            <a:r>
              <a:rPr lang="en-US" sz="2800" dirty="0"/>
              <a:t>“cannot”: 75%</a:t>
            </a:r>
          </a:p>
          <a:p>
            <a:r>
              <a:rPr lang="en-US" sz="2800" dirty="0"/>
              <a:t>“can”: 10%</a:t>
            </a:r>
          </a:p>
          <a:p>
            <a:r>
              <a:rPr lang="en-US" sz="2800" dirty="0"/>
              <a:t>“am”: 8%</a:t>
            </a:r>
          </a:p>
          <a:p>
            <a:r>
              <a:rPr lang="en-US" sz="2800" dirty="0"/>
              <a:t>“do”: 3%</a:t>
            </a:r>
          </a:p>
          <a:p>
            <a:r>
              <a:rPr lang="en-US" sz="2800" dirty="0"/>
              <a:t>       …</a:t>
            </a:r>
          </a:p>
        </p:txBody>
      </p:sp>
      <p:sp>
        <p:nvSpPr>
          <p:cNvPr id="6" name="Down Arrow Callout 5">
            <a:extLst>
              <a:ext uri="{FF2B5EF4-FFF2-40B4-BE49-F238E27FC236}">
                <a16:creationId xmlns:a16="http://schemas.microsoft.com/office/drawing/2014/main" id="{80298D4F-57BC-95D2-17E6-6EF2A4AE14DC}"/>
              </a:ext>
            </a:extLst>
          </p:cNvPr>
          <p:cNvSpPr/>
          <p:nvPr/>
        </p:nvSpPr>
        <p:spPr>
          <a:xfrm>
            <a:off x="2260607" y="3111860"/>
            <a:ext cx="1653988" cy="1737800"/>
          </a:xfrm>
          <a:prstGeom prst="downArrowCallout">
            <a:avLst>
              <a:gd name="adj1" fmla="val 9615"/>
              <a:gd name="adj2" fmla="val 25000"/>
              <a:gd name="adj3" fmla="val 24023"/>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likelihood of each token</a:t>
            </a:r>
          </a:p>
        </p:txBody>
      </p:sp>
      <p:grpSp>
        <p:nvGrpSpPr>
          <p:cNvPr id="7" name="Group 6">
            <a:extLst>
              <a:ext uri="{FF2B5EF4-FFF2-40B4-BE49-F238E27FC236}">
                <a16:creationId xmlns:a16="http://schemas.microsoft.com/office/drawing/2014/main" id="{53B8D32D-CEF9-68FF-DE5E-2B2427565B50}"/>
              </a:ext>
            </a:extLst>
          </p:cNvPr>
          <p:cNvGrpSpPr/>
          <p:nvPr/>
        </p:nvGrpSpPr>
        <p:grpSpPr>
          <a:xfrm>
            <a:off x="425824" y="1390915"/>
            <a:ext cx="11340351" cy="2010634"/>
            <a:chOff x="1398909" y="2707327"/>
            <a:chExt cx="9111640" cy="2010634"/>
          </a:xfrm>
        </p:grpSpPr>
        <p:sp>
          <p:nvSpPr>
            <p:cNvPr id="8" name="Rounded Rectangle 7">
              <a:extLst>
                <a:ext uri="{FF2B5EF4-FFF2-40B4-BE49-F238E27FC236}">
                  <a16:creationId xmlns:a16="http://schemas.microsoft.com/office/drawing/2014/main" id="{F453071D-46E1-2936-4097-0449DC662EEA}"/>
                </a:ext>
              </a:extLst>
            </p:cNvPr>
            <p:cNvSpPr/>
            <p:nvPr/>
          </p:nvSpPr>
          <p:spPr>
            <a:xfrm>
              <a:off x="1681450" y="2707327"/>
              <a:ext cx="8829099" cy="2010634"/>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r"/>
              <a:r>
                <a:rPr lang="en-US" sz="4000" dirty="0">
                  <a:cs typeface="Consolas" panose="020B0609020204030204" pitchFamily="49" charset="0"/>
                </a:rPr>
                <a:t>Favor certain words according to a secret rule</a:t>
              </a:r>
            </a:p>
          </p:txBody>
        </p:sp>
        <p:pic>
          <p:nvPicPr>
            <p:cNvPr id="9" name="Graphic 8" descr="Lightbulb with solid fill">
              <a:extLst>
                <a:ext uri="{FF2B5EF4-FFF2-40B4-BE49-F238E27FC236}">
                  <a16:creationId xmlns:a16="http://schemas.microsoft.com/office/drawing/2014/main" id="{FAA8DDBA-42B1-EC3C-7C43-F79D15CE33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8909" y="2769334"/>
              <a:ext cx="1661230" cy="1948626"/>
            </a:xfrm>
            <a:prstGeom prst="rect">
              <a:avLst/>
            </a:prstGeom>
          </p:spPr>
        </p:pic>
      </p:grpSp>
    </p:spTree>
    <p:extLst>
      <p:ext uri="{BB962C8B-B14F-4D97-AF65-F5344CB8AC3E}">
        <p14:creationId xmlns:p14="http://schemas.microsoft.com/office/powerpoint/2010/main" val="312056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9D6-FE72-E54F-FC12-0105C2A28E2D}"/>
              </a:ext>
            </a:extLst>
          </p:cNvPr>
          <p:cNvSpPr>
            <a:spLocks noGrp="1"/>
          </p:cNvSpPr>
          <p:nvPr>
            <p:ph type="title"/>
          </p:nvPr>
        </p:nvSpPr>
        <p:spPr/>
        <p:txBody>
          <a:bodyPr/>
          <a:lstStyle/>
          <a:p>
            <a:r>
              <a:rPr lang="en-US" dirty="0"/>
              <a:t>Watermarking LLMs</a:t>
            </a: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2B6EFDF3-4D52-196A-B601-6144D200DA67}"/>
                  </a:ext>
                </a:extLst>
              </p:cNvPr>
              <p:cNvSpPr/>
              <p:nvPr/>
            </p:nvSpPr>
            <p:spPr>
              <a:xfrm>
                <a:off x="6893721" y="2043952"/>
                <a:ext cx="3218467" cy="1659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cs typeface="Consolas" panose="020B0609020204030204" pitchFamily="49" charset="0"/>
                        </a:rPr>
                        <m:t>𝑊𝑎</m:t>
                      </m:r>
                      <m:sSubSup>
                        <m:sSubSupPr>
                          <m:ctrlPr>
                            <a:rPr lang="en-US" sz="4400" b="0" i="1" smtClean="0">
                              <a:latin typeface="Cambria Math" panose="02040503050406030204" pitchFamily="18" charset="0"/>
                              <a:cs typeface="Consolas" panose="020B0609020204030204" pitchFamily="49" charset="0"/>
                            </a:rPr>
                          </m:ctrlPr>
                        </m:sSubSupPr>
                        <m:e>
                          <m:r>
                            <a:rPr lang="en-US" sz="4400" b="0" i="1" smtClean="0">
                              <a:latin typeface="Cambria Math" panose="02040503050406030204" pitchFamily="18" charset="0"/>
                              <a:cs typeface="Consolas" panose="020B0609020204030204" pitchFamily="49" charset="0"/>
                            </a:rPr>
                            <m:t>𝑡</m:t>
                          </m:r>
                        </m:e>
                        <m:sub>
                          <m:r>
                            <a:rPr lang="en-US" sz="4400" b="0" i="1" smtClean="0">
                              <a:latin typeface="Cambria Math" panose="02040503050406030204" pitchFamily="18" charset="0"/>
                              <a:cs typeface="Consolas" panose="020B0609020204030204" pitchFamily="49" charset="0"/>
                            </a:rPr>
                            <m:t>𝑘</m:t>
                          </m:r>
                        </m:sub>
                        <m:sup>
                          <m:r>
                            <a:rPr lang="en-US" sz="4400" b="0" i="1" smtClean="0">
                              <a:latin typeface="Cambria Math" panose="02040503050406030204" pitchFamily="18" charset="0"/>
                              <a:cs typeface="Consolas" panose="020B0609020204030204" pitchFamily="49" charset="0"/>
                            </a:rPr>
                            <m:t>𝑀</m:t>
                          </m:r>
                        </m:sup>
                      </m:sSubSup>
                    </m:oMath>
                  </m:oMathPara>
                </a14:m>
                <a:endParaRPr lang="en-US" sz="4400" dirty="0">
                  <a:cs typeface="Consolas" panose="020B0609020204030204" pitchFamily="49" charset="0"/>
                </a:endParaRPr>
              </a:p>
            </p:txBody>
          </p:sp>
        </mc:Choice>
        <mc:Fallback xmlns="">
          <p:sp>
            <p:nvSpPr>
              <p:cNvPr id="4" name="Rounded Rectangle 3">
                <a:extLst>
                  <a:ext uri="{FF2B5EF4-FFF2-40B4-BE49-F238E27FC236}">
                    <a16:creationId xmlns:a16="http://schemas.microsoft.com/office/drawing/2014/main" id="{2B6EFDF3-4D52-196A-B601-6144D200DA67}"/>
                  </a:ext>
                </a:extLst>
              </p:cNvPr>
              <p:cNvSpPr>
                <a:spLocks noRot="1" noChangeAspect="1" noMove="1" noResize="1" noEditPoints="1" noAdjustHandles="1" noChangeArrowheads="1" noChangeShapeType="1" noTextEdit="1"/>
              </p:cNvSpPr>
              <p:nvPr/>
            </p:nvSpPr>
            <p:spPr>
              <a:xfrm>
                <a:off x="6893721" y="2043952"/>
                <a:ext cx="3218467" cy="1659118"/>
              </a:xfrm>
              <a:prstGeom prst="roundRect">
                <a:avLst/>
              </a:prstGeom>
              <a:blipFill>
                <a:blip r:embed="rId2"/>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6D5D3D91-0CF2-290C-411A-414F7E49D22D}"/>
              </a:ext>
            </a:extLst>
          </p:cNvPr>
          <p:cNvCxnSpPr>
            <a:cxnSpLocks/>
          </p:cNvCxnSpPr>
          <p:nvPr/>
        </p:nvCxnSpPr>
        <p:spPr>
          <a:xfrm>
            <a:off x="3778157" y="2640105"/>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4C1A16-407D-4C30-2024-DA71D3495B61}"/>
                  </a:ext>
                </a:extLst>
              </p:cNvPr>
              <p:cNvSpPr txBox="1"/>
              <p:nvPr/>
            </p:nvSpPr>
            <p:spPr>
              <a:xfrm>
                <a:off x="4487769" y="2116884"/>
                <a:ext cx="1576394" cy="523220"/>
              </a:xfrm>
              <a:prstGeom prst="rect">
                <a:avLst/>
              </a:prstGeom>
              <a:noFill/>
            </p:spPr>
            <p:txBody>
              <a:bodyPr wrap="none" rtlCol="0">
                <a:spAutoFit/>
              </a:bodyPr>
              <a:lstStyle/>
              <a:p>
                <a:r>
                  <a:rPr lang="en-US" sz="2800" b="0" dirty="0"/>
                  <a:t>Prompt </a:t>
                </a:r>
                <a14:m>
                  <m:oMath xmlns:m="http://schemas.openxmlformats.org/officeDocument/2006/math">
                    <m:r>
                      <a:rPr lang="en-US" sz="2800" b="0" i="1" smtClean="0">
                        <a:latin typeface="Cambria Math" panose="02040503050406030204" pitchFamily="18" charset="0"/>
                      </a:rPr>
                      <m:t>𝜋</m:t>
                    </m:r>
                  </m:oMath>
                </a14:m>
                <a:endParaRPr lang="en-US" sz="2800" dirty="0"/>
              </a:p>
            </p:txBody>
          </p:sp>
        </mc:Choice>
        <mc:Fallback xmlns="">
          <p:sp>
            <p:nvSpPr>
              <p:cNvPr id="12" name="TextBox 11">
                <a:extLst>
                  <a:ext uri="{FF2B5EF4-FFF2-40B4-BE49-F238E27FC236}">
                    <a16:creationId xmlns:a16="http://schemas.microsoft.com/office/drawing/2014/main" id="{D64C1A16-407D-4C30-2024-DA71D3495B61}"/>
                  </a:ext>
                </a:extLst>
              </p:cNvPr>
              <p:cNvSpPr txBox="1">
                <a:spLocks noRot="1" noChangeAspect="1" noMove="1" noResize="1" noEditPoints="1" noAdjustHandles="1" noChangeArrowheads="1" noChangeShapeType="1" noTextEdit="1"/>
              </p:cNvSpPr>
              <p:nvPr/>
            </p:nvSpPr>
            <p:spPr>
              <a:xfrm>
                <a:off x="4487769" y="2116884"/>
                <a:ext cx="1576394" cy="523220"/>
              </a:xfrm>
              <a:prstGeom prst="rect">
                <a:avLst/>
              </a:prstGeom>
              <a:blipFill>
                <a:blip r:embed="rId5"/>
                <a:stretch>
                  <a:fillRect l="-8000" t="-11905" b="-30952"/>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FE8A2C8-752A-4D82-15C9-45D75C18AEA7}"/>
              </a:ext>
            </a:extLst>
          </p:cNvPr>
          <p:cNvCxnSpPr>
            <a:cxnSpLocks/>
          </p:cNvCxnSpPr>
          <p:nvPr/>
        </p:nvCxnSpPr>
        <p:spPr>
          <a:xfrm flipH="1">
            <a:off x="3778157" y="3016243"/>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7E052C5-99F8-8B23-BFB6-74FDAE2618B8}"/>
                  </a:ext>
                </a:extLst>
              </p:cNvPr>
              <p:cNvSpPr txBox="1"/>
              <p:nvPr/>
            </p:nvSpPr>
            <p:spPr>
              <a:xfrm>
                <a:off x="4271317" y="3066300"/>
                <a:ext cx="2461177" cy="954107"/>
              </a:xfrm>
              <a:prstGeom prst="rect">
                <a:avLst/>
              </a:prstGeom>
              <a:noFill/>
            </p:spPr>
            <p:txBody>
              <a:bodyPr wrap="square" rtlCol="0">
                <a:spAutoFit/>
              </a:bodyPr>
              <a:lstStyle/>
              <a:p>
                <a:r>
                  <a:rPr lang="en-US" sz="2800" dirty="0"/>
                  <a:t>Watermarked t</a:t>
                </a:r>
                <a:r>
                  <a:rPr lang="en-US" sz="2800" b="0" dirty="0"/>
                  <a:t>ext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oMath>
                </a14:m>
                <a:endParaRPr lang="en-US" sz="2800" dirty="0"/>
              </a:p>
            </p:txBody>
          </p:sp>
        </mc:Choice>
        <mc:Fallback xmlns="">
          <p:sp>
            <p:nvSpPr>
              <p:cNvPr id="20" name="TextBox 19">
                <a:extLst>
                  <a:ext uri="{FF2B5EF4-FFF2-40B4-BE49-F238E27FC236}">
                    <a16:creationId xmlns:a16="http://schemas.microsoft.com/office/drawing/2014/main" id="{07E052C5-99F8-8B23-BFB6-74FDAE2618B8}"/>
                  </a:ext>
                </a:extLst>
              </p:cNvPr>
              <p:cNvSpPr txBox="1">
                <a:spLocks noRot="1" noChangeAspect="1" noMove="1" noResize="1" noEditPoints="1" noAdjustHandles="1" noChangeArrowheads="1" noChangeShapeType="1" noTextEdit="1"/>
              </p:cNvSpPr>
              <p:nvPr/>
            </p:nvSpPr>
            <p:spPr>
              <a:xfrm>
                <a:off x="4271317" y="3066300"/>
                <a:ext cx="2461177" cy="954107"/>
              </a:xfrm>
              <a:prstGeom prst="rect">
                <a:avLst/>
              </a:prstGeom>
              <a:blipFill>
                <a:blip r:embed="rId6"/>
                <a:stretch>
                  <a:fillRect l="-5155" t="-6579" b="-17105"/>
                </a:stretch>
              </a:blipFill>
            </p:spPr>
            <p:txBody>
              <a:bodyPr/>
              <a:lstStyle/>
              <a:p>
                <a:r>
                  <a:rPr lang="en-US">
                    <a:noFill/>
                  </a:rPr>
                  <a:t> </a:t>
                </a:r>
              </a:p>
            </p:txBody>
          </p:sp>
        </mc:Fallback>
      </mc:AlternateContent>
      <p:pic>
        <p:nvPicPr>
          <p:cNvPr id="9" name="Graphic 8" descr="Professor female with solid fill">
            <a:extLst>
              <a:ext uri="{FF2B5EF4-FFF2-40B4-BE49-F238E27FC236}">
                <a16:creationId xmlns:a16="http://schemas.microsoft.com/office/drawing/2014/main" id="{45620AF3-3F40-BEB7-508B-63B8A7AAAB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9040" y="4547210"/>
            <a:ext cx="1659117" cy="1659117"/>
          </a:xfrm>
          <a:prstGeom prst="rect">
            <a:avLst/>
          </a:prstGeom>
        </p:spPr>
      </p:pic>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3269BDDA-35D4-F113-F848-A79C3804D5FE}"/>
                  </a:ext>
                </a:extLst>
              </p:cNvPr>
              <p:cNvSpPr/>
              <p:nvPr/>
            </p:nvSpPr>
            <p:spPr>
              <a:xfrm>
                <a:off x="6893721" y="4547210"/>
                <a:ext cx="3218467" cy="1659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cs typeface="Consolas" panose="020B0609020204030204" pitchFamily="49" charset="0"/>
                        </a:rPr>
                        <m:t>𝐷𝑒𝑡𝑒𝑐</m:t>
                      </m:r>
                      <m:sSub>
                        <m:sSubPr>
                          <m:ctrlPr>
                            <a:rPr lang="en-US" sz="4400" b="0" i="1" smtClean="0">
                              <a:latin typeface="Cambria Math" panose="02040503050406030204" pitchFamily="18" charset="0"/>
                              <a:cs typeface="Consolas" panose="020B0609020204030204" pitchFamily="49" charset="0"/>
                            </a:rPr>
                          </m:ctrlPr>
                        </m:sSubPr>
                        <m:e>
                          <m:r>
                            <a:rPr lang="en-US" sz="4400" b="0" i="1" smtClean="0">
                              <a:latin typeface="Cambria Math" panose="02040503050406030204" pitchFamily="18" charset="0"/>
                              <a:cs typeface="Consolas" panose="020B0609020204030204" pitchFamily="49" charset="0"/>
                            </a:rPr>
                            <m:t>𝑡</m:t>
                          </m:r>
                        </m:e>
                        <m:sub>
                          <m:r>
                            <a:rPr lang="en-US" sz="4400" b="0" i="1" smtClean="0">
                              <a:latin typeface="Cambria Math" panose="02040503050406030204" pitchFamily="18" charset="0"/>
                              <a:cs typeface="Consolas" panose="020B0609020204030204" pitchFamily="49" charset="0"/>
                            </a:rPr>
                            <m:t>𝑘</m:t>
                          </m:r>
                        </m:sub>
                      </m:sSub>
                    </m:oMath>
                  </m:oMathPara>
                </a14:m>
                <a:endParaRPr lang="en-US" sz="4400" dirty="0">
                  <a:cs typeface="Consolas" panose="020B0609020204030204" pitchFamily="49" charset="0"/>
                </a:endParaRPr>
              </a:p>
            </p:txBody>
          </p:sp>
        </mc:Choice>
        <mc:Fallback xmlns="">
          <p:sp>
            <p:nvSpPr>
              <p:cNvPr id="18" name="Rounded Rectangle 17">
                <a:extLst>
                  <a:ext uri="{FF2B5EF4-FFF2-40B4-BE49-F238E27FC236}">
                    <a16:creationId xmlns:a16="http://schemas.microsoft.com/office/drawing/2014/main" id="{3269BDDA-35D4-F113-F848-A79C3804D5FE}"/>
                  </a:ext>
                </a:extLst>
              </p:cNvPr>
              <p:cNvSpPr>
                <a:spLocks noRot="1" noChangeAspect="1" noMove="1" noResize="1" noEditPoints="1" noAdjustHandles="1" noChangeArrowheads="1" noChangeShapeType="1" noTextEdit="1"/>
              </p:cNvSpPr>
              <p:nvPr/>
            </p:nvSpPr>
            <p:spPr>
              <a:xfrm>
                <a:off x="6893721" y="4547210"/>
                <a:ext cx="3218467" cy="1659118"/>
              </a:xfrm>
              <a:prstGeom prst="roundRect">
                <a:avLst/>
              </a:prstGeom>
              <a:blipFill>
                <a:blip r:embed="rId9"/>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65C98CE7-4B59-04D5-BA7F-E2A694C158DD}"/>
              </a:ext>
            </a:extLst>
          </p:cNvPr>
          <p:cNvCxnSpPr>
            <a:cxnSpLocks/>
          </p:cNvCxnSpPr>
          <p:nvPr/>
        </p:nvCxnSpPr>
        <p:spPr>
          <a:xfrm flipV="1">
            <a:off x="3778157" y="5162425"/>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7915314F-51A8-82BA-0EA0-3A6C9288885E}"/>
              </a:ext>
            </a:extLst>
          </p:cNvPr>
          <p:cNvCxnSpPr>
            <a:cxnSpLocks/>
          </p:cNvCxnSpPr>
          <p:nvPr/>
        </p:nvCxnSpPr>
        <p:spPr>
          <a:xfrm flipH="1">
            <a:off x="3778157" y="5538564"/>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B25E6EE-E17F-2D71-F5D8-6A15A4F2B1B9}"/>
                  </a:ext>
                </a:extLst>
              </p:cNvPr>
              <p:cNvSpPr txBox="1"/>
              <p:nvPr/>
            </p:nvSpPr>
            <p:spPr>
              <a:xfrm>
                <a:off x="4082921" y="4609191"/>
                <a:ext cx="2353738" cy="523220"/>
              </a:xfrm>
              <a:prstGeom prst="rect">
                <a:avLst/>
              </a:prstGeom>
              <a:noFill/>
            </p:spPr>
            <p:txBody>
              <a:bodyPr wrap="square" rtlCol="0">
                <a:spAutoFit/>
              </a:bodyPr>
              <a:lstStyle/>
              <a:p>
                <a:r>
                  <a:rPr lang="en-US" sz="2800" dirty="0"/>
                  <a:t>T</a:t>
                </a:r>
                <a:r>
                  <a:rPr lang="en-US" sz="2800" b="0" dirty="0"/>
                  <a:t>ext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oMath>
                </a14:m>
                <a:endParaRPr lang="en-US" sz="2800" dirty="0"/>
              </a:p>
            </p:txBody>
          </p:sp>
        </mc:Choice>
        <mc:Fallback xmlns="">
          <p:sp>
            <p:nvSpPr>
              <p:cNvPr id="22" name="TextBox 21">
                <a:extLst>
                  <a:ext uri="{FF2B5EF4-FFF2-40B4-BE49-F238E27FC236}">
                    <a16:creationId xmlns:a16="http://schemas.microsoft.com/office/drawing/2014/main" id="{CB25E6EE-E17F-2D71-F5D8-6A15A4F2B1B9}"/>
                  </a:ext>
                </a:extLst>
              </p:cNvPr>
              <p:cNvSpPr txBox="1">
                <a:spLocks noRot="1" noChangeAspect="1" noMove="1" noResize="1" noEditPoints="1" noAdjustHandles="1" noChangeArrowheads="1" noChangeShapeType="1" noTextEdit="1"/>
              </p:cNvSpPr>
              <p:nvPr/>
            </p:nvSpPr>
            <p:spPr>
              <a:xfrm>
                <a:off x="4082921" y="4609191"/>
                <a:ext cx="2353738" cy="523220"/>
              </a:xfrm>
              <a:prstGeom prst="rect">
                <a:avLst/>
              </a:prstGeom>
              <a:blipFill>
                <a:blip r:embed="rId10"/>
                <a:stretch>
                  <a:fillRect l="-5376" t="-11628" b="-27907"/>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2DC050B6-60AA-7E76-4D81-5C4BDF619A94}"/>
              </a:ext>
            </a:extLst>
          </p:cNvPr>
          <p:cNvSpPr txBox="1"/>
          <p:nvPr/>
        </p:nvSpPr>
        <p:spPr>
          <a:xfrm>
            <a:off x="4253250" y="5538564"/>
            <a:ext cx="2013079" cy="523220"/>
          </a:xfrm>
          <a:prstGeom prst="rect">
            <a:avLst/>
          </a:prstGeom>
          <a:noFill/>
        </p:spPr>
        <p:txBody>
          <a:bodyPr wrap="square" rtlCol="0">
            <a:spAutoFit/>
          </a:bodyPr>
          <a:lstStyle/>
          <a:p>
            <a:r>
              <a:rPr lang="en-US" sz="2800" dirty="0"/>
              <a:t>True/False</a:t>
            </a:r>
          </a:p>
        </p:txBody>
      </p:sp>
      <p:pic>
        <p:nvPicPr>
          <p:cNvPr id="15" name="Graphic 14" descr="Man with solid fill">
            <a:extLst>
              <a:ext uri="{FF2B5EF4-FFF2-40B4-BE49-F238E27FC236}">
                <a16:creationId xmlns:a16="http://schemas.microsoft.com/office/drawing/2014/main" id="{13C23558-2727-2B45-BEA6-3C2AB600248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19040" y="1810546"/>
            <a:ext cx="1659117" cy="1659117"/>
          </a:xfrm>
          <a:prstGeom prst="rect">
            <a:avLst/>
          </a:prstGeom>
        </p:spPr>
      </p:pic>
      <p:sp>
        <p:nvSpPr>
          <p:cNvPr id="3" name="Up Arrow Callout 2">
            <a:extLst>
              <a:ext uri="{FF2B5EF4-FFF2-40B4-BE49-F238E27FC236}">
                <a16:creationId xmlns:a16="http://schemas.microsoft.com/office/drawing/2014/main" id="{98E18A68-3711-4716-4F6E-0140AFCF749E}"/>
              </a:ext>
            </a:extLst>
          </p:cNvPr>
          <p:cNvSpPr/>
          <p:nvPr/>
        </p:nvSpPr>
        <p:spPr>
          <a:xfrm>
            <a:off x="8052159" y="3277032"/>
            <a:ext cx="1632858"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Secret key</a:t>
            </a:r>
          </a:p>
          <a:p>
            <a:pPr algn="ctr"/>
            <a:r>
              <a:rPr lang="en-US" dirty="0"/>
              <a:t>= </a:t>
            </a:r>
          </a:p>
          <a:p>
            <a:pPr algn="ctr"/>
            <a:r>
              <a:rPr lang="en-US" dirty="0"/>
              <a:t>Secret rule</a:t>
            </a:r>
          </a:p>
        </p:txBody>
      </p:sp>
    </p:spTree>
    <p:extLst>
      <p:ext uri="{BB962C8B-B14F-4D97-AF65-F5344CB8AC3E}">
        <p14:creationId xmlns:p14="http://schemas.microsoft.com/office/powerpoint/2010/main" val="353753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5E14-317F-264F-17E5-472EA7F4181E}"/>
              </a:ext>
            </a:extLst>
          </p:cNvPr>
          <p:cNvSpPr>
            <a:spLocks noGrp="1"/>
          </p:cNvSpPr>
          <p:nvPr>
            <p:ph type="title"/>
          </p:nvPr>
        </p:nvSpPr>
        <p:spPr/>
        <p:txBody>
          <a:bodyPr/>
          <a:lstStyle/>
          <a:p>
            <a:r>
              <a:rPr lang="en-US" dirty="0"/>
              <a:t>Simple watermarking scheme</a:t>
            </a:r>
          </a:p>
        </p:txBody>
      </p:sp>
      <p:sp>
        <p:nvSpPr>
          <p:cNvPr id="3" name="Content Placeholder 2">
            <a:extLst>
              <a:ext uri="{FF2B5EF4-FFF2-40B4-BE49-F238E27FC236}">
                <a16:creationId xmlns:a16="http://schemas.microsoft.com/office/drawing/2014/main" id="{BEA81FB5-F50F-0DCC-54EF-0385268B6C66}"/>
              </a:ext>
            </a:extLst>
          </p:cNvPr>
          <p:cNvSpPr>
            <a:spLocks noGrp="1"/>
          </p:cNvSpPr>
          <p:nvPr>
            <p:ph idx="1"/>
          </p:nvPr>
        </p:nvSpPr>
        <p:spPr>
          <a:xfrm>
            <a:off x="838200" y="1825624"/>
            <a:ext cx="10515600" cy="4797598"/>
          </a:xfrm>
        </p:spPr>
        <p:txBody>
          <a:bodyPr>
            <a:normAutofit/>
          </a:bodyPr>
          <a:lstStyle/>
          <a:p>
            <a:r>
              <a:rPr lang="en-US" dirty="0"/>
              <a:t>Randomly partition dictionary into </a:t>
            </a:r>
            <a:r>
              <a:rPr lang="en-US" dirty="0">
                <a:highlight>
                  <a:srgbClr val="FF0000"/>
                </a:highlight>
              </a:rPr>
              <a:t>red</a:t>
            </a:r>
            <a:r>
              <a:rPr lang="en-US" dirty="0"/>
              <a:t> or </a:t>
            </a:r>
            <a:r>
              <a:rPr lang="en-US" dirty="0">
                <a:highlight>
                  <a:srgbClr val="00FF00"/>
                </a:highlight>
              </a:rPr>
              <a:t>green</a:t>
            </a:r>
            <a:r>
              <a:rPr lang="en-US" dirty="0"/>
              <a:t> tokens:</a:t>
            </a:r>
          </a:p>
          <a:p>
            <a:pPr marL="0" indent="0">
              <a:buNone/>
            </a:pPr>
            <a:r>
              <a:rPr lang="en-US" dirty="0"/>
              <a:t>          </a:t>
            </a:r>
            <a:r>
              <a:rPr lang="en-US" sz="2800" dirty="0"/>
              <a:t>Dictionary = {</a:t>
            </a:r>
            <a:r>
              <a:rPr lang="en-US" sz="2800" dirty="0">
                <a:highlight>
                  <a:srgbClr val="00FF00"/>
                </a:highlight>
              </a:rPr>
              <a:t>Apple</a:t>
            </a:r>
            <a:r>
              <a:rPr lang="en-US" sz="2800" dirty="0"/>
              <a:t>, </a:t>
            </a:r>
            <a:r>
              <a:rPr lang="en-US" sz="2800" dirty="0">
                <a:highlight>
                  <a:srgbClr val="00FF00"/>
                </a:highlight>
              </a:rPr>
              <a:t>Alphabet</a:t>
            </a:r>
            <a:r>
              <a:rPr lang="en-US" sz="2800" dirty="0"/>
              <a:t>, </a:t>
            </a:r>
            <a:r>
              <a:rPr lang="en-US" sz="2800" dirty="0">
                <a:highlight>
                  <a:srgbClr val="FF0000"/>
                </a:highlight>
              </a:rPr>
              <a:t>Arugula</a:t>
            </a:r>
            <a:r>
              <a:rPr lang="en-US" sz="2800" dirty="0"/>
              <a:t>, </a:t>
            </a:r>
            <a:r>
              <a:rPr lang="en-US" sz="2800" dirty="0">
                <a:highlight>
                  <a:srgbClr val="FF0000"/>
                </a:highlight>
              </a:rPr>
              <a:t>Banana</a:t>
            </a:r>
            <a:r>
              <a:rPr lang="en-US" sz="2800" dirty="0"/>
              <a:t>, </a:t>
            </a:r>
            <a:r>
              <a:rPr lang="en-US" sz="2800" dirty="0">
                <a:highlight>
                  <a:srgbClr val="00FF00"/>
                </a:highlight>
              </a:rPr>
              <a:t>Bagel</a:t>
            </a:r>
            <a:r>
              <a:rPr lang="en-US" sz="2800" dirty="0"/>
              <a:t>, </a:t>
            </a:r>
            <a:r>
              <a:rPr lang="en-US" sz="2800" dirty="0">
                <a:highlight>
                  <a:srgbClr val="FF0000"/>
                </a:highlight>
              </a:rPr>
              <a:t>Canada</a:t>
            </a:r>
            <a:r>
              <a:rPr lang="en-US" sz="2800" dirty="0"/>
              <a:t>, …}</a:t>
            </a:r>
          </a:p>
          <a:p>
            <a:r>
              <a:rPr lang="en-US" dirty="0"/>
              <a:t>Increase the probabilities of words in the green list</a:t>
            </a:r>
          </a:p>
          <a:p>
            <a:r>
              <a:rPr lang="en-US" dirty="0"/>
              <a:t>Detection is easy with the secret key (= red/green partition)</a:t>
            </a:r>
          </a:p>
          <a:p>
            <a:r>
              <a:rPr lang="en-US" b="1" dirty="0"/>
              <a:t>Problem: </a:t>
            </a:r>
            <a:r>
              <a:rPr lang="en-US" dirty="0"/>
              <a:t>Now our model prefers not to talk about bananas.</a:t>
            </a:r>
          </a:p>
          <a:p>
            <a:r>
              <a:rPr lang="en-US" b="1" dirty="0"/>
              <a:t>Problem: </a:t>
            </a:r>
            <a:r>
              <a:rPr lang="en-US" dirty="0"/>
              <a:t>If you talk about bagels too much, you might be falsely accused.</a:t>
            </a:r>
          </a:p>
          <a:p>
            <a:r>
              <a:rPr lang="en-US" b="1" dirty="0"/>
              <a:t>Question: </a:t>
            </a:r>
            <a:r>
              <a:rPr lang="en-US" dirty="0"/>
              <a:t>When is the watermark detectable?</a:t>
            </a:r>
          </a:p>
        </p:txBody>
      </p:sp>
    </p:spTree>
    <p:extLst>
      <p:ext uri="{BB962C8B-B14F-4D97-AF65-F5344CB8AC3E}">
        <p14:creationId xmlns:p14="http://schemas.microsoft.com/office/powerpoint/2010/main" val="415440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fontScale="90000"/>
          </a:bodyPr>
          <a:lstStyle/>
          <a:p>
            <a:pPr algn="l"/>
            <a:r>
              <a:rPr lang="en-US" dirty="0"/>
              <a:t>Desired properties of watermarks</a:t>
            </a:r>
          </a:p>
        </p:txBody>
      </p:sp>
    </p:spTree>
    <p:extLst>
      <p:ext uri="{BB962C8B-B14F-4D97-AF65-F5344CB8AC3E}">
        <p14:creationId xmlns:p14="http://schemas.microsoft.com/office/powerpoint/2010/main" val="663801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5E14-317F-264F-17E5-472EA7F4181E}"/>
              </a:ext>
            </a:extLst>
          </p:cNvPr>
          <p:cNvSpPr>
            <a:spLocks noGrp="1"/>
          </p:cNvSpPr>
          <p:nvPr>
            <p:ph type="title"/>
          </p:nvPr>
        </p:nvSpPr>
        <p:spPr/>
        <p:txBody>
          <a:bodyPr/>
          <a:lstStyle/>
          <a:p>
            <a:r>
              <a:rPr lang="en-US" dirty="0"/>
              <a:t>Properties of watermarks</a:t>
            </a:r>
          </a:p>
        </p:txBody>
      </p:sp>
      <p:sp>
        <p:nvSpPr>
          <p:cNvPr id="3" name="Content Placeholder 2">
            <a:extLst>
              <a:ext uri="{FF2B5EF4-FFF2-40B4-BE49-F238E27FC236}">
                <a16:creationId xmlns:a16="http://schemas.microsoft.com/office/drawing/2014/main" id="{BEA81FB5-F50F-0DCC-54EF-0385268B6C66}"/>
              </a:ext>
            </a:extLst>
          </p:cNvPr>
          <p:cNvSpPr>
            <a:spLocks noGrp="1"/>
          </p:cNvSpPr>
          <p:nvPr>
            <p:ph idx="1"/>
          </p:nvPr>
        </p:nvSpPr>
        <p:spPr>
          <a:xfrm>
            <a:off x="838200" y="1825624"/>
            <a:ext cx="10515600" cy="4797598"/>
          </a:xfrm>
        </p:spPr>
        <p:txBody>
          <a:bodyPr>
            <a:normAutofit/>
          </a:bodyPr>
          <a:lstStyle/>
          <a:p>
            <a:r>
              <a:rPr lang="en-US" b="1" dirty="0"/>
              <a:t>Problem: </a:t>
            </a:r>
            <a:r>
              <a:rPr lang="en-US" dirty="0"/>
              <a:t>If you talk about bagels too much, you might be falsely accused.</a:t>
            </a:r>
          </a:p>
          <a:p>
            <a:pPr lvl="1">
              <a:buFont typeface="System Font Regular"/>
              <a:buChar char="→"/>
            </a:pPr>
            <a:r>
              <a:rPr lang="en-US" dirty="0"/>
              <a:t> </a:t>
            </a:r>
            <a:r>
              <a:rPr lang="en-US" i="1" dirty="0"/>
              <a:t>Soundness</a:t>
            </a:r>
            <a:r>
              <a:rPr lang="en-US" dirty="0"/>
              <a:t> ensures a low false positive rate</a:t>
            </a:r>
          </a:p>
          <a:p>
            <a:r>
              <a:rPr lang="en-US" b="1" dirty="0"/>
              <a:t>Question: </a:t>
            </a:r>
            <a:r>
              <a:rPr lang="en-US" dirty="0"/>
              <a:t>When is the watermark detectable?</a:t>
            </a:r>
          </a:p>
          <a:p>
            <a:pPr lvl="1">
              <a:buFont typeface="System Font Regular"/>
              <a:buChar char="→"/>
            </a:pPr>
            <a:r>
              <a:rPr lang="en-US" dirty="0"/>
              <a:t> </a:t>
            </a:r>
            <a:r>
              <a:rPr lang="en-US" i="1" dirty="0"/>
              <a:t>Completeness </a:t>
            </a:r>
            <a:r>
              <a:rPr lang="en-US" dirty="0"/>
              <a:t>ensures detectability in “high-entropy” AI-generated text</a:t>
            </a:r>
          </a:p>
          <a:p>
            <a:pPr lvl="1">
              <a:buFont typeface="System Font Regular"/>
              <a:buChar char="→"/>
            </a:pPr>
            <a:r>
              <a:rPr lang="en-US" i="1" dirty="0"/>
              <a:t> Robustness </a:t>
            </a:r>
            <a:r>
              <a:rPr lang="en-US" dirty="0"/>
              <a:t>ensures detectability even in modified text</a:t>
            </a:r>
            <a:endParaRPr lang="en-US" i="1" dirty="0"/>
          </a:p>
          <a:p>
            <a:r>
              <a:rPr lang="en-US" b="1" dirty="0"/>
              <a:t>Problem: </a:t>
            </a:r>
            <a:r>
              <a:rPr lang="en-US" dirty="0"/>
              <a:t>Now our model prefers not to talk about bananas.</a:t>
            </a:r>
          </a:p>
          <a:p>
            <a:pPr lvl="1">
              <a:buFont typeface="System Font Regular"/>
              <a:buChar char="→"/>
            </a:pPr>
            <a:r>
              <a:rPr lang="en-US" i="1" dirty="0"/>
              <a:t> Quality </a:t>
            </a:r>
            <a:r>
              <a:rPr lang="en-US" dirty="0"/>
              <a:t>ensures the watermark does not degrade the model</a:t>
            </a:r>
            <a:endParaRPr lang="en-US" i="1" dirty="0"/>
          </a:p>
          <a:p>
            <a:pPr marL="0" indent="0">
              <a:buNone/>
            </a:pPr>
            <a:endParaRPr lang="en-US" dirty="0"/>
          </a:p>
        </p:txBody>
      </p:sp>
    </p:spTree>
    <p:extLst>
      <p:ext uri="{BB962C8B-B14F-4D97-AF65-F5344CB8AC3E}">
        <p14:creationId xmlns:p14="http://schemas.microsoft.com/office/powerpoint/2010/main" val="362267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AC01-E858-1736-0ADF-8B410D8D013A}"/>
              </a:ext>
            </a:extLst>
          </p:cNvPr>
          <p:cNvSpPr>
            <a:spLocks noGrp="1"/>
          </p:cNvSpPr>
          <p:nvPr>
            <p:ph type="title"/>
          </p:nvPr>
        </p:nvSpPr>
        <p:spPr/>
        <p:txBody>
          <a:bodyPr/>
          <a:lstStyle/>
          <a:p>
            <a:r>
              <a:rPr lang="en-US" dirty="0"/>
              <a:t>Soundness</a:t>
            </a:r>
          </a:p>
        </p:txBody>
      </p:sp>
      <p:sp>
        <p:nvSpPr>
          <p:cNvPr id="3" name="Content Placeholder 2">
            <a:extLst>
              <a:ext uri="{FF2B5EF4-FFF2-40B4-BE49-F238E27FC236}">
                <a16:creationId xmlns:a16="http://schemas.microsoft.com/office/drawing/2014/main" id="{B465351C-A06D-5383-D289-B26E39A39BA6}"/>
              </a:ext>
            </a:extLst>
          </p:cNvPr>
          <p:cNvSpPr>
            <a:spLocks noGrp="1"/>
          </p:cNvSpPr>
          <p:nvPr>
            <p:ph idx="1"/>
          </p:nvPr>
        </p:nvSpPr>
        <p:spPr>
          <a:xfrm>
            <a:off x="838200" y="1825625"/>
            <a:ext cx="10515600" cy="1029093"/>
          </a:xfrm>
        </p:spPr>
        <p:txBody>
          <a:bodyPr/>
          <a:lstStyle/>
          <a:p>
            <a:pPr marL="0" indent="0">
              <a:buNone/>
            </a:pPr>
            <a:r>
              <a:rPr lang="en-US" dirty="0"/>
              <a:t>Natural text won’t be flagged as watermarked</a:t>
            </a:r>
          </a:p>
          <a:p>
            <a:pPr marL="0" indent="0">
              <a:buNone/>
            </a:pPr>
            <a:r>
              <a:rPr lang="en-US" dirty="0"/>
              <a:t>(low false positive rate)</a:t>
            </a:r>
          </a:p>
          <a:p>
            <a:pPr marL="0" indent="0">
              <a:buNone/>
            </a:pPr>
            <a:endParaRPr lang="en-US" dirty="0"/>
          </a:p>
        </p:txBody>
      </p:sp>
      <mc:AlternateContent xmlns:mc="http://schemas.openxmlformats.org/markup-compatibility/2006">
        <mc:Choice xmlns:a14="http://schemas.microsoft.com/office/drawing/2010/main" Requires="a14">
          <p:sp>
            <p:nvSpPr>
              <p:cNvPr id="5" name="Rounded Rectangle 4">
                <a:extLst>
                  <a:ext uri="{FF2B5EF4-FFF2-40B4-BE49-F238E27FC236}">
                    <a16:creationId xmlns:a16="http://schemas.microsoft.com/office/drawing/2014/main" id="{CDEA8240-9167-A573-41BA-3849E1D89EC7}"/>
                  </a:ext>
                </a:extLst>
              </p:cNvPr>
              <p:cNvSpPr/>
              <p:nvPr/>
            </p:nvSpPr>
            <p:spPr>
              <a:xfrm>
                <a:off x="1772632" y="3041749"/>
                <a:ext cx="8646736" cy="19230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sz="2800" b="1" dirty="0"/>
                  <a:t>Definition (soundness):</a:t>
                </a:r>
                <a:r>
                  <a:rPr lang="en-US" sz="2800" dirty="0"/>
                  <a:t> For all text </a:t>
                </a:r>
                <a14:m>
                  <m:oMath xmlns:m="http://schemas.openxmlformats.org/officeDocument/2006/math">
                    <m:r>
                      <a:rPr lang="en-US" sz="2800" b="0" i="1" smtClean="0">
                        <a:latin typeface="Cambria Math" panose="02040503050406030204" pitchFamily="18" charset="0"/>
                      </a:rPr>
                      <m:t>𝑡</m:t>
                    </m:r>
                  </m:oMath>
                </a14:m>
                <a:r>
                  <a:rPr lang="en-US" sz="2800" dirty="0"/>
                  <a:t>,</a:t>
                </a:r>
                <a:endParaRPr lang="en-US" sz="2800" b="1" dirty="0"/>
              </a:p>
              <a:p>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Pr</m:t>
                              </m:r>
                            </m:e>
                            <m:lim>
                              <m:r>
                                <a:rPr lang="en-US" sz="2800" b="0" i="1" smtClean="0">
                                  <a:latin typeface="Cambria Math" panose="02040503050406030204" pitchFamily="18" charset="0"/>
                                </a:rPr>
                                <m:t>𝑠</m:t>
                              </m:r>
                              <m:r>
                                <a:rPr lang="en-US" sz="2800" b="0" i="1" smtClean="0">
                                  <a:latin typeface="Cambria Math" panose="02040503050406030204" pitchFamily="18" charset="0"/>
                                </a:rPr>
                                <m:t>𝑘</m:t>
                              </m:r>
                            </m:lim>
                          </m:limLow>
                        </m:fName>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𝐷𝑒𝑡𝑒𝑐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𝑠</m:t>
                                  </m:r>
                                  <m:r>
                                    <a:rPr lang="en-US" sz="2800" b="0" i="1" smtClean="0">
                                      <a:latin typeface="Cambria Math" panose="02040503050406030204" pitchFamily="18" charset="0"/>
                                    </a:rPr>
                                    <m:t>𝑘</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True</m:t>
                              </m:r>
                            </m:e>
                          </m:d>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oMath>
                  </m:oMathPara>
                </a14:m>
                <a:endParaRPr lang="en-US" sz="2800" dirty="0"/>
              </a:p>
            </p:txBody>
          </p:sp>
        </mc:Choice>
        <mc:Fallback>
          <p:sp>
            <p:nvSpPr>
              <p:cNvPr id="5" name="Rounded Rectangle 4">
                <a:extLst>
                  <a:ext uri="{FF2B5EF4-FFF2-40B4-BE49-F238E27FC236}">
                    <a16:creationId xmlns:a16="http://schemas.microsoft.com/office/drawing/2014/main" id="{CDEA8240-9167-A573-41BA-3849E1D89EC7}"/>
                  </a:ext>
                </a:extLst>
              </p:cNvPr>
              <p:cNvSpPr>
                <a:spLocks noRot="1" noChangeAspect="1" noMove="1" noResize="1" noEditPoints="1" noAdjustHandles="1" noChangeArrowheads="1" noChangeShapeType="1" noTextEdit="1"/>
              </p:cNvSpPr>
              <p:nvPr/>
            </p:nvSpPr>
            <p:spPr>
              <a:xfrm>
                <a:off x="1772632" y="3041749"/>
                <a:ext cx="8646736" cy="1923068"/>
              </a:xfrm>
              <a:prstGeom prst="roundRect">
                <a:avLst/>
              </a:prstGeom>
              <a:blipFill>
                <a:blip r:embed="rId2"/>
                <a:stretch>
                  <a:fillRect l="-440"/>
                </a:stretch>
              </a:blipFill>
            </p:spPr>
            <p:txBody>
              <a:bodyPr/>
              <a:lstStyle/>
              <a:p>
                <a:r>
                  <a:rPr lang="en-US">
                    <a:noFill/>
                  </a:rPr>
                  <a:t> </a:t>
                </a:r>
              </a:p>
            </p:txBody>
          </p:sp>
        </mc:Fallback>
      </mc:AlternateContent>
    </p:spTree>
    <p:extLst>
      <p:ext uri="{BB962C8B-B14F-4D97-AF65-F5344CB8AC3E}">
        <p14:creationId xmlns:p14="http://schemas.microsoft.com/office/powerpoint/2010/main" val="63948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ontent Placeholder 2">
            <a:extLst>
              <a:ext uri="{FF2B5EF4-FFF2-40B4-BE49-F238E27FC236}">
                <a16:creationId xmlns:a16="http://schemas.microsoft.com/office/drawing/2014/main" id="{D39F4AD0-F6AC-C19C-7A9F-CBB2A367EE33}"/>
              </a:ext>
            </a:extLst>
          </p:cNvPr>
          <p:cNvSpPr>
            <a:spLocks noGrp="1"/>
          </p:cNvSpPr>
          <p:nvPr>
            <p:ph idx="1"/>
          </p:nvPr>
        </p:nvSpPr>
        <p:spPr>
          <a:xfrm>
            <a:off x="838200" y="2474843"/>
            <a:ext cx="10942983" cy="1908314"/>
          </a:xfrm>
        </p:spPr>
        <p:txBody>
          <a:bodyPr>
            <a:normAutofit fontScale="92500"/>
          </a:bodyPr>
          <a:lstStyle/>
          <a:p>
            <a:pPr marL="0" indent="0" algn="ctr">
              <a:buNone/>
            </a:pPr>
            <a:r>
              <a:rPr lang="en-US" sz="3600" dirty="0" err="1"/>
              <a:t>GenAI</a:t>
            </a:r>
            <a:r>
              <a:rPr lang="en-US" sz="3600" dirty="0"/>
              <a:t> watermarking has been an exciting and successful area of </a:t>
            </a:r>
            <a:r>
              <a:rPr lang="en-US" sz="3600" dirty="0" err="1"/>
              <a:t>Crypto+ML</a:t>
            </a:r>
            <a:r>
              <a:rPr lang="en-US" sz="3600" dirty="0"/>
              <a:t> research!</a:t>
            </a:r>
          </a:p>
          <a:p>
            <a:pPr marL="0" indent="0" algn="ctr">
              <a:buNone/>
            </a:pPr>
            <a:r>
              <a:rPr lang="en-US" sz="3600" dirty="0"/>
              <a:t>Leading to nice problems in practice, theory, theory &amp; practice</a:t>
            </a:r>
          </a:p>
        </p:txBody>
      </p:sp>
    </p:spTree>
    <p:extLst>
      <p:ext uri="{BB962C8B-B14F-4D97-AF65-F5344CB8AC3E}">
        <p14:creationId xmlns:p14="http://schemas.microsoft.com/office/powerpoint/2010/main" val="3306476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0E67-9C77-21BE-6B34-C2B2183D9BFF}"/>
              </a:ext>
            </a:extLst>
          </p:cNvPr>
          <p:cNvSpPr>
            <a:spLocks noGrp="1"/>
          </p:cNvSpPr>
          <p:nvPr>
            <p:ph type="title"/>
          </p:nvPr>
        </p:nvSpPr>
        <p:spPr/>
        <p:txBody>
          <a:bodyPr/>
          <a:lstStyle/>
          <a:p>
            <a:r>
              <a:rPr lang="en-US" dirty="0"/>
              <a:t>Completeness</a:t>
            </a:r>
            <a:endParaRPr lang="en-US" strike="sngStrike" dirty="0"/>
          </a:p>
        </p:txBody>
      </p:sp>
      <p:sp>
        <p:nvSpPr>
          <p:cNvPr id="9" name="Content Placeholder 2">
            <a:extLst>
              <a:ext uri="{FF2B5EF4-FFF2-40B4-BE49-F238E27FC236}">
                <a16:creationId xmlns:a16="http://schemas.microsoft.com/office/drawing/2014/main" id="{A8453FB3-D977-4885-A843-BE6843B1B17D}"/>
              </a:ext>
            </a:extLst>
          </p:cNvPr>
          <p:cNvSpPr>
            <a:spLocks noGrp="1"/>
          </p:cNvSpPr>
          <p:nvPr>
            <p:ph idx="1"/>
          </p:nvPr>
        </p:nvSpPr>
        <p:spPr>
          <a:xfrm>
            <a:off x="838200" y="1825626"/>
            <a:ext cx="10515600" cy="908148"/>
          </a:xfrm>
        </p:spPr>
        <p:txBody>
          <a:bodyPr/>
          <a:lstStyle/>
          <a:p>
            <a:pPr marL="0" indent="0">
              <a:buNone/>
            </a:pPr>
            <a:r>
              <a:rPr lang="en-US" dirty="0"/>
              <a:t>Text generated by our watermarking scheme will be detected as such.</a:t>
            </a:r>
          </a:p>
        </p:txBody>
      </p:sp>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62811A58-5DB4-2985-DED0-F2874C044710}"/>
                  </a:ext>
                </a:extLst>
              </p:cNvPr>
              <p:cNvSpPr/>
              <p:nvPr/>
            </p:nvSpPr>
            <p:spPr>
              <a:xfrm>
                <a:off x="1345087" y="3429000"/>
                <a:ext cx="9501826" cy="20929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sz="2800" b="1" dirty="0"/>
                  <a:t>Definition (completeness):</a:t>
                </a:r>
                <a:r>
                  <a:rPr lang="en-US" sz="2800" dirty="0"/>
                  <a:t> For all prompts </a:t>
                </a:r>
                <a14:m>
                  <m:oMath xmlns:m="http://schemas.openxmlformats.org/officeDocument/2006/math">
                    <m:r>
                      <a:rPr lang="en-US" sz="2800" b="0" i="1" smtClean="0">
                        <a:latin typeface="Cambria Math" panose="02040503050406030204" pitchFamily="18" charset="0"/>
                      </a:rPr>
                      <m:t>𝜋</m:t>
                    </m:r>
                  </m:oMath>
                </a14:m>
                <a:r>
                  <a:rPr lang="en-US" sz="2800" dirty="0"/>
                  <a:t>,</a:t>
                </a:r>
                <a:endParaRPr lang="en-US" sz="2800" b="1" dirty="0"/>
              </a:p>
              <a:p>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Pr</m:t>
                              </m:r>
                            </m:e>
                            <m:lim>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𝑠</m:t>
                                  </m:r>
                                  <m:r>
                                    <a:rPr lang="en-US" sz="2800" b="0" i="1" smtClean="0">
                                      <a:latin typeface="Cambria Math" panose="02040503050406030204" pitchFamily="18" charset="0"/>
                                    </a:rPr>
                                    <m:t>𝑘</m:t>
                                  </m:r>
                                </m:e>
                                <m:e>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𝑊𝑎</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𝑡</m:t>
                                      </m:r>
                                    </m:e>
                                    <m:sub>
                                      <m:r>
                                        <a:rPr lang="en-US" sz="2800" b="0" i="1" smtClean="0">
                                          <a:latin typeface="Cambria Math" panose="02040503050406030204" pitchFamily="18" charset="0"/>
                                        </a:rPr>
                                        <m:t>𝑠</m:t>
                                      </m:r>
                                      <m:r>
                                        <a:rPr lang="en-US" sz="2800" b="0" i="1" smtClean="0">
                                          <a:latin typeface="Cambria Math" panose="02040503050406030204" pitchFamily="18" charset="0"/>
                                        </a:rPr>
                                        <m:t>𝑘</m:t>
                                      </m:r>
                                    </m:sub>
                                    <m:sup>
                                      <m:r>
                                        <a:rPr lang="en-US" sz="2800" b="0" i="1" smtClean="0">
                                          <a:latin typeface="Cambria Math" panose="02040503050406030204" pitchFamily="18" charset="0"/>
                                        </a:rPr>
                                        <m:t>𝑀</m:t>
                                      </m:r>
                                    </m:sup>
                                  </m:sSub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e>
                                  </m:d>
                                </m:e>
                              </m:eqArr>
                            </m:lim>
                          </m:limLow>
                        </m:fName>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𝐷𝑒𝑡𝑒𝑐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𝑠</m:t>
                                  </m:r>
                                  <m:r>
                                    <a:rPr lang="en-US" sz="2800" b="0" i="1" smtClean="0">
                                      <a:latin typeface="Cambria Math" panose="02040503050406030204" pitchFamily="18" charset="0"/>
                                    </a:rPr>
                                    <m:t>𝑘</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False</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and</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Entropy</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e>
                              </m:d>
                              <m:r>
                                <a:rPr lang="en-US" sz="2800" b="0" i="1" smtClean="0">
                                  <a:latin typeface="Cambria Math" panose="02040503050406030204" pitchFamily="18" charset="0"/>
                                </a:rPr>
                                <m:t>≥</m:t>
                              </m:r>
                              <m:r>
                                <a:rPr lang="en-US" sz="2800" b="0" i="1" smtClean="0">
                                  <a:latin typeface="Cambria Math" panose="02040503050406030204" pitchFamily="18" charset="0"/>
                                </a:rPr>
                                <m:t>𝑏</m:t>
                              </m:r>
                            </m:e>
                          </m:d>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oMath>
                  </m:oMathPara>
                </a14:m>
                <a:endParaRPr lang="en-US" sz="2800" dirty="0"/>
              </a:p>
            </p:txBody>
          </p:sp>
        </mc:Choice>
        <mc:Fallback>
          <p:sp>
            <p:nvSpPr>
              <p:cNvPr id="4" name="Rounded Rectangle 3">
                <a:extLst>
                  <a:ext uri="{FF2B5EF4-FFF2-40B4-BE49-F238E27FC236}">
                    <a16:creationId xmlns:a16="http://schemas.microsoft.com/office/drawing/2014/main" id="{62811A58-5DB4-2985-DED0-F2874C044710}"/>
                  </a:ext>
                </a:extLst>
              </p:cNvPr>
              <p:cNvSpPr>
                <a:spLocks noRot="1" noChangeAspect="1" noMove="1" noResize="1" noEditPoints="1" noAdjustHandles="1" noChangeArrowheads="1" noChangeShapeType="1" noTextEdit="1"/>
              </p:cNvSpPr>
              <p:nvPr/>
            </p:nvSpPr>
            <p:spPr>
              <a:xfrm>
                <a:off x="1345087" y="3429000"/>
                <a:ext cx="9501826" cy="2092964"/>
              </a:xfrm>
              <a:prstGeom prst="roundRect">
                <a:avLst/>
              </a:prstGeom>
              <a:blipFill>
                <a:blip r:embed="rId3"/>
                <a:stretch>
                  <a:fillRect l="-4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8CB9BF65-BCDC-BE80-40BD-94C5EBCBA316}"/>
                  </a:ext>
                </a:extLst>
              </p:cNvPr>
              <p:cNvSpPr txBox="1">
                <a:spLocks/>
              </p:cNvSpPr>
              <p:nvPr/>
            </p:nvSpPr>
            <p:spPr>
              <a:xfrm>
                <a:off x="698369" y="5715246"/>
                <a:ext cx="10515600" cy="7086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Why </a:t>
                </a:r>
                <a14:m>
                  <m:oMath xmlns:m="http://schemas.openxmlformats.org/officeDocument/2006/math">
                    <m:r>
                      <m:rPr>
                        <m:sty m:val="p"/>
                      </m:rPr>
                      <a:rPr lang="en-US" b="0" i="0" smtClean="0">
                        <a:latin typeface="Cambria Math" panose="02040503050406030204" pitchFamily="18" charset="0"/>
                      </a:rPr>
                      <m:t>Entropy</m:t>
                    </m:r>
                  </m:oMath>
                </a14:m>
                <a:r>
                  <a:rPr lang="en-US" dirty="0"/>
                  <a:t>? If, e.g., we ask it to “say X” then there can’t be a watermark.</a:t>
                </a:r>
              </a:p>
            </p:txBody>
          </p:sp>
        </mc:Choice>
        <mc:Fallback>
          <p:sp>
            <p:nvSpPr>
              <p:cNvPr id="5" name="Content Placeholder 2">
                <a:extLst>
                  <a:ext uri="{FF2B5EF4-FFF2-40B4-BE49-F238E27FC236}">
                    <a16:creationId xmlns:a16="http://schemas.microsoft.com/office/drawing/2014/main" id="{8CB9BF65-BCDC-BE80-40BD-94C5EBCBA316}"/>
                  </a:ext>
                </a:extLst>
              </p:cNvPr>
              <p:cNvSpPr txBox="1">
                <a:spLocks noRot="1" noChangeAspect="1" noMove="1" noResize="1" noEditPoints="1" noAdjustHandles="1" noChangeArrowheads="1" noChangeShapeType="1" noTextEdit="1"/>
              </p:cNvSpPr>
              <p:nvPr/>
            </p:nvSpPr>
            <p:spPr>
              <a:xfrm>
                <a:off x="698369" y="5715246"/>
                <a:ext cx="10515600" cy="708614"/>
              </a:xfrm>
              <a:prstGeom prst="rect">
                <a:avLst/>
              </a:prstGeom>
              <a:blipFill>
                <a:blip r:embed="rId4"/>
                <a:stretch>
                  <a:fillRect l="-1086" t="-14286"/>
                </a:stretch>
              </a:blipFill>
            </p:spPr>
            <p:txBody>
              <a:bodyPr/>
              <a:lstStyle/>
              <a:p>
                <a:r>
                  <a:rPr lang="en-US">
                    <a:noFill/>
                  </a:rPr>
                  <a:t> </a:t>
                </a:r>
              </a:p>
            </p:txBody>
          </p:sp>
        </mc:Fallback>
      </mc:AlternateContent>
    </p:spTree>
    <p:extLst>
      <p:ext uri="{BB962C8B-B14F-4D97-AF65-F5344CB8AC3E}">
        <p14:creationId xmlns:p14="http://schemas.microsoft.com/office/powerpoint/2010/main" val="235197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0E67-9C77-21BE-6B34-C2B2183D9BFF}"/>
              </a:ext>
            </a:extLst>
          </p:cNvPr>
          <p:cNvSpPr>
            <a:spLocks noGrp="1"/>
          </p:cNvSpPr>
          <p:nvPr>
            <p:ph type="title"/>
          </p:nvPr>
        </p:nvSpPr>
        <p:spPr/>
        <p:txBody>
          <a:bodyPr/>
          <a:lstStyle/>
          <a:p>
            <a:r>
              <a:rPr lang="en-US" dirty="0"/>
              <a:t>Completeness</a:t>
            </a:r>
            <a:endParaRPr lang="en-US" strike="sngStrike" dirty="0"/>
          </a:p>
        </p:txBody>
      </p:sp>
      <p:sp>
        <p:nvSpPr>
          <p:cNvPr id="3" name="Content Placeholder 2">
            <a:extLst>
              <a:ext uri="{FF2B5EF4-FFF2-40B4-BE49-F238E27FC236}">
                <a16:creationId xmlns:a16="http://schemas.microsoft.com/office/drawing/2014/main" id="{872F6B71-BA65-7E74-E503-EDB5E6556234}"/>
              </a:ext>
            </a:extLst>
          </p:cNvPr>
          <p:cNvSpPr>
            <a:spLocks noGrp="1"/>
          </p:cNvSpPr>
          <p:nvPr>
            <p:ph idx="1"/>
          </p:nvPr>
        </p:nvSpPr>
        <p:spPr>
          <a:xfrm>
            <a:off x="838200" y="1825626"/>
            <a:ext cx="10515600" cy="908148"/>
          </a:xfrm>
        </p:spPr>
        <p:txBody>
          <a:bodyPr/>
          <a:lstStyle/>
          <a:p>
            <a:pPr marL="0" indent="0">
              <a:buNone/>
            </a:pPr>
            <a:r>
              <a:rPr lang="en-US" dirty="0"/>
              <a:t>Text generated by our watermarking scheme will be detected as such.</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584B60C-9902-892B-2FD1-A62B8EEEB182}"/>
                  </a:ext>
                </a:extLst>
              </p:cNvPr>
              <p:cNvSpPr txBox="1"/>
              <p:nvPr/>
            </p:nvSpPr>
            <p:spPr>
              <a:xfrm>
                <a:off x="1114176" y="3429000"/>
                <a:ext cx="2225673" cy="5405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𝑊𝑎</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𝑡</m:t>
                          </m:r>
                        </m:e>
                        <m:sub>
                          <m:r>
                            <a:rPr lang="en-US" sz="2800" b="0" i="1" smtClean="0">
                              <a:latin typeface="Cambria Math" panose="02040503050406030204" pitchFamily="18" charset="0"/>
                            </a:rPr>
                            <m:t>𝑠</m:t>
                          </m:r>
                          <m:r>
                            <a:rPr lang="en-US" sz="2800" b="0" i="1" smtClean="0">
                              <a:latin typeface="Cambria Math" panose="02040503050406030204" pitchFamily="18" charset="0"/>
                            </a:rPr>
                            <m:t>𝑘</m:t>
                          </m:r>
                        </m:sub>
                        <m:sup>
                          <m:r>
                            <a:rPr lang="en-US" sz="2800" b="0" i="1" smtClean="0">
                              <a:latin typeface="Cambria Math" panose="02040503050406030204" pitchFamily="18" charset="0"/>
                            </a:rPr>
                            <m:t>𝑀</m:t>
                          </m:r>
                        </m:sup>
                      </m:sSub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e>
                      </m:d>
                      <m:r>
                        <a:rPr lang="en-US" sz="2800" b="0" i="1" smtClean="0">
                          <a:latin typeface="Cambria Math" panose="02040503050406030204" pitchFamily="18" charset="0"/>
                        </a:rPr>
                        <m:t>= </m:t>
                      </m:r>
                    </m:oMath>
                  </m:oMathPara>
                </a14:m>
                <a:endParaRPr lang="en-US" sz="2800" dirty="0"/>
              </a:p>
            </p:txBody>
          </p:sp>
        </mc:Choice>
        <mc:Fallback>
          <p:sp>
            <p:nvSpPr>
              <p:cNvPr id="8" name="TextBox 7">
                <a:extLst>
                  <a:ext uri="{FF2B5EF4-FFF2-40B4-BE49-F238E27FC236}">
                    <a16:creationId xmlns:a16="http://schemas.microsoft.com/office/drawing/2014/main" id="{5584B60C-9902-892B-2FD1-A62B8EEEB182}"/>
                  </a:ext>
                </a:extLst>
              </p:cNvPr>
              <p:cNvSpPr txBox="1">
                <a:spLocks noRot="1" noChangeAspect="1" noMove="1" noResize="1" noEditPoints="1" noAdjustHandles="1" noChangeArrowheads="1" noChangeShapeType="1" noTextEdit="1"/>
              </p:cNvSpPr>
              <p:nvPr/>
            </p:nvSpPr>
            <p:spPr>
              <a:xfrm>
                <a:off x="1114176" y="3429000"/>
                <a:ext cx="2225673" cy="540533"/>
              </a:xfrm>
              <a:prstGeom prst="rect">
                <a:avLst/>
              </a:prstGeom>
              <a:blipFill>
                <a:blip r:embed="rId2"/>
                <a:stretch>
                  <a:fillRect r="-1130" b="-2325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66497FDF-1977-CB87-2909-48CB044BEC2C}"/>
              </a:ext>
            </a:extLst>
          </p:cNvPr>
          <p:cNvSpPr txBox="1"/>
          <p:nvPr/>
        </p:nvSpPr>
        <p:spPr>
          <a:xfrm>
            <a:off x="3309521" y="3395744"/>
            <a:ext cx="733503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200" dirty="0">
                <a:solidFill>
                  <a:schemeClr val="tx1"/>
                </a:solidFill>
              </a:rPr>
              <a:t>I can help craft a statement that playfully critiques cryptographers in a way that could be used for illustrative purposes: "Cryptographers spend so much time thinking in code, they sometimes forget how to communicate in plain language!”</a:t>
            </a:r>
            <a:endParaRPr lang="en-US" sz="1200" b="0" i="0" dirty="0">
              <a:solidFill>
                <a:schemeClr val="tx1"/>
              </a:solidFill>
              <a:effectLst/>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7C9A5B34-AD75-1031-C087-CC2AF420689A}"/>
                  </a:ext>
                </a:extLst>
              </p:cNvPr>
              <p:cNvSpPr txBox="1"/>
              <p:nvPr/>
            </p:nvSpPr>
            <p:spPr>
              <a:xfrm>
                <a:off x="453175" y="4895165"/>
                <a:ext cx="163205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𝐷𝑒𝑡𝑒𝑐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𝑠</m:t>
                          </m:r>
                          <m:r>
                            <a:rPr lang="en-US" sz="2800" b="0" i="1" smtClean="0">
                              <a:latin typeface="Cambria Math" panose="02040503050406030204" pitchFamily="18" charset="0"/>
                            </a:rPr>
                            <m:t>𝑘</m:t>
                          </m:r>
                        </m:sub>
                      </m:sSub>
                    </m:oMath>
                  </m:oMathPara>
                </a14:m>
                <a:endParaRPr lang="en-US" sz="2800" dirty="0"/>
              </a:p>
            </p:txBody>
          </p:sp>
        </mc:Choice>
        <mc:Fallback>
          <p:sp>
            <p:nvSpPr>
              <p:cNvPr id="22" name="TextBox 21">
                <a:extLst>
                  <a:ext uri="{FF2B5EF4-FFF2-40B4-BE49-F238E27FC236}">
                    <a16:creationId xmlns:a16="http://schemas.microsoft.com/office/drawing/2014/main" id="{7C9A5B34-AD75-1031-C087-CC2AF420689A}"/>
                  </a:ext>
                </a:extLst>
              </p:cNvPr>
              <p:cNvSpPr txBox="1">
                <a:spLocks noRot="1" noChangeAspect="1" noMove="1" noResize="1" noEditPoints="1" noAdjustHandles="1" noChangeArrowheads="1" noChangeShapeType="1" noTextEdit="1"/>
              </p:cNvSpPr>
              <p:nvPr/>
            </p:nvSpPr>
            <p:spPr>
              <a:xfrm>
                <a:off x="453175" y="4895165"/>
                <a:ext cx="1632050" cy="523220"/>
              </a:xfrm>
              <a:prstGeom prst="rect">
                <a:avLst/>
              </a:prstGeom>
              <a:blipFill>
                <a:blip r:embed="rId3"/>
                <a:stretch>
                  <a:fillRect b="-2381"/>
                </a:stretch>
              </a:blipFill>
            </p:spPr>
            <p:txBody>
              <a:bodyPr/>
              <a:lstStyle/>
              <a:p>
                <a:r>
                  <a:rPr lang="en-US">
                    <a:noFill/>
                  </a:rPr>
                  <a:t> </a:t>
                </a:r>
              </a:p>
            </p:txBody>
          </p:sp>
        </mc:Fallback>
      </mc:AlternateContent>
      <p:sp>
        <p:nvSpPr>
          <p:cNvPr id="23" name="Double Bracket 22">
            <a:extLst>
              <a:ext uri="{FF2B5EF4-FFF2-40B4-BE49-F238E27FC236}">
                <a16:creationId xmlns:a16="http://schemas.microsoft.com/office/drawing/2014/main" id="{55762433-0AB0-328D-2447-11BA0A3098F8}"/>
              </a:ext>
            </a:extLst>
          </p:cNvPr>
          <p:cNvSpPr/>
          <p:nvPr/>
        </p:nvSpPr>
        <p:spPr>
          <a:xfrm>
            <a:off x="2027117" y="4544019"/>
            <a:ext cx="7173800" cy="1326987"/>
          </a:xfrm>
          <a:prstGeom prst="bracketPair">
            <a:avLst/>
          </a:prstGeom>
          <a:ln w="3810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F1ED41A-866F-3A1E-5DD0-132C392620EA}"/>
                  </a:ext>
                </a:extLst>
              </p:cNvPr>
              <p:cNvSpPr txBox="1"/>
              <p:nvPr/>
            </p:nvSpPr>
            <p:spPr>
              <a:xfrm>
                <a:off x="9287713" y="4901153"/>
                <a:ext cx="135684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m:rPr>
                          <m:sty m:val="p"/>
                        </m:rPr>
                        <a:rPr lang="en-US" sz="2800" b="0" i="0" smtClean="0">
                          <a:latin typeface="Cambria Math" panose="02040503050406030204" pitchFamily="18" charset="0"/>
                        </a:rPr>
                        <m:t>True</m:t>
                      </m:r>
                    </m:oMath>
                  </m:oMathPara>
                </a14:m>
                <a:endParaRPr lang="en-US" sz="2800" dirty="0"/>
              </a:p>
            </p:txBody>
          </p:sp>
        </mc:Choice>
        <mc:Fallback xmlns="">
          <p:sp>
            <p:nvSpPr>
              <p:cNvPr id="24" name="TextBox 23">
                <a:extLst>
                  <a:ext uri="{FF2B5EF4-FFF2-40B4-BE49-F238E27FC236}">
                    <a16:creationId xmlns:a16="http://schemas.microsoft.com/office/drawing/2014/main" id="{DF1ED41A-866F-3A1E-5DD0-132C392620EA}"/>
                  </a:ext>
                </a:extLst>
              </p:cNvPr>
              <p:cNvSpPr txBox="1">
                <a:spLocks noRot="1" noChangeAspect="1" noMove="1" noResize="1" noEditPoints="1" noAdjustHandles="1" noChangeArrowheads="1" noChangeShapeType="1" noTextEdit="1"/>
              </p:cNvSpPr>
              <p:nvPr/>
            </p:nvSpPr>
            <p:spPr>
              <a:xfrm>
                <a:off x="9287713" y="4901153"/>
                <a:ext cx="1356846" cy="523220"/>
              </a:xfrm>
              <a:prstGeom prst="rect">
                <a:avLst/>
              </a:prstGeom>
              <a:blipFill>
                <a:blip r:embed="rId4"/>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A7581D3-2B20-73BD-0892-CDD86FD6E764}"/>
              </a:ext>
            </a:extLst>
          </p:cNvPr>
          <p:cNvSpPr txBox="1"/>
          <p:nvPr/>
        </p:nvSpPr>
        <p:spPr>
          <a:xfrm>
            <a:off x="2211848" y="4833610"/>
            <a:ext cx="669152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200" dirty="0">
                <a:solidFill>
                  <a:schemeClr val="tx1"/>
                </a:solidFill>
              </a:rPr>
              <a:t>I can help craft a statement that playfully critiques cryptographers in a way that could be used for illustrative purposes: "Cryptographers spend so much time thinking in code, they sometimes forget how to communicate in plain language!”</a:t>
            </a:r>
            <a:endParaRPr lang="en-US" sz="1200" b="0" i="0" dirty="0">
              <a:solidFill>
                <a:schemeClr val="tx1"/>
              </a:solidFill>
              <a:effectLst/>
            </a:endParaRPr>
          </a:p>
        </p:txBody>
      </p:sp>
    </p:spTree>
    <p:extLst>
      <p:ext uri="{BB962C8B-B14F-4D97-AF65-F5344CB8AC3E}">
        <p14:creationId xmlns:p14="http://schemas.microsoft.com/office/powerpoint/2010/main" val="253113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22" grpId="0"/>
      <p:bldP spid="23" grpId="0" animBg="1"/>
      <p:bldP spid="24"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0E67-9C77-21BE-6B34-C2B2183D9BFF}"/>
              </a:ext>
            </a:extLst>
          </p:cNvPr>
          <p:cNvSpPr>
            <a:spLocks noGrp="1"/>
          </p:cNvSpPr>
          <p:nvPr>
            <p:ph type="title"/>
          </p:nvPr>
        </p:nvSpPr>
        <p:spPr/>
        <p:txBody>
          <a:bodyPr/>
          <a:lstStyle/>
          <a:p>
            <a:r>
              <a:rPr lang="en-US" dirty="0"/>
              <a:t>Robustness</a:t>
            </a:r>
            <a:endParaRPr lang="en-US" strike="sngStrike" dirty="0"/>
          </a:p>
        </p:txBody>
      </p:sp>
      <p:sp>
        <p:nvSpPr>
          <p:cNvPr id="7" name="Content Placeholder 2">
            <a:extLst>
              <a:ext uri="{FF2B5EF4-FFF2-40B4-BE49-F238E27FC236}">
                <a16:creationId xmlns:a16="http://schemas.microsoft.com/office/drawing/2014/main" id="{5BD28350-DE8D-DE4A-C16E-2B02E63A0152}"/>
              </a:ext>
            </a:extLst>
          </p:cNvPr>
          <p:cNvSpPr txBox="1">
            <a:spLocks/>
          </p:cNvSpPr>
          <p:nvPr/>
        </p:nvSpPr>
        <p:spPr>
          <a:xfrm>
            <a:off x="838200" y="2065708"/>
            <a:ext cx="10515600" cy="501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Substring completeness: Even substrings are flagged.</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584B60C-9902-892B-2FD1-A62B8EEEB182}"/>
                  </a:ext>
                </a:extLst>
              </p:cNvPr>
              <p:cNvSpPr txBox="1"/>
              <p:nvPr/>
            </p:nvSpPr>
            <p:spPr>
              <a:xfrm>
                <a:off x="1114176" y="3429000"/>
                <a:ext cx="2225673" cy="5405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𝑊𝑎</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𝑡</m:t>
                          </m:r>
                        </m:e>
                        <m:sub>
                          <m:r>
                            <a:rPr lang="en-US" sz="2800" b="0" i="1" smtClean="0">
                              <a:latin typeface="Cambria Math" panose="02040503050406030204" pitchFamily="18" charset="0"/>
                            </a:rPr>
                            <m:t>𝑠</m:t>
                          </m:r>
                          <m:r>
                            <a:rPr lang="en-US" sz="2800" b="0" i="1" smtClean="0">
                              <a:latin typeface="Cambria Math" panose="02040503050406030204" pitchFamily="18" charset="0"/>
                            </a:rPr>
                            <m:t>𝑘</m:t>
                          </m:r>
                        </m:sub>
                        <m:sup>
                          <m:r>
                            <a:rPr lang="en-US" sz="2800" b="0" i="1" smtClean="0">
                              <a:latin typeface="Cambria Math" panose="02040503050406030204" pitchFamily="18" charset="0"/>
                            </a:rPr>
                            <m:t>𝑀</m:t>
                          </m:r>
                        </m:sup>
                      </m:sSub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e>
                      </m:d>
                      <m:r>
                        <a:rPr lang="en-US" sz="2800" b="0" i="1" smtClean="0">
                          <a:latin typeface="Cambria Math" panose="02040503050406030204" pitchFamily="18" charset="0"/>
                        </a:rPr>
                        <m:t>= </m:t>
                      </m:r>
                    </m:oMath>
                  </m:oMathPara>
                </a14:m>
                <a:endParaRPr lang="en-US" sz="2800" dirty="0"/>
              </a:p>
            </p:txBody>
          </p:sp>
        </mc:Choice>
        <mc:Fallback>
          <p:sp>
            <p:nvSpPr>
              <p:cNvPr id="8" name="TextBox 7">
                <a:extLst>
                  <a:ext uri="{FF2B5EF4-FFF2-40B4-BE49-F238E27FC236}">
                    <a16:creationId xmlns:a16="http://schemas.microsoft.com/office/drawing/2014/main" id="{5584B60C-9902-892B-2FD1-A62B8EEEB182}"/>
                  </a:ext>
                </a:extLst>
              </p:cNvPr>
              <p:cNvSpPr txBox="1">
                <a:spLocks noRot="1" noChangeAspect="1" noMove="1" noResize="1" noEditPoints="1" noAdjustHandles="1" noChangeArrowheads="1" noChangeShapeType="1" noTextEdit="1"/>
              </p:cNvSpPr>
              <p:nvPr/>
            </p:nvSpPr>
            <p:spPr>
              <a:xfrm>
                <a:off x="1114176" y="3429000"/>
                <a:ext cx="2225673" cy="540533"/>
              </a:xfrm>
              <a:prstGeom prst="rect">
                <a:avLst/>
              </a:prstGeom>
              <a:blipFill>
                <a:blip r:embed="rId2"/>
                <a:stretch>
                  <a:fillRect r="-1130" b="-2325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66497FDF-1977-CB87-2909-48CB044BEC2C}"/>
              </a:ext>
            </a:extLst>
          </p:cNvPr>
          <p:cNvSpPr txBox="1"/>
          <p:nvPr/>
        </p:nvSpPr>
        <p:spPr>
          <a:xfrm>
            <a:off x="3309521" y="3395744"/>
            <a:ext cx="733503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200" dirty="0">
                <a:solidFill>
                  <a:schemeClr val="tx1"/>
                </a:solidFill>
              </a:rPr>
              <a:t>I can help craft a statement that playfully critiques cryptographers in a way that could be used for illustrative purposes: "</a:t>
            </a:r>
            <a:r>
              <a:rPr lang="en-US" sz="1200" dirty="0">
                <a:solidFill>
                  <a:schemeClr val="tx1"/>
                </a:solidFill>
                <a:highlight>
                  <a:srgbClr val="FF0000"/>
                </a:highlight>
              </a:rPr>
              <a:t>Cryptographers spend so much time thinking in code, they sometimes forget how to communicate in plain language!</a:t>
            </a:r>
            <a:r>
              <a:rPr lang="en-US" sz="1200" dirty="0">
                <a:solidFill>
                  <a:schemeClr val="tx1"/>
                </a:solidFill>
              </a:rPr>
              <a:t>”</a:t>
            </a:r>
            <a:endParaRPr lang="en-US" sz="1200" b="0" i="0" dirty="0">
              <a:solidFill>
                <a:schemeClr val="tx1"/>
              </a:solidFill>
              <a:effectLst/>
            </a:endParaRPr>
          </a:p>
        </p:txBody>
      </p:sp>
      <p:sp>
        <p:nvSpPr>
          <p:cNvPr id="17" name="TextBox 16">
            <a:extLst>
              <a:ext uri="{FF2B5EF4-FFF2-40B4-BE49-F238E27FC236}">
                <a16:creationId xmlns:a16="http://schemas.microsoft.com/office/drawing/2014/main" id="{349B372D-DD7A-D028-5968-3BFCC39EEA3A}"/>
              </a:ext>
            </a:extLst>
          </p:cNvPr>
          <p:cNvSpPr txBox="1"/>
          <p:nvPr/>
        </p:nvSpPr>
        <p:spPr>
          <a:xfrm>
            <a:off x="2409810" y="4654931"/>
            <a:ext cx="6408414"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200" dirty="0">
                <a:solidFill>
                  <a:schemeClr val="tx1"/>
                </a:solidFill>
              </a:rPr>
              <a:t>Cryptographers are the architects behind the secure communications that power our digital world. They meticulously craft algorithms and encryption systems to protect sensitive information from unauthorized eyes, ensuring that our personal and financial data remain confidential. However, </a:t>
            </a:r>
            <a:r>
              <a:rPr lang="en-US" sz="1200" dirty="0">
                <a:solidFill>
                  <a:schemeClr val="tx1"/>
                </a:solidFill>
                <a:highlight>
                  <a:srgbClr val="FF0000"/>
                </a:highlight>
              </a:rPr>
              <a:t>cryptographers spend so much time thinking in code, they sometimes forget how to communicate in plain language!</a:t>
            </a:r>
            <a:r>
              <a:rPr lang="en-US" sz="1200" dirty="0">
                <a:solidFill>
                  <a:schemeClr val="tx1"/>
                </a:solidFill>
              </a:rPr>
              <a:t> Ask them what they ate for breakfast, and they will respond in binary! </a:t>
            </a:r>
            <a:endParaRPr lang="en-US" sz="1200" b="0" i="0" dirty="0">
              <a:solidFill>
                <a:schemeClr val="tx1"/>
              </a:solidFill>
              <a:effectLst/>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7C9A5B34-AD75-1031-C087-CC2AF420689A}"/>
                  </a:ext>
                </a:extLst>
              </p:cNvPr>
              <p:cNvSpPr txBox="1"/>
              <p:nvPr/>
            </p:nvSpPr>
            <p:spPr>
              <a:xfrm>
                <a:off x="414539" y="4901153"/>
                <a:ext cx="163205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𝐷𝑒𝑡𝑒𝑐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𝑠</m:t>
                          </m:r>
                          <m:r>
                            <a:rPr lang="en-US" sz="2800" b="0" i="1" smtClean="0">
                              <a:latin typeface="Cambria Math" panose="02040503050406030204" pitchFamily="18" charset="0"/>
                            </a:rPr>
                            <m:t>𝑘</m:t>
                          </m:r>
                        </m:sub>
                      </m:sSub>
                    </m:oMath>
                  </m:oMathPara>
                </a14:m>
                <a:endParaRPr lang="en-US" sz="2800" dirty="0"/>
              </a:p>
            </p:txBody>
          </p:sp>
        </mc:Choice>
        <mc:Fallback>
          <p:sp>
            <p:nvSpPr>
              <p:cNvPr id="22" name="TextBox 21">
                <a:extLst>
                  <a:ext uri="{FF2B5EF4-FFF2-40B4-BE49-F238E27FC236}">
                    <a16:creationId xmlns:a16="http://schemas.microsoft.com/office/drawing/2014/main" id="{7C9A5B34-AD75-1031-C087-CC2AF420689A}"/>
                  </a:ext>
                </a:extLst>
              </p:cNvPr>
              <p:cNvSpPr txBox="1">
                <a:spLocks noRot="1" noChangeAspect="1" noMove="1" noResize="1" noEditPoints="1" noAdjustHandles="1" noChangeArrowheads="1" noChangeShapeType="1" noTextEdit="1"/>
              </p:cNvSpPr>
              <p:nvPr/>
            </p:nvSpPr>
            <p:spPr>
              <a:xfrm>
                <a:off x="414539" y="4901153"/>
                <a:ext cx="1632050" cy="523220"/>
              </a:xfrm>
              <a:prstGeom prst="rect">
                <a:avLst/>
              </a:prstGeom>
              <a:blipFill>
                <a:blip r:embed="rId3"/>
                <a:stretch>
                  <a:fillRect b="-2326"/>
                </a:stretch>
              </a:blipFill>
            </p:spPr>
            <p:txBody>
              <a:bodyPr/>
              <a:lstStyle/>
              <a:p>
                <a:r>
                  <a:rPr lang="en-US">
                    <a:noFill/>
                  </a:rPr>
                  <a:t> </a:t>
                </a:r>
              </a:p>
            </p:txBody>
          </p:sp>
        </mc:Fallback>
      </mc:AlternateContent>
      <p:sp>
        <p:nvSpPr>
          <p:cNvPr id="23" name="Double Bracket 22">
            <a:extLst>
              <a:ext uri="{FF2B5EF4-FFF2-40B4-BE49-F238E27FC236}">
                <a16:creationId xmlns:a16="http://schemas.microsoft.com/office/drawing/2014/main" id="{55762433-0AB0-328D-2447-11BA0A3098F8}"/>
              </a:ext>
            </a:extLst>
          </p:cNvPr>
          <p:cNvSpPr/>
          <p:nvPr/>
        </p:nvSpPr>
        <p:spPr>
          <a:xfrm>
            <a:off x="2027117" y="4544019"/>
            <a:ext cx="7173800" cy="1326987"/>
          </a:xfrm>
          <a:prstGeom prst="bracketPair">
            <a:avLst/>
          </a:prstGeom>
          <a:ln w="3810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F1ED41A-866F-3A1E-5DD0-132C392620EA}"/>
                  </a:ext>
                </a:extLst>
              </p:cNvPr>
              <p:cNvSpPr txBox="1"/>
              <p:nvPr/>
            </p:nvSpPr>
            <p:spPr>
              <a:xfrm>
                <a:off x="9287713" y="4901153"/>
                <a:ext cx="135684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m:rPr>
                          <m:sty m:val="p"/>
                        </m:rPr>
                        <a:rPr lang="en-US" sz="2800" b="0" i="0" smtClean="0">
                          <a:latin typeface="Cambria Math" panose="02040503050406030204" pitchFamily="18" charset="0"/>
                        </a:rPr>
                        <m:t>True</m:t>
                      </m:r>
                    </m:oMath>
                  </m:oMathPara>
                </a14:m>
                <a:endParaRPr lang="en-US" sz="2800" dirty="0"/>
              </a:p>
            </p:txBody>
          </p:sp>
        </mc:Choice>
        <mc:Fallback xmlns="">
          <p:sp>
            <p:nvSpPr>
              <p:cNvPr id="24" name="TextBox 23">
                <a:extLst>
                  <a:ext uri="{FF2B5EF4-FFF2-40B4-BE49-F238E27FC236}">
                    <a16:creationId xmlns:a16="http://schemas.microsoft.com/office/drawing/2014/main" id="{DF1ED41A-866F-3A1E-5DD0-132C392620EA}"/>
                  </a:ext>
                </a:extLst>
              </p:cNvPr>
              <p:cNvSpPr txBox="1">
                <a:spLocks noRot="1" noChangeAspect="1" noMove="1" noResize="1" noEditPoints="1" noAdjustHandles="1" noChangeArrowheads="1" noChangeShapeType="1" noTextEdit="1"/>
              </p:cNvSpPr>
              <p:nvPr/>
            </p:nvSpPr>
            <p:spPr>
              <a:xfrm>
                <a:off x="9287713" y="4901153"/>
                <a:ext cx="1356846" cy="5232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81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animBg="1"/>
      <p:bldP spid="17" grpId="0" animBg="1"/>
      <p:bldP spid="22" grpId="0"/>
      <p:bldP spid="23"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0E67-9C77-21BE-6B34-C2B2183D9BFF}"/>
              </a:ext>
            </a:extLst>
          </p:cNvPr>
          <p:cNvSpPr>
            <a:spLocks noGrp="1"/>
          </p:cNvSpPr>
          <p:nvPr>
            <p:ph type="title"/>
          </p:nvPr>
        </p:nvSpPr>
        <p:spPr/>
        <p:txBody>
          <a:bodyPr/>
          <a:lstStyle/>
          <a:p>
            <a:r>
              <a:rPr lang="en-US" dirty="0"/>
              <a:t>Isn’t robustness impossible?</a:t>
            </a:r>
            <a:endParaRPr lang="en-US" strike="sngStrike" dirty="0"/>
          </a:p>
        </p:txBody>
      </p:sp>
      <p:sp>
        <p:nvSpPr>
          <p:cNvPr id="7" name="Content Placeholder 2">
            <a:extLst>
              <a:ext uri="{FF2B5EF4-FFF2-40B4-BE49-F238E27FC236}">
                <a16:creationId xmlns:a16="http://schemas.microsoft.com/office/drawing/2014/main" id="{5BD28350-DE8D-DE4A-C16E-2B02E63A0152}"/>
              </a:ext>
            </a:extLst>
          </p:cNvPr>
          <p:cNvSpPr txBox="1">
            <a:spLocks/>
          </p:cNvSpPr>
          <p:nvPr/>
        </p:nvSpPr>
        <p:spPr>
          <a:xfrm>
            <a:off x="922421" y="1601218"/>
            <a:ext cx="10515600" cy="4715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[ZEF+23]: H. Zhang </a:t>
            </a:r>
            <a:r>
              <a:rPr lang="en-US" i="1" dirty="0"/>
              <a:t>et al., </a:t>
            </a:r>
            <a:r>
              <a:rPr lang="en-US" dirty="0"/>
              <a:t>“Watermarks in the Sand: Impossibility of Strong Watermarking for Generative Models,” 2023.</a:t>
            </a:r>
          </a:p>
          <a:p>
            <a:r>
              <a:rPr lang="en-US" dirty="0"/>
              <a:t> A provable attack against any watermark, under </a:t>
            </a:r>
            <a:r>
              <a:rPr lang="en-US" i="1" dirty="0"/>
              <a:t>strong assumptions:</a:t>
            </a:r>
          </a:p>
          <a:p>
            <a:pPr lvl="1"/>
            <a:r>
              <a:rPr lang="en-US" dirty="0"/>
              <a:t>Adversary has a quality oracle</a:t>
            </a:r>
          </a:p>
          <a:p>
            <a:pPr lvl="1"/>
            <a:r>
              <a:rPr lang="en-US" dirty="0"/>
              <a:t>Mixing assumption on response graph</a:t>
            </a:r>
          </a:p>
          <a:p>
            <a:r>
              <a:rPr lang="en-US" dirty="0"/>
              <a:t>Takeaway: cannot prove robustness for </a:t>
            </a:r>
            <a:r>
              <a:rPr lang="en-US" i="1" dirty="0"/>
              <a:t>arbitrary </a:t>
            </a:r>
            <a:r>
              <a:rPr lang="en-US" i="1" dirty="0" err="1"/>
              <a:t>p.p.t</a:t>
            </a:r>
            <a:r>
              <a:rPr lang="en-US" i="1" dirty="0"/>
              <a:t>. adversaries</a:t>
            </a:r>
          </a:p>
          <a:p>
            <a:endParaRPr lang="en-US" dirty="0"/>
          </a:p>
          <a:p>
            <a:r>
              <a:rPr lang="en-US" dirty="0"/>
              <a:t>Another counterexample: consider an adversary that speaks English</a:t>
            </a:r>
          </a:p>
        </p:txBody>
      </p:sp>
    </p:spTree>
    <p:extLst>
      <p:ext uri="{BB962C8B-B14F-4D97-AF65-F5344CB8AC3E}">
        <p14:creationId xmlns:p14="http://schemas.microsoft.com/office/powerpoint/2010/main" val="272759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9CCC-398B-84EB-1C95-071954156AA8}"/>
              </a:ext>
            </a:extLst>
          </p:cNvPr>
          <p:cNvSpPr>
            <a:spLocks noGrp="1"/>
          </p:cNvSpPr>
          <p:nvPr>
            <p:ph type="title"/>
          </p:nvPr>
        </p:nvSpPr>
        <p:spPr/>
        <p:txBody>
          <a:bodyPr/>
          <a:lstStyle/>
          <a:p>
            <a:r>
              <a:rPr lang="en-US" dirty="0"/>
              <a:t>Robustness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2933C89-20AD-291F-323C-3300B7355CF2}"/>
                  </a:ext>
                </a:extLst>
              </p:cNvPr>
              <p:cNvSpPr>
                <a:spLocks noGrp="1"/>
              </p:cNvSpPr>
              <p:nvPr>
                <p:ph idx="1"/>
              </p:nvPr>
            </p:nvSpPr>
            <p:spPr>
              <a:xfrm>
                <a:off x="838200" y="1825625"/>
                <a:ext cx="10515600" cy="698634"/>
              </a:xfrm>
            </p:spPr>
            <p:txBody>
              <a:bodyPr/>
              <a:lstStyle/>
              <a:p>
                <a:pPr marL="0" indent="0">
                  <a:buNone/>
                </a:pPr>
                <a:r>
                  <a:rPr lang="en-US" dirty="0"/>
                  <a:t>An </a:t>
                </a:r>
                <a:r>
                  <a:rPr lang="en-US" i="1" dirty="0"/>
                  <a:t>error channel </a:t>
                </a:r>
                <a14:m>
                  <m:oMath xmlns:m="http://schemas.openxmlformats.org/officeDocument/2006/math">
                    <m:r>
                      <a:rPr lang="en-US" i="1" smtClean="0">
                        <a:latin typeface="Cambria Math" panose="02040503050406030204" pitchFamily="18" charset="0"/>
                        <a:ea typeface="Cambria Math" panose="02040503050406030204" pitchFamily="18" charset="0"/>
                      </a:rPr>
                      <m:t>ℇ</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Σ</m:t>
                        </m:r>
                      </m:e>
                      <m:sup>
                        <m:r>
                          <a:rPr lang="en-US" b="0" i="1" smtClean="0">
                            <a:latin typeface="Cambria Math" panose="02040503050406030204" pitchFamily="18" charset="0"/>
                            <a:ea typeface="Cambria Math" panose="02040503050406030204" pitchFamily="18" charset="0"/>
                          </a:rPr>
                          <m:t>∗</m:t>
                        </m:r>
                      </m:sup>
                    </m:sSup>
                  </m:oMath>
                </a14:m>
                <a:r>
                  <a:rPr lang="en-US" dirty="0"/>
                  <a:t> takes as input text </a:t>
                </a:r>
                <a14:m>
                  <m:oMath xmlns:m="http://schemas.openxmlformats.org/officeDocument/2006/math">
                    <m:r>
                      <a:rPr lang="en-US" b="0" i="1" smtClean="0">
                        <a:latin typeface="Cambria Math" panose="02040503050406030204" pitchFamily="18" charset="0"/>
                      </a:rPr>
                      <m:t>𝑡</m:t>
                    </m:r>
                  </m:oMath>
                </a14:m>
                <a:r>
                  <a:rPr lang="en-US" dirty="0"/>
                  <a:t> and outputs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a:t>
                </a:r>
              </a:p>
            </p:txBody>
          </p:sp>
        </mc:Choice>
        <mc:Fallback>
          <p:sp>
            <p:nvSpPr>
              <p:cNvPr id="3" name="Content Placeholder 2">
                <a:extLst>
                  <a:ext uri="{FF2B5EF4-FFF2-40B4-BE49-F238E27FC236}">
                    <a16:creationId xmlns:a16="http://schemas.microsoft.com/office/drawing/2014/main" id="{32933C89-20AD-291F-323C-3300B7355CF2}"/>
                  </a:ext>
                </a:extLst>
              </p:cNvPr>
              <p:cNvSpPr>
                <a:spLocks noGrp="1" noRot="1" noChangeAspect="1" noMove="1" noResize="1" noEditPoints="1" noAdjustHandles="1" noChangeArrowheads="1" noChangeShapeType="1" noTextEdit="1"/>
              </p:cNvSpPr>
              <p:nvPr>
                <p:ph idx="1"/>
              </p:nvPr>
            </p:nvSpPr>
            <p:spPr>
              <a:xfrm>
                <a:off x="838200" y="1825625"/>
                <a:ext cx="10515600" cy="698634"/>
              </a:xfrm>
              <a:blipFill>
                <a:blip r:embed="rId2"/>
                <a:stretch>
                  <a:fillRect l="-1206" t="-142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B45B0E94-175C-DC49-E049-0BFCF496FFDF}"/>
                  </a:ext>
                </a:extLst>
              </p:cNvPr>
              <p:cNvSpPr/>
              <p:nvPr/>
            </p:nvSpPr>
            <p:spPr>
              <a:xfrm>
                <a:off x="545205" y="2421227"/>
                <a:ext cx="11101589" cy="24856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Definition. </a:t>
                </a:r>
                <a:r>
                  <a:rPr lang="en-US" sz="2800" dirty="0"/>
                  <a:t>A watermark is </a:t>
                </a:r>
                <a:r>
                  <a:rPr lang="en-US" sz="2800" i="1" dirty="0"/>
                  <a:t>robust to </a:t>
                </a:r>
                <a14:m>
                  <m:oMath xmlns:m="http://schemas.openxmlformats.org/officeDocument/2006/math">
                    <m:r>
                      <a:rPr lang="en-US" sz="2800" i="1" smtClean="0">
                        <a:latin typeface="Cambria Math" panose="02040503050406030204" pitchFamily="18" charset="0"/>
                        <a:ea typeface="Cambria Math" panose="02040503050406030204" pitchFamily="18" charset="0"/>
                      </a:rPr>
                      <m:t>ℇ</m:t>
                    </m:r>
                  </m:oMath>
                </a14:m>
                <a:r>
                  <a:rPr lang="en-US" sz="2800" b="1" dirty="0"/>
                  <a:t> </a:t>
                </a:r>
                <a:r>
                  <a:rPr lang="en-US" sz="2800" dirty="0"/>
                  <a:t>if for all prompts </a:t>
                </a:r>
                <a14:m>
                  <m:oMath xmlns:m="http://schemas.openxmlformats.org/officeDocument/2006/math">
                    <m:r>
                      <a:rPr lang="en-US" sz="2800" b="0" i="1" smtClean="0">
                        <a:latin typeface="Cambria Math" panose="02040503050406030204" pitchFamily="18" charset="0"/>
                      </a:rPr>
                      <m:t>𝜋</m:t>
                    </m:r>
                  </m:oMath>
                </a14:m>
                <a:r>
                  <a:rPr lang="en-US" sz="2800" b="1" dirty="0"/>
                  <a:t> </a:t>
                </a:r>
                <a:r>
                  <a:rPr lang="en-US" sz="2800" dirty="0"/>
                  <a:t>and models </a:t>
                </a:r>
                <a14:m>
                  <m:oMath xmlns:m="http://schemas.openxmlformats.org/officeDocument/2006/math">
                    <m:r>
                      <a:rPr lang="en-US" sz="2800" b="0" i="1" smtClean="0">
                        <a:latin typeface="Cambria Math" panose="02040503050406030204" pitchFamily="18" charset="0"/>
                      </a:rPr>
                      <m:t>𝑀</m:t>
                    </m:r>
                  </m:oMath>
                </a14:m>
                <a:r>
                  <a:rPr lang="en-US" sz="2800" dirty="0"/>
                  <a:t>,</a:t>
                </a:r>
              </a:p>
              <a:p>
                <a:pPr algn="ctr"/>
                <a:endParaRPr lang="en-US" sz="2800" dirty="0"/>
              </a:p>
              <a:p>
                <a:pPr algn="ctr"/>
                <a14:m>
                  <m:oMathPara xmlns:m="http://schemas.openxmlformats.org/officeDocument/2006/math">
                    <m:oMathParaPr>
                      <m:jc m:val="centerGroup"/>
                    </m:oMathParaPr>
                    <m:oMath xmlns:m="http://schemas.openxmlformats.org/officeDocument/2006/math">
                      <m:func>
                        <m:funcPr>
                          <m:ctrlPr>
                            <a:rPr lang="en-US" sz="2800" i="1">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Pr</m:t>
                              </m:r>
                            </m:e>
                            <m:lim>
                              <m:eqArr>
                                <m:eqArrPr>
                                  <m:ctrlPr>
                                    <a:rPr lang="en-US" sz="2800" i="1">
                                      <a:latin typeface="Cambria Math" panose="02040503050406030204" pitchFamily="18" charset="0"/>
                                    </a:rPr>
                                  </m:ctrlPr>
                                </m:eqArrPr>
                                <m:e>
                                  <m:r>
                                    <a:rPr lang="en-US" sz="2800" i="1">
                                      <a:latin typeface="Cambria Math" panose="02040503050406030204" pitchFamily="18" charset="0"/>
                                    </a:rPr>
                                    <m:t>𝑠𝑘</m:t>
                                  </m:r>
                                </m:e>
                                <m:e>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𝑊𝑎</m:t>
                                  </m:r>
                                  <m:sSubSup>
                                    <m:sSubSupPr>
                                      <m:ctrlPr>
                                        <a:rPr lang="en-US" sz="2800" i="1">
                                          <a:latin typeface="Cambria Math" panose="02040503050406030204" pitchFamily="18" charset="0"/>
                                        </a:rPr>
                                      </m:ctrlPr>
                                    </m:sSubSupPr>
                                    <m:e>
                                      <m:r>
                                        <a:rPr lang="en-US" sz="2800" i="1">
                                          <a:latin typeface="Cambria Math" panose="02040503050406030204" pitchFamily="18" charset="0"/>
                                        </a:rPr>
                                        <m:t>𝑡</m:t>
                                      </m:r>
                                    </m:e>
                                    <m:sub>
                                      <m:r>
                                        <a:rPr lang="en-US" sz="2800" i="1">
                                          <a:latin typeface="Cambria Math" panose="02040503050406030204" pitchFamily="18" charset="0"/>
                                        </a:rPr>
                                        <m:t>𝑠𝑘</m:t>
                                      </m:r>
                                    </m:sub>
                                    <m:sup>
                                      <m:r>
                                        <a:rPr lang="en-US" sz="2800" i="1">
                                          <a:latin typeface="Cambria Math" panose="02040503050406030204" pitchFamily="18" charset="0"/>
                                        </a:rPr>
                                        <m:t>𝑀</m:t>
                                      </m:r>
                                    </m:sup>
                                  </m:sSubSup>
                                  <m:d>
                                    <m:dPr>
                                      <m:ctrlPr>
                                        <a:rPr lang="en-US" sz="2800" i="1">
                                          <a:latin typeface="Cambria Math" panose="02040503050406030204" pitchFamily="18" charset="0"/>
                                        </a:rPr>
                                      </m:ctrlPr>
                                    </m:dPr>
                                    <m:e>
                                      <m:r>
                                        <a:rPr lang="en-US" sz="2800" i="1">
                                          <a:latin typeface="Cambria Math" panose="02040503050406030204" pitchFamily="18" charset="0"/>
                                        </a:rPr>
                                        <m:t>𝜋</m:t>
                                      </m:r>
                                    </m:e>
                                  </m:d>
                                </m:e>
                              </m:eqArr>
                            </m:lim>
                          </m:limLow>
                        </m:fName>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𝐷𝑒𝑡𝑒𝑐</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𝑠𝑘</m:t>
                                  </m:r>
                                </m:sub>
                              </m:sSub>
                              <m:d>
                                <m:dPr>
                                  <m:ctrlPr>
                                    <a:rPr lang="en-US" sz="2800" i="1">
                                      <a:latin typeface="Cambria Math" panose="02040503050406030204" pitchFamily="18" charset="0"/>
                                    </a:rPr>
                                  </m:ctrlPr>
                                </m:dPr>
                                <m:e>
                                  <m:r>
                                    <a:rPr lang="en-US" sz="2800" i="1" smtClean="0">
                                      <a:latin typeface="Cambria Math" panose="02040503050406030204" pitchFamily="18" charset="0"/>
                                      <a:ea typeface="Cambria Math" panose="02040503050406030204" pitchFamily="18" charset="0"/>
                                    </a:rPr>
                                    <m:t>ℇ</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𝑡</m:t>
                                  </m:r>
                                  <m:r>
                                    <a:rPr lang="en-US" sz="2800" b="0" i="1" smtClean="0">
                                      <a:latin typeface="Cambria Math" panose="02040503050406030204" pitchFamily="18" charset="0"/>
                                    </a:rPr>
                                    <m:t>)</m:t>
                                  </m:r>
                                </m:e>
                              </m:d>
                              <m:r>
                                <a:rPr lang="en-US" sz="2800" i="1">
                                  <a:latin typeface="Cambria Math" panose="02040503050406030204" pitchFamily="18" charset="0"/>
                                </a:rPr>
                                <m:t>=</m:t>
                              </m:r>
                              <m:r>
                                <m:rPr>
                                  <m:sty m:val="p"/>
                                </m:rPr>
                                <a:rPr lang="en-US" sz="2800">
                                  <a:latin typeface="Cambria Math" panose="02040503050406030204" pitchFamily="18" charset="0"/>
                                </a:rPr>
                                <m:t>False</m:t>
                              </m:r>
                              <m:r>
                                <a:rPr lang="en-US" sz="2800">
                                  <a:latin typeface="Cambria Math" panose="02040503050406030204" pitchFamily="18" charset="0"/>
                                </a:rPr>
                                <m:t> </m:t>
                              </m:r>
                              <m:r>
                                <m:rPr>
                                  <m:sty m:val="p"/>
                                </m:rPr>
                                <a:rPr lang="en-US" sz="2800">
                                  <a:latin typeface="Cambria Math" panose="02040503050406030204" pitchFamily="18" charset="0"/>
                                </a:rPr>
                                <m:t>and</m:t>
                              </m:r>
                              <m:r>
                                <a:rPr lang="en-US" sz="2800">
                                  <a:latin typeface="Cambria Math" panose="02040503050406030204" pitchFamily="18" charset="0"/>
                                </a:rPr>
                                <m:t> </m:t>
                              </m:r>
                              <m:r>
                                <m:rPr>
                                  <m:sty m:val="p"/>
                                </m:rPr>
                                <a:rPr lang="en-US" sz="2800">
                                  <a:latin typeface="Cambria Math" panose="02040503050406030204" pitchFamily="18" charset="0"/>
                                </a:rPr>
                                <m:t>Entropy</m:t>
                              </m:r>
                              <m:d>
                                <m:dPr>
                                  <m:ctrlPr>
                                    <a:rPr lang="en-US" sz="2800" i="1">
                                      <a:latin typeface="Cambria Math" panose="02040503050406030204" pitchFamily="18" charset="0"/>
                                    </a:rPr>
                                  </m:ctrlPr>
                                </m:dPr>
                                <m:e>
                                  <m:r>
                                    <a:rPr lang="en-US" sz="2800" i="1">
                                      <a:latin typeface="Cambria Math" panose="02040503050406030204" pitchFamily="18" charset="0"/>
                                    </a:rPr>
                                    <m:t>𝜋</m:t>
                                  </m:r>
                                </m:e>
                              </m:d>
                              <m:r>
                                <a:rPr lang="en-US" sz="2800" i="1">
                                  <a:latin typeface="Cambria Math" panose="02040503050406030204" pitchFamily="18" charset="0"/>
                                </a:rPr>
                                <m:t>≥</m:t>
                              </m:r>
                              <m:r>
                                <a:rPr lang="en-US" sz="2800" i="1">
                                  <a:latin typeface="Cambria Math" panose="02040503050406030204" pitchFamily="18" charset="0"/>
                                </a:rPr>
                                <m:t>𝑏</m:t>
                              </m:r>
                            </m:e>
                          </m:d>
                        </m:e>
                      </m:func>
                      <m:r>
                        <a:rPr lang="en-US" sz="2800" b="0" i="1" smtClean="0">
                          <a:latin typeface="Cambria Math" panose="02040503050406030204" pitchFamily="18" charset="0"/>
                        </a:rPr>
                        <m:t>≤</m:t>
                      </m:r>
                      <m:r>
                        <a:rPr lang="en-US" sz="2800" b="0" i="1" smtClean="0">
                          <a:latin typeface="Cambria Math" panose="02040503050406030204" pitchFamily="18" charset="0"/>
                        </a:rPr>
                        <m:t>𝑛𝑒𝑔𝑙</m:t>
                      </m:r>
                      <m:r>
                        <a:rPr lang="en-US" sz="2800" b="0" i="1" smtClean="0">
                          <a:latin typeface="Cambria Math" panose="02040503050406030204" pitchFamily="18" charset="0"/>
                        </a:rPr>
                        <m:t>.</m:t>
                      </m:r>
                    </m:oMath>
                  </m:oMathPara>
                </a14:m>
                <a:endParaRPr lang="en-US" sz="2800" dirty="0"/>
              </a:p>
            </p:txBody>
          </p:sp>
        </mc:Choice>
        <mc:Fallback>
          <p:sp>
            <p:nvSpPr>
              <p:cNvPr id="4" name="Rounded Rectangle 3">
                <a:extLst>
                  <a:ext uri="{FF2B5EF4-FFF2-40B4-BE49-F238E27FC236}">
                    <a16:creationId xmlns:a16="http://schemas.microsoft.com/office/drawing/2014/main" id="{B45B0E94-175C-DC49-E049-0BFCF496FFDF}"/>
                  </a:ext>
                </a:extLst>
              </p:cNvPr>
              <p:cNvSpPr>
                <a:spLocks noRot="1" noChangeAspect="1" noMove="1" noResize="1" noEditPoints="1" noAdjustHandles="1" noChangeArrowheads="1" noChangeShapeType="1" noTextEdit="1"/>
              </p:cNvSpPr>
              <p:nvPr/>
            </p:nvSpPr>
            <p:spPr>
              <a:xfrm>
                <a:off x="545205" y="2421227"/>
                <a:ext cx="11101589" cy="2485624"/>
              </a:xfrm>
              <a:prstGeom prst="roundRect">
                <a:avLst/>
              </a:prstGeom>
              <a:blipFill>
                <a:blip r:embed="rId3"/>
                <a:stretch>
                  <a:fillRect/>
                </a:stretch>
              </a:blipFill>
            </p:spPr>
            <p:txBody>
              <a:bodyPr/>
              <a:lstStyle/>
              <a:p>
                <a:r>
                  <a:rPr lang="en-US">
                    <a:noFill/>
                  </a:rPr>
                  <a:t> </a:t>
                </a:r>
              </a:p>
            </p:txBody>
          </p:sp>
        </mc:Fallback>
      </mc:AlternateContent>
      <p:sp>
        <p:nvSpPr>
          <p:cNvPr id="5" name="Up Arrow Callout 4">
            <a:extLst>
              <a:ext uri="{FF2B5EF4-FFF2-40B4-BE49-F238E27FC236}">
                <a16:creationId xmlns:a16="http://schemas.microsoft.com/office/drawing/2014/main" id="{169AE46C-EEC5-11A7-B372-6E434B433DA9}"/>
              </a:ext>
            </a:extLst>
          </p:cNvPr>
          <p:cNvSpPr/>
          <p:nvPr/>
        </p:nvSpPr>
        <p:spPr>
          <a:xfrm>
            <a:off x="2552879" y="4165673"/>
            <a:ext cx="3886557"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Same as completeness,</a:t>
            </a:r>
          </a:p>
          <a:p>
            <a:pPr algn="ctr"/>
            <a:r>
              <a:rPr lang="en-US" sz="2400" dirty="0"/>
              <a:t>but error channel is applied</a:t>
            </a:r>
          </a:p>
        </p:txBody>
      </p:sp>
    </p:spTree>
    <p:extLst>
      <p:ext uri="{BB962C8B-B14F-4D97-AF65-F5344CB8AC3E}">
        <p14:creationId xmlns:p14="http://schemas.microsoft.com/office/powerpoint/2010/main" val="412012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0E67-9C77-21BE-6B34-C2B2183D9BFF}"/>
              </a:ext>
            </a:extLst>
          </p:cNvPr>
          <p:cNvSpPr>
            <a:spLocks noGrp="1"/>
          </p:cNvSpPr>
          <p:nvPr>
            <p:ph type="title"/>
          </p:nvPr>
        </p:nvSpPr>
        <p:spPr/>
        <p:txBody>
          <a:bodyPr/>
          <a:lstStyle/>
          <a:p>
            <a:r>
              <a:rPr lang="en-US" dirty="0"/>
              <a:t>More kinds of robustness</a:t>
            </a:r>
            <a:endParaRPr lang="en-US" strike="sngStrike" dirty="0"/>
          </a:p>
        </p:txBody>
      </p:sp>
      <p:sp>
        <p:nvSpPr>
          <p:cNvPr id="7" name="Content Placeholder 2">
            <a:extLst>
              <a:ext uri="{FF2B5EF4-FFF2-40B4-BE49-F238E27FC236}">
                <a16:creationId xmlns:a16="http://schemas.microsoft.com/office/drawing/2014/main" id="{5BD28350-DE8D-DE4A-C16E-2B02E63A0152}"/>
              </a:ext>
            </a:extLst>
          </p:cNvPr>
          <p:cNvSpPr txBox="1">
            <a:spLocks/>
          </p:cNvSpPr>
          <p:nvPr/>
        </p:nvSpPr>
        <p:spPr>
          <a:xfrm>
            <a:off x="922421" y="1601218"/>
            <a:ext cx="10515600" cy="4715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Substitution robustness</a:t>
            </a:r>
          </a:p>
          <a:p>
            <a:pPr lvl="1"/>
            <a:r>
              <a:rPr lang="en-US" dirty="0"/>
              <a:t>Replace some words</a:t>
            </a:r>
          </a:p>
          <a:p>
            <a:r>
              <a:rPr lang="en-US" dirty="0"/>
              <a:t>Edit robustness</a:t>
            </a:r>
          </a:p>
          <a:p>
            <a:pPr lvl="1"/>
            <a:r>
              <a:rPr lang="en-US" dirty="0"/>
              <a:t>Delete/insert words</a:t>
            </a:r>
          </a:p>
          <a:p>
            <a:r>
              <a:rPr lang="en-US" dirty="0"/>
              <a:t>Semantic robustness</a:t>
            </a:r>
          </a:p>
          <a:p>
            <a:pPr lvl="1"/>
            <a:r>
              <a:rPr lang="en-US" dirty="0"/>
              <a:t>Paraphrase text</a:t>
            </a:r>
          </a:p>
          <a:p>
            <a:pPr lvl="1"/>
            <a:r>
              <a:rPr lang="en-US" dirty="0"/>
              <a:t>More generally, apply any transformation that preserves meaning </a:t>
            </a:r>
          </a:p>
        </p:txBody>
      </p:sp>
      <p:sp>
        <p:nvSpPr>
          <p:cNvPr id="3" name="Rounded Rectangle 2">
            <a:extLst>
              <a:ext uri="{FF2B5EF4-FFF2-40B4-BE49-F238E27FC236}">
                <a16:creationId xmlns:a16="http://schemas.microsoft.com/office/drawing/2014/main" id="{EFEC2C7E-6AF4-1DEA-9569-4C3B00F9E572}"/>
              </a:ext>
            </a:extLst>
          </p:cNvPr>
          <p:cNvSpPr/>
          <p:nvPr/>
        </p:nvSpPr>
        <p:spPr>
          <a:xfrm>
            <a:off x="709863" y="1419726"/>
            <a:ext cx="4463716" cy="2009274"/>
          </a:xfrm>
          <a:prstGeom prst="roundRect">
            <a:avLst/>
          </a:prstGeom>
          <a:solidFill>
            <a:schemeClr val="accent6">
              <a:alpha val="35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6060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9CCC-398B-84EB-1C95-071954156AA8}"/>
              </a:ext>
            </a:extLst>
          </p:cNvPr>
          <p:cNvSpPr>
            <a:spLocks noGrp="1"/>
          </p:cNvSpPr>
          <p:nvPr>
            <p:ph type="title"/>
          </p:nvPr>
        </p:nvSpPr>
        <p:spPr/>
        <p:txBody>
          <a:bodyPr/>
          <a:lstStyle/>
          <a:p>
            <a:r>
              <a:rPr lang="en-US" dirty="0"/>
              <a:t>Robustness to substitutions</a:t>
            </a:r>
          </a:p>
        </p:txBody>
      </p:sp>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B45B0E94-175C-DC49-E049-0BFCF496FFDF}"/>
                  </a:ext>
                </a:extLst>
              </p:cNvPr>
              <p:cNvSpPr/>
              <p:nvPr/>
            </p:nvSpPr>
            <p:spPr>
              <a:xfrm>
                <a:off x="545203" y="1690688"/>
                <a:ext cx="11101589" cy="24856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Definition. </a:t>
                </a:r>
                <a:r>
                  <a:rPr lang="en-US" sz="2800" dirty="0"/>
                  <a:t>For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∈[0,1]</m:t>
                    </m:r>
                  </m:oMath>
                </a14:m>
                <a:r>
                  <a:rPr lang="en-US" sz="2800" dirty="0"/>
                  <a:t>, a channel </a:t>
                </a:r>
                <a14:m>
                  <m:oMath xmlns:m="http://schemas.openxmlformats.org/officeDocument/2006/math">
                    <m:r>
                      <a:rPr lang="en-US" sz="2800" i="1" smtClean="0">
                        <a:latin typeface="Cambria Math" panose="02040503050406030204" pitchFamily="18" charset="0"/>
                        <a:ea typeface="Cambria Math" panose="02040503050406030204" pitchFamily="18" charset="0"/>
                      </a:rPr>
                      <m:t>ℇ</m:t>
                    </m:r>
                  </m:oMath>
                </a14:m>
                <a:r>
                  <a:rPr lang="en-US" sz="2800" dirty="0"/>
                  <a:t> is </a:t>
                </a:r>
                <a:r>
                  <a:rPr lang="en-US" sz="2800" i="1" dirty="0"/>
                  <a:t>c-substitution-bounded </a:t>
                </a:r>
                <a:r>
                  <a:rPr lang="en-US" sz="2800" dirty="0"/>
                  <a:t>if it is length-preserving and modifies at most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oMath>
                </a14:m>
                <a:r>
                  <a:rPr lang="en-US" sz="2800" dirty="0"/>
                  <a:t> locations of its input </a:t>
                </a:r>
                <a14:m>
                  <m:oMath xmlns:m="http://schemas.openxmlformats.org/officeDocument/2006/math">
                    <m:r>
                      <a:rPr lang="en-US" sz="2800" b="0" i="1" smtClean="0">
                        <a:latin typeface="Cambria Math" panose="02040503050406030204" pitchFamily="18" charset="0"/>
                      </a:rPr>
                      <m:t>𝑡</m:t>
                    </m:r>
                  </m:oMath>
                </a14:m>
                <a:r>
                  <a:rPr lang="en-US" sz="2800" dirty="0"/>
                  <a:t>. </a:t>
                </a:r>
              </a:p>
            </p:txBody>
          </p:sp>
        </mc:Choice>
        <mc:Fallback>
          <p:sp>
            <p:nvSpPr>
              <p:cNvPr id="4" name="Rounded Rectangle 3">
                <a:extLst>
                  <a:ext uri="{FF2B5EF4-FFF2-40B4-BE49-F238E27FC236}">
                    <a16:creationId xmlns:a16="http://schemas.microsoft.com/office/drawing/2014/main" id="{B45B0E94-175C-DC49-E049-0BFCF496FFDF}"/>
                  </a:ext>
                </a:extLst>
              </p:cNvPr>
              <p:cNvSpPr>
                <a:spLocks noRot="1" noChangeAspect="1" noMove="1" noResize="1" noEditPoints="1" noAdjustHandles="1" noChangeArrowheads="1" noChangeShapeType="1" noTextEdit="1"/>
              </p:cNvSpPr>
              <p:nvPr/>
            </p:nvSpPr>
            <p:spPr>
              <a:xfrm>
                <a:off x="545203" y="1690688"/>
                <a:ext cx="11101589" cy="2485624"/>
              </a:xfrm>
              <a:prstGeom prst="round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ounded Rectangle 5">
                <a:extLst>
                  <a:ext uri="{FF2B5EF4-FFF2-40B4-BE49-F238E27FC236}">
                    <a16:creationId xmlns:a16="http://schemas.microsoft.com/office/drawing/2014/main" id="{9C3E34B5-BF8D-3A19-8C74-7BF99B6072E9}"/>
                  </a:ext>
                </a:extLst>
              </p:cNvPr>
              <p:cNvSpPr/>
              <p:nvPr/>
            </p:nvSpPr>
            <p:spPr>
              <a:xfrm>
                <a:off x="545204" y="4866875"/>
                <a:ext cx="11101589" cy="168713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A watermark is </a:t>
                </a:r>
                <a:r>
                  <a:rPr lang="en-US" sz="2800" i="1" dirty="0"/>
                  <a:t>robust to a rate c of substitutions</a:t>
                </a:r>
                <a:r>
                  <a:rPr lang="en-US" sz="2800" dirty="0"/>
                  <a:t> if it is robust to all </a:t>
                </a:r>
              </a:p>
              <a:p>
                <a:pPr algn="ctr"/>
                <a14:m>
                  <m:oMath xmlns:m="http://schemas.openxmlformats.org/officeDocument/2006/math">
                    <m:r>
                      <a:rPr lang="en-US" sz="2800" b="0" i="1" smtClean="0">
                        <a:latin typeface="Cambria Math" panose="02040503050406030204" pitchFamily="18" charset="0"/>
                      </a:rPr>
                      <m:t>𝑐</m:t>
                    </m:r>
                  </m:oMath>
                </a14:m>
                <a:r>
                  <a:rPr lang="en-US" sz="2800" dirty="0"/>
                  <a:t>-substitution-bounded channels.</a:t>
                </a:r>
              </a:p>
            </p:txBody>
          </p:sp>
        </mc:Choice>
        <mc:Fallback>
          <p:sp>
            <p:nvSpPr>
              <p:cNvPr id="6" name="Rounded Rectangle 5">
                <a:extLst>
                  <a:ext uri="{FF2B5EF4-FFF2-40B4-BE49-F238E27FC236}">
                    <a16:creationId xmlns:a16="http://schemas.microsoft.com/office/drawing/2014/main" id="{9C3E34B5-BF8D-3A19-8C74-7BF99B6072E9}"/>
                  </a:ext>
                </a:extLst>
              </p:cNvPr>
              <p:cNvSpPr>
                <a:spLocks noRot="1" noChangeAspect="1" noMove="1" noResize="1" noEditPoints="1" noAdjustHandles="1" noChangeArrowheads="1" noChangeShapeType="1" noTextEdit="1"/>
              </p:cNvSpPr>
              <p:nvPr/>
            </p:nvSpPr>
            <p:spPr>
              <a:xfrm>
                <a:off x="545204" y="4866875"/>
                <a:ext cx="11101589" cy="1687132"/>
              </a:xfrm>
              <a:prstGeom prst="round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22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7995-75C6-8586-AD61-4E820EB52392}"/>
              </a:ext>
            </a:extLst>
          </p:cNvPr>
          <p:cNvSpPr>
            <a:spLocks noGrp="1"/>
          </p:cNvSpPr>
          <p:nvPr>
            <p:ph type="title"/>
          </p:nvPr>
        </p:nvSpPr>
        <p:spPr/>
        <p:txBody>
          <a:bodyPr/>
          <a:lstStyle/>
          <a:p>
            <a:r>
              <a:rPr lang="en-US" dirty="0"/>
              <a:t>Defining quality</a:t>
            </a:r>
          </a:p>
        </p:txBody>
      </p:sp>
      <p:sp>
        <p:nvSpPr>
          <p:cNvPr id="3" name="Content Placeholder 2">
            <a:extLst>
              <a:ext uri="{FF2B5EF4-FFF2-40B4-BE49-F238E27FC236}">
                <a16:creationId xmlns:a16="http://schemas.microsoft.com/office/drawing/2014/main" id="{67509295-172D-0DB3-1206-EEB83BF20BF5}"/>
              </a:ext>
            </a:extLst>
          </p:cNvPr>
          <p:cNvSpPr>
            <a:spLocks noGrp="1"/>
          </p:cNvSpPr>
          <p:nvPr>
            <p:ph idx="1"/>
          </p:nvPr>
        </p:nvSpPr>
        <p:spPr/>
        <p:txBody>
          <a:bodyPr/>
          <a:lstStyle/>
          <a:p>
            <a:r>
              <a:rPr lang="en-US" dirty="0"/>
              <a:t>Formally defining quality of an LLM is hard!</a:t>
            </a:r>
          </a:p>
          <a:p>
            <a:r>
              <a:rPr lang="en-US" dirty="0"/>
              <a:t>In practice, quality is measured by running large-scale experiments</a:t>
            </a:r>
          </a:p>
          <a:p>
            <a:r>
              <a:rPr lang="en-US" b="1" dirty="0"/>
              <a:t>Dream definition: </a:t>
            </a:r>
            <a:r>
              <a:rPr lang="en-US" dirty="0"/>
              <a:t>watermark does not harm performance on any such experiment</a:t>
            </a:r>
            <a:endParaRPr lang="en-US" b="1" dirty="0"/>
          </a:p>
        </p:txBody>
      </p:sp>
      <p:grpSp>
        <p:nvGrpSpPr>
          <p:cNvPr id="4" name="Group 3">
            <a:extLst>
              <a:ext uri="{FF2B5EF4-FFF2-40B4-BE49-F238E27FC236}">
                <a16:creationId xmlns:a16="http://schemas.microsoft.com/office/drawing/2014/main" id="{FFC74C2D-D29C-EE00-A3A4-49D0AE30EC5B}"/>
              </a:ext>
            </a:extLst>
          </p:cNvPr>
          <p:cNvGrpSpPr/>
          <p:nvPr/>
        </p:nvGrpSpPr>
        <p:grpSpPr>
          <a:xfrm>
            <a:off x="777475" y="4001294"/>
            <a:ext cx="10988700" cy="2010634"/>
            <a:chOff x="1681450" y="2707327"/>
            <a:chExt cx="8829099" cy="2010634"/>
          </a:xfrm>
        </p:grpSpPr>
        <p:sp>
          <p:nvSpPr>
            <p:cNvPr id="5" name="Rounded Rectangle 4">
              <a:extLst>
                <a:ext uri="{FF2B5EF4-FFF2-40B4-BE49-F238E27FC236}">
                  <a16:creationId xmlns:a16="http://schemas.microsoft.com/office/drawing/2014/main" id="{5AF30A6C-15FD-715E-08D7-E7CF33805C90}"/>
                </a:ext>
              </a:extLst>
            </p:cNvPr>
            <p:cNvSpPr/>
            <p:nvPr/>
          </p:nvSpPr>
          <p:spPr>
            <a:xfrm>
              <a:off x="1681450" y="2707327"/>
              <a:ext cx="8829099" cy="201063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a:cs typeface="Consolas" panose="020B0609020204030204" pitchFamily="49" charset="0"/>
                </a:rPr>
                <a:t>Use indistinguishability!</a:t>
              </a:r>
            </a:p>
          </p:txBody>
        </p:sp>
        <p:pic>
          <p:nvPicPr>
            <p:cNvPr id="6" name="Graphic 5" descr="Lightbulb with solid fill">
              <a:extLst>
                <a:ext uri="{FF2B5EF4-FFF2-40B4-BE49-F238E27FC236}">
                  <a16:creationId xmlns:a16="http://schemas.microsoft.com/office/drawing/2014/main" id="{9065EB15-2DF6-1438-E708-310042C548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2932" y="2769335"/>
              <a:ext cx="1661230" cy="1948626"/>
            </a:xfrm>
            <a:prstGeom prst="rect">
              <a:avLst/>
            </a:prstGeom>
          </p:spPr>
        </p:pic>
      </p:grpSp>
      <p:sp>
        <p:nvSpPr>
          <p:cNvPr id="7" name="Title 1">
            <a:extLst>
              <a:ext uri="{FF2B5EF4-FFF2-40B4-BE49-F238E27FC236}">
                <a16:creationId xmlns:a16="http://schemas.microsoft.com/office/drawing/2014/main" id="{20EF4882-26B2-92D9-F3D4-FA171BEE94BC}"/>
              </a:ext>
            </a:extLst>
          </p:cNvPr>
          <p:cNvSpPr txBox="1">
            <a:spLocks/>
          </p:cNvSpPr>
          <p:nvPr/>
        </p:nvSpPr>
        <p:spPr>
          <a:xfrm>
            <a:off x="838200" y="365125"/>
            <a:ext cx="105156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Defining quality: </a:t>
            </a:r>
            <a:r>
              <a:rPr lang="en-US" i="1" dirty="0"/>
              <a:t>undetectability </a:t>
            </a:r>
            <a:r>
              <a:rPr lang="en-US" dirty="0"/>
              <a:t>[CGZ24]</a:t>
            </a:r>
          </a:p>
        </p:txBody>
      </p:sp>
      <p:sp>
        <p:nvSpPr>
          <p:cNvPr id="8" name="Content Placeholder 2">
            <a:extLst>
              <a:ext uri="{FF2B5EF4-FFF2-40B4-BE49-F238E27FC236}">
                <a16:creationId xmlns:a16="http://schemas.microsoft.com/office/drawing/2014/main" id="{AB1FE4EA-255D-6591-BA0E-3C1A1800B1B2}"/>
              </a:ext>
            </a:extLst>
          </p:cNvPr>
          <p:cNvSpPr txBox="1">
            <a:spLocks/>
          </p:cNvSpPr>
          <p:nvPr/>
        </p:nvSpPr>
        <p:spPr>
          <a:xfrm>
            <a:off x="838200" y="1825625"/>
            <a:ext cx="10515600" cy="103108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Our definition: </a:t>
            </a:r>
            <a:r>
              <a:rPr lang="en-US" dirty="0"/>
              <a:t>no poly-time algorithm can distinguish between the original model and the watermarked model</a:t>
            </a:r>
            <a:endParaRPr lang="en-US" b="1" dirty="0"/>
          </a:p>
        </p:txBody>
      </p:sp>
      <p:sp>
        <p:nvSpPr>
          <p:cNvPr id="9" name="TextBox 8">
            <a:extLst>
              <a:ext uri="{FF2B5EF4-FFF2-40B4-BE49-F238E27FC236}">
                <a16:creationId xmlns:a16="http://schemas.microsoft.com/office/drawing/2014/main" id="{BA951EF5-A4C0-377A-0230-A8A4301FD14F}"/>
              </a:ext>
            </a:extLst>
          </p:cNvPr>
          <p:cNvSpPr txBox="1"/>
          <p:nvPr/>
        </p:nvSpPr>
        <p:spPr>
          <a:xfrm>
            <a:off x="189427" y="6488668"/>
            <a:ext cx="11813146" cy="369332"/>
          </a:xfrm>
          <a:prstGeom prst="rect">
            <a:avLst/>
          </a:prstGeom>
          <a:noFill/>
        </p:spPr>
        <p:txBody>
          <a:bodyPr wrap="square">
            <a:spAutoFit/>
          </a:bodyPr>
          <a:lstStyle/>
          <a:p>
            <a:r>
              <a:rPr lang="en-US" sz="1800" dirty="0"/>
              <a:t>[</a:t>
            </a:r>
            <a:r>
              <a:rPr lang="en-US" sz="1800" b="1" dirty="0"/>
              <a:t>CGZ24</a:t>
            </a:r>
            <a:r>
              <a:rPr lang="en-US" sz="1800" dirty="0"/>
              <a:t>]: Undetectable Watermarks for Language Models. M. Christ, S. Gunn, O. Zamir. </a:t>
            </a:r>
            <a:r>
              <a:rPr lang="en-US" dirty="0"/>
              <a:t>COLT 2024.</a:t>
            </a:r>
          </a:p>
        </p:txBody>
      </p:sp>
    </p:spTree>
    <p:extLst>
      <p:ext uri="{BB962C8B-B14F-4D97-AF65-F5344CB8AC3E}">
        <p14:creationId xmlns:p14="http://schemas.microsoft.com/office/powerpoint/2010/main" val="126548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8">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2" uiExpand="1"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9D6-FE72-E54F-FC12-0105C2A28E2D}"/>
              </a:ext>
            </a:extLst>
          </p:cNvPr>
          <p:cNvSpPr>
            <a:spLocks noGrp="1"/>
          </p:cNvSpPr>
          <p:nvPr>
            <p:ph type="title"/>
          </p:nvPr>
        </p:nvSpPr>
        <p:spPr/>
        <p:txBody>
          <a:bodyPr/>
          <a:lstStyle/>
          <a:p>
            <a:r>
              <a:rPr lang="en-US" dirty="0"/>
              <a:t>Undetectability</a:t>
            </a:r>
          </a:p>
        </p:txBody>
      </p:sp>
      <p:pic>
        <p:nvPicPr>
          <p:cNvPr id="8" name="Graphic 7" descr="Man with solid fill">
            <a:extLst>
              <a:ext uri="{FF2B5EF4-FFF2-40B4-BE49-F238E27FC236}">
                <a16:creationId xmlns:a16="http://schemas.microsoft.com/office/drawing/2014/main" id="{973A60F2-7ACE-C4FC-1BE8-A1D883CB87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6311" y="2415664"/>
            <a:ext cx="1659117" cy="165911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4C1A16-407D-4C30-2024-DA71D3495B61}"/>
                  </a:ext>
                </a:extLst>
              </p:cNvPr>
              <p:cNvSpPr txBox="1"/>
              <p:nvPr/>
            </p:nvSpPr>
            <p:spPr>
              <a:xfrm>
                <a:off x="4490567" y="1852532"/>
                <a:ext cx="1178784" cy="400110"/>
              </a:xfrm>
              <a:prstGeom prst="rect">
                <a:avLst/>
              </a:prstGeom>
              <a:noFill/>
            </p:spPr>
            <p:txBody>
              <a:bodyPr wrap="none" rtlCol="0">
                <a:spAutoFit/>
              </a:bodyPr>
              <a:lstStyle/>
              <a:p>
                <a:r>
                  <a:rPr lang="en-US" sz="2000" b="0" dirty="0"/>
                  <a:t>Prompt </a:t>
                </a:r>
                <a14:m>
                  <m:oMath xmlns:m="http://schemas.openxmlformats.org/officeDocument/2006/math">
                    <m:r>
                      <a:rPr lang="en-US" sz="2000" b="0" i="1" smtClean="0">
                        <a:latin typeface="Cambria Math" panose="02040503050406030204" pitchFamily="18" charset="0"/>
                      </a:rPr>
                      <m:t>𝜋</m:t>
                    </m:r>
                  </m:oMath>
                </a14:m>
                <a:endParaRPr lang="en-US" sz="2000" dirty="0"/>
              </a:p>
            </p:txBody>
          </p:sp>
        </mc:Choice>
        <mc:Fallback xmlns="">
          <p:sp>
            <p:nvSpPr>
              <p:cNvPr id="12" name="TextBox 11">
                <a:extLst>
                  <a:ext uri="{FF2B5EF4-FFF2-40B4-BE49-F238E27FC236}">
                    <a16:creationId xmlns:a16="http://schemas.microsoft.com/office/drawing/2014/main" id="{D64C1A16-407D-4C30-2024-DA71D3495B61}"/>
                  </a:ext>
                </a:extLst>
              </p:cNvPr>
              <p:cNvSpPr txBox="1">
                <a:spLocks noRot="1" noChangeAspect="1" noMove="1" noResize="1" noEditPoints="1" noAdjustHandles="1" noChangeArrowheads="1" noChangeShapeType="1" noTextEdit="1"/>
              </p:cNvSpPr>
              <p:nvPr/>
            </p:nvSpPr>
            <p:spPr>
              <a:xfrm>
                <a:off x="4490567" y="1852532"/>
                <a:ext cx="1178784" cy="400110"/>
              </a:xfrm>
              <a:prstGeom prst="rect">
                <a:avLst/>
              </a:prstGeom>
              <a:blipFill>
                <a:blip r:embed="rId5"/>
                <a:stretch>
                  <a:fillRect l="-5376" t="-6250" b="-25000"/>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FE8A2C8-752A-4D82-15C9-45D75C18AEA7}"/>
              </a:ext>
            </a:extLst>
          </p:cNvPr>
          <p:cNvCxnSpPr>
            <a:cxnSpLocks/>
          </p:cNvCxnSpPr>
          <p:nvPr/>
        </p:nvCxnSpPr>
        <p:spPr>
          <a:xfrm flipH="1">
            <a:off x="3497827" y="3070031"/>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07E052C5-99F8-8B23-BFB6-74FDAE2618B8}"/>
                  </a:ext>
                </a:extLst>
              </p:cNvPr>
              <p:cNvSpPr txBox="1"/>
              <p:nvPr/>
            </p:nvSpPr>
            <p:spPr>
              <a:xfrm>
                <a:off x="3952162" y="2587479"/>
                <a:ext cx="2255594" cy="400110"/>
              </a:xfrm>
              <a:prstGeom prst="rect">
                <a:avLst/>
              </a:prstGeom>
              <a:noFill/>
            </p:spPr>
            <p:txBody>
              <a:bodyPr wrap="square" rtlCol="0">
                <a:spAutoFit/>
              </a:bodyPr>
              <a:lstStyle/>
              <a:p>
                <a:r>
                  <a:rPr lang="en-US" sz="2000" dirty="0"/>
                  <a:t>Response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𝑛</m:t>
                        </m:r>
                      </m:sub>
                    </m:sSub>
                  </m:oMath>
                </a14:m>
                <a:endParaRPr lang="en-US" sz="2000" dirty="0"/>
              </a:p>
            </p:txBody>
          </p:sp>
        </mc:Choice>
        <mc:Fallback>
          <p:sp>
            <p:nvSpPr>
              <p:cNvPr id="20" name="TextBox 19">
                <a:extLst>
                  <a:ext uri="{FF2B5EF4-FFF2-40B4-BE49-F238E27FC236}">
                    <a16:creationId xmlns:a16="http://schemas.microsoft.com/office/drawing/2014/main" id="{07E052C5-99F8-8B23-BFB6-74FDAE2618B8}"/>
                  </a:ext>
                </a:extLst>
              </p:cNvPr>
              <p:cNvSpPr txBox="1">
                <a:spLocks noRot="1" noChangeAspect="1" noMove="1" noResize="1" noEditPoints="1" noAdjustHandles="1" noChangeArrowheads="1" noChangeShapeType="1" noTextEdit="1"/>
              </p:cNvSpPr>
              <p:nvPr/>
            </p:nvSpPr>
            <p:spPr>
              <a:xfrm>
                <a:off x="3952162" y="2587479"/>
                <a:ext cx="2255594" cy="400110"/>
              </a:xfrm>
              <a:prstGeom prst="rect">
                <a:avLst/>
              </a:prstGeom>
              <a:blipFill>
                <a:blip r:embed="rId6"/>
                <a:stretch>
                  <a:fillRect l="-2809" t="-6061" b="-24242"/>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74870A2E-338A-A048-8B12-DFCC68123232}"/>
              </a:ext>
            </a:extLst>
          </p:cNvPr>
          <p:cNvCxnSpPr>
            <a:cxnSpLocks/>
          </p:cNvCxnSpPr>
          <p:nvPr/>
        </p:nvCxnSpPr>
        <p:spPr>
          <a:xfrm flipH="1">
            <a:off x="3522178" y="3989847"/>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3C8B1E1B-FC5B-C74F-A691-DDF4F1DE3147}"/>
              </a:ext>
            </a:extLst>
          </p:cNvPr>
          <p:cNvSpPr txBox="1"/>
          <p:nvPr/>
        </p:nvSpPr>
        <p:spPr>
          <a:xfrm rot="5400000">
            <a:off x="4719918" y="4235364"/>
            <a:ext cx="1014254" cy="523220"/>
          </a:xfrm>
          <a:prstGeom prst="rect">
            <a:avLst/>
          </a:prstGeom>
          <a:noFill/>
        </p:spPr>
        <p:txBody>
          <a:bodyPr wrap="square" rtlCol="0">
            <a:spAutoFit/>
          </a:bodyPr>
          <a:lstStyle/>
          <a:p>
            <a:r>
              <a:rPr lang="en-US" sz="2800" b="1" dirty="0"/>
              <a:t>…</a:t>
            </a:r>
          </a:p>
        </p:txBody>
      </p:sp>
      <p:cxnSp>
        <p:nvCxnSpPr>
          <p:cNvPr id="25" name="Straight Arrow Connector 24">
            <a:extLst>
              <a:ext uri="{FF2B5EF4-FFF2-40B4-BE49-F238E27FC236}">
                <a16:creationId xmlns:a16="http://schemas.microsoft.com/office/drawing/2014/main" id="{8DA8A872-3D54-4449-A02D-E62B38B89C25}"/>
              </a:ext>
            </a:extLst>
          </p:cNvPr>
          <p:cNvCxnSpPr>
            <a:cxnSpLocks/>
          </p:cNvCxnSpPr>
          <p:nvPr/>
        </p:nvCxnSpPr>
        <p:spPr>
          <a:xfrm flipH="1">
            <a:off x="3522178" y="4926138"/>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6" name="Rounded Rectangle 5">
            <a:extLst>
              <a:ext uri="{FF2B5EF4-FFF2-40B4-BE49-F238E27FC236}">
                <a16:creationId xmlns:a16="http://schemas.microsoft.com/office/drawing/2014/main" id="{6FE983C0-919C-5247-B148-2E20FCC57A04}"/>
              </a:ext>
            </a:extLst>
          </p:cNvPr>
          <p:cNvSpPr/>
          <p:nvPr/>
        </p:nvSpPr>
        <p:spPr>
          <a:xfrm>
            <a:off x="2367346" y="5583427"/>
            <a:ext cx="7005254" cy="1179342"/>
          </a:xfrm>
          <a:prstGeom prst="roundRect">
            <a:avLst/>
          </a:prstGeom>
          <a:ln w="28575" cap="rnd">
            <a:round/>
          </a:ln>
          <a:effectLst>
            <a:softEdge rad="127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 “I was interacting with the </a:t>
            </a:r>
            <a:r>
              <a:rPr lang="en-US" b="1" dirty="0"/>
              <a:t>watermarked</a:t>
            </a:r>
            <a:r>
              <a:rPr lang="en-US" dirty="0"/>
              <a:t> model”</a:t>
            </a:r>
          </a:p>
          <a:p>
            <a:pPr algn="ctr"/>
            <a:r>
              <a:rPr lang="en-US" dirty="0"/>
              <a:t>or</a:t>
            </a:r>
          </a:p>
          <a:p>
            <a:pPr algn="ctr"/>
            <a:r>
              <a:rPr lang="en-US" dirty="0"/>
              <a:t>0: “I was interacting with the </a:t>
            </a:r>
            <a:r>
              <a:rPr lang="en-US" b="1" dirty="0"/>
              <a:t>original</a:t>
            </a:r>
            <a:r>
              <a:rPr lang="en-US" dirty="0"/>
              <a:t> model”</a:t>
            </a:r>
          </a:p>
        </p:txBody>
      </p:sp>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2B6EFDF3-4D52-196A-B601-6144D200DA67}"/>
                  </a:ext>
                </a:extLst>
              </p:cNvPr>
              <p:cNvSpPr/>
              <p:nvPr/>
            </p:nvSpPr>
            <p:spPr>
              <a:xfrm>
                <a:off x="6570992" y="1690688"/>
                <a:ext cx="4953137" cy="35901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 xmlns:m="http://schemas.openxmlformats.org/officeDocument/2006/math">
                    <m:r>
                      <a:rPr lang="en-US" sz="4400" b="0" i="1" smtClean="0">
                        <a:latin typeface="Cambria Math" panose="02040503050406030204" pitchFamily="18" charset="0"/>
                        <a:cs typeface="Consolas" panose="020B0609020204030204" pitchFamily="49" charset="0"/>
                      </a:rPr>
                      <m:t>𝑊𝑎</m:t>
                    </m:r>
                    <m:sSubSup>
                      <m:sSubSupPr>
                        <m:ctrlPr>
                          <a:rPr lang="en-US" sz="4400" b="0" i="1" smtClean="0">
                            <a:latin typeface="Cambria Math" panose="02040503050406030204" pitchFamily="18" charset="0"/>
                            <a:cs typeface="Consolas" panose="020B0609020204030204" pitchFamily="49" charset="0"/>
                          </a:rPr>
                        </m:ctrlPr>
                      </m:sSubSupPr>
                      <m:e>
                        <m:r>
                          <a:rPr lang="en-US" sz="4400" b="0" i="1" smtClean="0">
                            <a:latin typeface="Cambria Math" panose="02040503050406030204" pitchFamily="18" charset="0"/>
                            <a:cs typeface="Consolas" panose="020B0609020204030204" pitchFamily="49" charset="0"/>
                          </a:rPr>
                          <m:t>𝑡</m:t>
                        </m:r>
                      </m:e>
                      <m:sub>
                        <m:r>
                          <a:rPr lang="en-US" sz="4400" b="0" i="1" smtClean="0">
                            <a:latin typeface="Cambria Math" panose="02040503050406030204" pitchFamily="18" charset="0"/>
                            <a:cs typeface="Consolas" panose="020B0609020204030204" pitchFamily="49" charset="0"/>
                          </a:rPr>
                          <m:t>𝑠</m:t>
                        </m:r>
                        <m:r>
                          <a:rPr lang="en-US" sz="4400" b="0" i="1" smtClean="0">
                            <a:latin typeface="Cambria Math" panose="02040503050406030204" pitchFamily="18" charset="0"/>
                            <a:cs typeface="Consolas" panose="020B0609020204030204" pitchFamily="49" charset="0"/>
                          </a:rPr>
                          <m:t>𝑘</m:t>
                        </m:r>
                      </m:sub>
                      <m:sup>
                        <m:r>
                          <a:rPr lang="en-US" sz="4400" b="0" i="1" smtClean="0">
                            <a:latin typeface="Cambria Math" panose="02040503050406030204" pitchFamily="18" charset="0"/>
                            <a:cs typeface="Consolas" panose="020B0609020204030204" pitchFamily="49" charset="0"/>
                          </a:rPr>
                          <m:t>𝑀</m:t>
                        </m:r>
                      </m:sup>
                    </m:sSubSup>
                  </m:oMath>
                </a14:m>
                <a:r>
                  <a:rPr lang="en-US" sz="4400" dirty="0">
                    <a:cs typeface="Consolas" panose="020B0609020204030204" pitchFamily="49" charset="0"/>
                  </a:rPr>
                  <a:t> or Model</a:t>
                </a:r>
              </a:p>
            </p:txBody>
          </p:sp>
        </mc:Choice>
        <mc:Fallback>
          <p:sp>
            <p:nvSpPr>
              <p:cNvPr id="4" name="Rounded Rectangle 3">
                <a:extLst>
                  <a:ext uri="{FF2B5EF4-FFF2-40B4-BE49-F238E27FC236}">
                    <a16:creationId xmlns:a16="http://schemas.microsoft.com/office/drawing/2014/main" id="{2B6EFDF3-4D52-196A-B601-6144D200DA67}"/>
                  </a:ext>
                </a:extLst>
              </p:cNvPr>
              <p:cNvSpPr>
                <a:spLocks noRot="1" noChangeAspect="1" noMove="1" noResize="1" noEditPoints="1" noAdjustHandles="1" noChangeArrowheads="1" noChangeShapeType="1" noTextEdit="1"/>
              </p:cNvSpPr>
              <p:nvPr/>
            </p:nvSpPr>
            <p:spPr>
              <a:xfrm>
                <a:off x="6570992" y="1690688"/>
                <a:ext cx="4953137" cy="3590102"/>
              </a:xfrm>
              <a:prstGeom prst="roundRect">
                <a:avLst/>
              </a:prstGeom>
              <a:blipFill>
                <a:blip r:embed="rId7"/>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5EBAADDE-C7C1-DA4F-A43F-B197405592E7}"/>
              </a:ext>
            </a:extLst>
          </p:cNvPr>
          <p:cNvCxnSpPr>
            <a:cxnSpLocks/>
          </p:cNvCxnSpPr>
          <p:nvPr/>
        </p:nvCxnSpPr>
        <p:spPr>
          <a:xfrm flipV="1">
            <a:off x="3522178" y="3644325"/>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6D5D3D91-0CF2-290C-411A-414F7E49D22D}"/>
              </a:ext>
            </a:extLst>
          </p:cNvPr>
          <p:cNvCxnSpPr>
            <a:cxnSpLocks/>
          </p:cNvCxnSpPr>
          <p:nvPr/>
        </p:nvCxnSpPr>
        <p:spPr>
          <a:xfrm flipV="1">
            <a:off x="3497827" y="2266539"/>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A1B66C7A-18C1-6C49-889A-FAAE2ACE5E1C}"/>
              </a:ext>
            </a:extLst>
          </p:cNvPr>
          <p:cNvCxnSpPr>
            <a:cxnSpLocks/>
          </p:cNvCxnSpPr>
          <p:nvPr/>
        </p:nvCxnSpPr>
        <p:spPr>
          <a:xfrm flipV="1">
            <a:off x="3522178" y="4512130"/>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31" name="U-Turn Arrow 30">
            <a:extLst>
              <a:ext uri="{FF2B5EF4-FFF2-40B4-BE49-F238E27FC236}">
                <a16:creationId xmlns:a16="http://schemas.microsoft.com/office/drawing/2014/main" id="{22EDF0DF-BC21-D942-AA48-32ACA07407F9}"/>
              </a:ext>
            </a:extLst>
          </p:cNvPr>
          <p:cNvSpPr/>
          <p:nvPr/>
        </p:nvSpPr>
        <p:spPr>
          <a:xfrm rot="16200000" flipH="1">
            <a:off x="-321358" y="3967063"/>
            <a:ext cx="4023932" cy="1085590"/>
          </a:xfrm>
          <a:prstGeom prst="uturnArrow">
            <a:avLst>
              <a:gd name="adj1" fmla="val 25000"/>
              <a:gd name="adj2" fmla="val 24381"/>
              <a:gd name="adj3" fmla="val 28027"/>
              <a:gd name="adj4" fmla="val 9544"/>
              <a:gd name="adj5" fmla="val 100000"/>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E3202F-0A77-86AA-116E-BB7E6C85D539}"/>
                  </a:ext>
                </a:extLst>
              </p:cNvPr>
              <p:cNvSpPr txBox="1"/>
              <p:nvPr/>
            </p:nvSpPr>
            <p:spPr>
              <a:xfrm>
                <a:off x="10469422" y="3079708"/>
                <a:ext cx="1149531"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latin typeface="Cambria Math" panose="02040503050406030204" pitchFamily="18" charset="0"/>
                            </a:rPr>
                          </m:ctrlPr>
                        </m:sSupPr>
                        <m:e>
                          <m:r>
                            <a:rPr lang="en-US" sz="4400" b="0" i="1" smtClean="0">
                              <a:latin typeface="Cambria Math" panose="02040503050406030204" pitchFamily="18" charset="0"/>
                            </a:rPr>
                            <m:t> </m:t>
                          </m:r>
                        </m:e>
                        <m:sup>
                          <m:r>
                            <a:rPr lang="en-US" sz="4400" b="0" i="1" smtClean="0">
                              <a:latin typeface="Cambria Math" panose="02040503050406030204" pitchFamily="18" charset="0"/>
                            </a:rPr>
                            <m:t>𝑀</m:t>
                          </m:r>
                        </m:sup>
                      </m:sSup>
                    </m:oMath>
                  </m:oMathPara>
                </a14:m>
                <a:endParaRPr lang="en-US" sz="4400" dirty="0"/>
              </a:p>
            </p:txBody>
          </p:sp>
        </mc:Choice>
        <mc:Fallback xmlns="">
          <p:sp>
            <p:nvSpPr>
              <p:cNvPr id="5" name="TextBox 4">
                <a:extLst>
                  <a:ext uri="{FF2B5EF4-FFF2-40B4-BE49-F238E27FC236}">
                    <a16:creationId xmlns:a16="http://schemas.microsoft.com/office/drawing/2014/main" id="{A6E3202F-0A77-86AA-116E-BB7E6C85D539}"/>
                  </a:ext>
                </a:extLst>
              </p:cNvPr>
              <p:cNvSpPr txBox="1">
                <a:spLocks noRot="1" noChangeAspect="1" noMove="1" noResize="1" noEditPoints="1" noAdjustHandles="1" noChangeArrowheads="1" noChangeShapeType="1" noTextEdit="1"/>
              </p:cNvSpPr>
              <p:nvPr/>
            </p:nvSpPr>
            <p:spPr>
              <a:xfrm>
                <a:off x="10469422" y="3079708"/>
                <a:ext cx="1149531" cy="769441"/>
              </a:xfrm>
              <a:prstGeom prst="rect">
                <a:avLst/>
              </a:prstGeom>
              <a:blipFill>
                <a:blip r:embed="rId8"/>
                <a:stretch>
                  <a:fillRect b="-29508"/>
                </a:stretch>
              </a:blipFill>
            </p:spPr>
            <p:txBody>
              <a:bodyPr/>
              <a:lstStyle/>
              <a:p>
                <a:r>
                  <a:rPr lang="en-US">
                    <a:noFill/>
                  </a:rPr>
                  <a:t> </a:t>
                </a:r>
              </a:p>
            </p:txBody>
          </p:sp>
        </mc:Fallback>
      </mc:AlternateContent>
    </p:spTree>
    <p:extLst>
      <p:ext uri="{BB962C8B-B14F-4D97-AF65-F5344CB8AC3E}">
        <p14:creationId xmlns:p14="http://schemas.microsoft.com/office/powerpoint/2010/main" val="104325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9D6-FE72-E54F-FC12-0105C2A28E2D}"/>
              </a:ext>
            </a:extLst>
          </p:cNvPr>
          <p:cNvSpPr>
            <a:spLocks noGrp="1"/>
          </p:cNvSpPr>
          <p:nvPr>
            <p:ph type="title"/>
          </p:nvPr>
        </p:nvSpPr>
        <p:spPr/>
        <p:txBody>
          <a:bodyPr/>
          <a:lstStyle/>
          <a:p>
            <a:r>
              <a:rPr lang="en-US" dirty="0"/>
              <a:t>Undetectability</a:t>
            </a:r>
          </a:p>
        </p:txBody>
      </p:sp>
      <p:pic>
        <p:nvPicPr>
          <p:cNvPr id="8" name="Graphic 7" descr="Man with solid fill">
            <a:extLst>
              <a:ext uri="{FF2B5EF4-FFF2-40B4-BE49-F238E27FC236}">
                <a16:creationId xmlns:a16="http://schemas.microsoft.com/office/drawing/2014/main" id="{973A60F2-7ACE-C4FC-1BE8-A1D883CB87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6311" y="2415664"/>
            <a:ext cx="1659117" cy="165911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4C1A16-407D-4C30-2024-DA71D3495B61}"/>
                  </a:ext>
                </a:extLst>
              </p:cNvPr>
              <p:cNvSpPr txBox="1"/>
              <p:nvPr/>
            </p:nvSpPr>
            <p:spPr>
              <a:xfrm>
                <a:off x="4490567" y="1852532"/>
                <a:ext cx="1178784" cy="400110"/>
              </a:xfrm>
              <a:prstGeom prst="rect">
                <a:avLst/>
              </a:prstGeom>
              <a:noFill/>
            </p:spPr>
            <p:txBody>
              <a:bodyPr wrap="none" rtlCol="0">
                <a:spAutoFit/>
              </a:bodyPr>
              <a:lstStyle/>
              <a:p>
                <a:r>
                  <a:rPr lang="en-US" sz="2000" b="0" dirty="0"/>
                  <a:t>Prompt </a:t>
                </a:r>
                <a14:m>
                  <m:oMath xmlns:m="http://schemas.openxmlformats.org/officeDocument/2006/math">
                    <m:r>
                      <a:rPr lang="en-US" sz="2000" b="0" i="1" smtClean="0">
                        <a:latin typeface="Cambria Math" panose="02040503050406030204" pitchFamily="18" charset="0"/>
                      </a:rPr>
                      <m:t>𝜋</m:t>
                    </m:r>
                  </m:oMath>
                </a14:m>
                <a:endParaRPr lang="en-US" sz="2000" dirty="0"/>
              </a:p>
            </p:txBody>
          </p:sp>
        </mc:Choice>
        <mc:Fallback xmlns="">
          <p:sp>
            <p:nvSpPr>
              <p:cNvPr id="12" name="TextBox 11">
                <a:extLst>
                  <a:ext uri="{FF2B5EF4-FFF2-40B4-BE49-F238E27FC236}">
                    <a16:creationId xmlns:a16="http://schemas.microsoft.com/office/drawing/2014/main" id="{D64C1A16-407D-4C30-2024-DA71D3495B61}"/>
                  </a:ext>
                </a:extLst>
              </p:cNvPr>
              <p:cNvSpPr txBox="1">
                <a:spLocks noRot="1" noChangeAspect="1" noMove="1" noResize="1" noEditPoints="1" noAdjustHandles="1" noChangeArrowheads="1" noChangeShapeType="1" noTextEdit="1"/>
              </p:cNvSpPr>
              <p:nvPr/>
            </p:nvSpPr>
            <p:spPr>
              <a:xfrm>
                <a:off x="4490567" y="1852532"/>
                <a:ext cx="1178784" cy="400110"/>
              </a:xfrm>
              <a:prstGeom prst="rect">
                <a:avLst/>
              </a:prstGeom>
              <a:blipFill>
                <a:blip r:embed="rId4"/>
                <a:stretch>
                  <a:fillRect l="-5319" t="-6061" b="-24242"/>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FE8A2C8-752A-4D82-15C9-45D75C18AEA7}"/>
              </a:ext>
            </a:extLst>
          </p:cNvPr>
          <p:cNvCxnSpPr>
            <a:cxnSpLocks/>
          </p:cNvCxnSpPr>
          <p:nvPr/>
        </p:nvCxnSpPr>
        <p:spPr>
          <a:xfrm flipH="1">
            <a:off x="3497827" y="3070031"/>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7E052C5-99F8-8B23-BFB6-74FDAE2618B8}"/>
                  </a:ext>
                </a:extLst>
              </p:cNvPr>
              <p:cNvSpPr txBox="1"/>
              <p:nvPr/>
            </p:nvSpPr>
            <p:spPr>
              <a:xfrm>
                <a:off x="3952162" y="2587479"/>
                <a:ext cx="2255594" cy="400110"/>
              </a:xfrm>
              <a:prstGeom prst="rect">
                <a:avLst/>
              </a:prstGeom>
              <a:noFill/>
            </p:spPr>
            <p:txBody>
              <a:bodyPr wrap="square" rtlCol="0">
                <a:spAutoFit/>
              </a:bodyPr>
              <a:lstStyle/>
              <a:p>
                <a:r>
                  <a:rPr lang="en-US" sz="2000" dirty="0"/>
                  <a:t>Response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𝑡</m:t>
                        </m:r>
                      </m:sub>
                    </m:sSub>
                  </m:oMath>
                </a14:m>
                <a:endParaRPr lang="en-US" sz="2000" dirty="0"/>
              </a:p>
            </p:txBody>
          </p:sp>
        </mc:Choice>
        <mc:Fallback xmlns="">
          <p:sp>
            <p:nvSpPr>
              <p:cNvPr id="20" name="TextBox 19">
                <a:extLst>
                  <a:ext uri="{FF2B5EF4-FFF2-40B4-BE49-F238E27FC236}">
                    <a16:creationId xmlns:a16="http://schemas.microsoft.com/office/drawing/2014/main" id="{07E052C5-99F8-8B23-BFB6-74FDAE2618B8}"/>
                  </a:ext>
                </a:extLst>
              </p:cNvPr>
              <p:cNvSpPr txBox="1">
                <a:spLocks noRot="1" noChangeAspect="1" noMove="1" noResize="1" noEditPoints="1" noAdjustHandles="1" noChangeArrowheads="1" noChangeShapeType="1" noTextEdit="1"/>
              </p:cNvSpPr>
              <p:nvPr/>
            </p:nvSpPr>
            <p:spPr>
              <a:xfrm>
                <a:off x="3952162" y="2587479"/>
                <a:ext cx="2255594" cy="400110"/>
              </a:xfrm>
              <a:prstGeom prst="rect">
                <a:avLst/>
              </a:prstGeom>
              <a:blipFill>
                <a:blip r:embed="rId5"/>
                <a:stretch>
                  <a:fillRect l="-2809" t="-6061" b="-24242"/>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74870A2E-338A-A048-8B12-DFCC68123232}"/>
              </a:ext>
            </a:extLst>
          </p:cNvPr>
          <p:cNvCxnSpPr>
            <a:cxnSpLocks/>
          </p:cNvCxnSpPr>
          <p:nvPr/>
        </p:nvCxnSpPr>
        <p:spPr>
          <a:xfrm flipH="1">
            <a:off x="3522178" y="3989847"/>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3C8B1E1B-FC5B-C74F-A691-DDF4F1DE3147}"/>
              </a:ext>
            </a:extLst>
          </p:cNvPr>
          <p:cNvSpPr txBox="1"/>
          <p:nvPr/>
        </p:nvSpPr>
        <p:spPr>
          <a:xfrm rot="5400000">
            <a:off x="4719918" y="4235364"/>
            <a:ext cx="1014254" cy="523220"/>
          </a:xfrm>
          <a:prstGeom prst="rect">
            <a:avLst/>
          </a:prstGeom>
          <a:noFill/>
        </p:spPr>
        <p:txBody>
          <a:bodyPr wrap="square" rtlCol="0">
            <a:spAutoFit/>
          </a:bodyPr>
          <a:lstStyle/>
          <a:p>
            <a:r>
              <a:rPr lang="en-US" sz="2800" b="1" dirty="0"/>
              <a:t>…</a:t>
            </a:r>
          </a:p>
        </p:txBody>
      </p:sp>
      <p:cxnSp>
        <p:nvCxnSpPr>
          <p:cNvPr id="25" name="Straight Arrow Connector 24">
            <a:extLst>
              <a:ext uri="{FF2B5EF4-FFF2-40B4-BE49-F238E27FC236}">
                <a16:creationId xmlns:a16="http://schemas.microsoft.com/office/drawing/2014/main" id="{8DA8A872-3D54-4449-A02D-E62B38B89C25}"/>
              </a:ext>
            </a:extLst>
          </p:cNvPr>
          <p:cNvCxnSpPr>
            <a:cxnSpLocks/>
          </p:cNvCxnSpPr>
          <p:nvPr/>
        </p:nvCxnSpPr>
        <p:spPr>
          <a:xfrm flipH="1">
            <a:off x="3522178" y="4926138"/>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6" name="Rounded Rectangle 5">
            <a:extLst>
              <a:ext uri="{FF2B5EF4-FFF2-40B4-BE49-F238E27FC236}">
                <a16:creationId xmlns:a16="http://schemas.microsoft.com/office/drawing/2014/main" id="{6FE983C0-919C-5247-B148-2E20FCC57A04}"/>
              </a:ext>
            </a:extLst>
          </p:cNvPr>
          <p:cNvSpPr/>
          <p:nvPr/>
        </p:nvSpPr>
        <p:spPr>
          <a:xfrm>
            <a:off x="2367346" y="5583427"/>
            <a:ext cx="7005254" cy="1179342"/>
          </a:xfrm>
          <a:prstGeom prst="roundRect">
            <a:avLst/>
          </a:prstGeom>
          <a:ln w="28575" cap="rnd">
            <a:round/>
          </a:ln>
          <a:effectLst>
            <a:softEdge rad="127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 “I was interacting with the </a:t>
            </a:r>
            <a:r>
              <a:rPr lang="en-US" b="1" dirty="0"/>
              <a:t>watermarked</a:t>
            </a:r>
            <a:r>
              <a:rPr lang="en-US" dirty="0"/>
              <a:t> model”</a:t>
            </a:r>
          </a:p>
          <a:p>
            <a:pPr algn="ctr"/>
            <a:r>
              <a:rPr lang="en-US" dirty="0"/>
              <a:t>or</a:t>
            </a:r>
          </a:p>
          <a:p>
            <a:pPr algn="ctr"/>
            <a:r>
              <a:rPr lang="en-US" dirty="0"/>
              <a:t>0: “I was interacting with the </a:t>
            </a:r>
            <a:r>
              <a:rPr lang="en-US" b="1" dirty="0"/>
              <a:t>original</a:t>
            </a:r>
            <a:r>
              <a:rPr lang="en-US" dirty="0"/>
              <a:t> model”</a:t>
            </a: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2B6EFDF3-4D52-196A-B601-6144D200DA67}"/>
                  </a:ext>
                </a:extLst>
              </p:cNvPr>
              <p:cNvSpPr/>
              <p:nvPr/>
            </p:nvSpPr>
            <p:spPr>
              <a:xfrm>
                <a:off x="6570992" y="1690688"/>
                <a:ext cx="4953137" cy="35901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 xmlns:m="http://schemas.openxmlformats.org/officeDocument/2006/math">
                    <m:r>
                      <a:rPr lang="en-US" sz="4400" b="0" i="1" smtClean="0">
                        <a:latin typeface="Cambria Math" panose="02040503050406030204" pitchFamily="18" charset="0"/>
                        <a:cs typeface="Consolas" panose="020B0609020204030204" pitchFamily="49" charset="0"/>
                      </a:rPr>
                      <m:t>𝑊𝑎</m:t>
                    </m:r>
                    <m:sSubSup>
                      <m:sSubSupPr>
                        <m:ctrlPr>
                          <a:rPr lang="en-US" sz="4400" b="0" i="1" smtClean="0">
                            <a:latin typeface="Cambria Math" panose="02040503050406030204" pitchFamily="18" charset="0"/>
                            <a:cs typeface="Consolas" panose="020B0609020204030204" pitchFamily="49" charset="0"/>
                          </a:rPr>
                        </m:ctrlPr>
                      </m:sSubSupPr>
                      <m:e>
                        <m:r>
                          <a:rPr lang="en-US" sz="4400" b="0" i="1" smtClean="0">
                            <a:latin typeface="Cambria Math" panose="02040503050406030204" pitchFamily="18" charset="0"/>
                            <a:cs typeface="Consolas" panose="020B0609020204030204" pitchFamily="49" charset="0"/>
                          </a:rPr>
                          <m:t>𝑡</m:t>
                        </m:r>
                      </m:e>
                      <m:sub>
                        <m:r>
                          <a:rPr lang="en-US" sz="4400" b="0" i="1" smtClean="0">
                            <a:latin typeface="Cambria Math" panose="02040503050406030204" pitchFamily="18" charset="0"/>
                            <a:cs typeface="Consolas" panose="020B0609020204030204" pitchFamily="49" charset="0"/>
                          </a:rPr>
                          <m:t>𝑘</m:t>
                        </m:r>
                      </m:sub>
                      <m:sup>
                        <m:r>
                          <a:rPr lang="en-US" sz="4400" b="0" i="1" smtClean="0">
                            <a:latin typeface="Cambria Math" panose="02040503050406030204" pitchFamily="18" charset="0"/>
                            <a:cs typeface="Consolas" panose="020B0609020204030204" pitchFamily="49" charset="0"/>
                          </a:rPr>
                          <m:t>𝑀</m:t>
                        </m:r>
                      </m:sup>
                    </m:sSubSup>
                  </m:oMath>
                </a14:m>
                <a:r>
                  <a:rPr lang="en-US" sz="4400" dirty="0">
                    <a:cs typeface="Consolas" panose="020B0609020204030204" pitchFamily="49" charset="0"/>
                  </a:rPr>
                  <a:t> or Model</a:t>
                </a:r>
              </a:p>
            </p:txBody>
          </p:sp>
        </mc:Choice>
        <mc:Fallback xmlns="">
          <p:sp>
            <p:nvSpPr>
              <p:cNvPr id="4" name="Rounded Rectangle 3">
                <a:extLst>
                  <a:ext uri="{FF2B5EF4-FFF2-40B4-BE49-F238E27FC236}">
                    <a16:creationId xmlns:a16="http://schemas.microsoft.com/office/drawing/2014/main" id="{2B6EFDF3-4D52-196A-B601-6144D200DA67}"/>
                  </a:ext>
                </a:extLst>
              </p:cNvPr>
              <p:cNvSpPr>
                <a:spLocks noRot="1" noChangeAspect="1" noMove="1" noResize="1" noEditPoints="1" noAdjustHandles="1" noChangeArrowheads="1" noChangeShapeType="1" noTextEdit="1"/>
              </p:cNvSpPr>
              <p:nvPr/>
            </p:nvSpPr>
            <p:spPr>
              <a:xfrm>
                <a:off x="6570992" y="1690688"/>
                <a:ext cx="4953137" cy="3590102"/>
              </a:xfrm>
              <a:prstGeom prst="roundRect">
                <a:avLst/>
              </a:prstGeom>
              <a:blipFill>
                <a:blip r:embed="rId6"/>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5EBAADDE-C7C1-DA4F-A43F-B197405592E7}"/>
              </a:ext>
            </a:extLst>
          </p:cNvPr>
          <p:cNvCxnSpPr>
            <a:cxnSpLocks/>
          </p:cNvCxnSpPr>
          <p:nvPr/>
        </p:nvCxnSpPr>
        <p:spPr>
          <a:xfrm flipV="1">
            <a:off x="3522178" y="3644325"/>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6D5D3D91-0CF2-290C-411A-414F7E49D22D}"/>
              </a:ext>
            </a:extLst>
          </p:cNvPr>
          <p:cNvCxnSpPr>
            <a:cxnSpLocks/>
          </p:cNvCxnSpPr>
          <p:nvPr/>
        </p:nvCxnSpPr>
        <p:spPr>
          <a:xfrm flipV="1">
            <a:off x="3497827" y="2266539"/>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A1B66C7A-18C1-6C49-889A-FAAE2ACE5E1C}"/>
              </a:ext>
            </a:extLst>
          </p:cNvPr>
          <p:cNvCxnSpPr>
            <a:cxnSpLocks/>
          </p:cNvCxnSpPr>
          <p:nvPr/>
        </p:nvCxnSpPr>
        <p:spPr>
          <a:xfrm flipV="1">
            <a:off x="3522178" y="4512130"/>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31" name="U-Turn Arrow 30">
            <a:extLst>
              <a:ext uri="{FF2B5EF4-FFF2-40B4-BE49-F238E27FC236}">
                <a16:creationId xmlns:a16="http://schemas.microsoft.com/office/drawing/2014/main" id="{22EDF0DF-BC21-D942-AA48-32ACA07407F9}"/>
              </a:ext>
            </a:extLst>
          </p:cNvPr>
          <p:cNvSpPr/>
          <p:nvPr/>
        </p:nvSpPr>
        <p:spPr>
          <a:xfrm rot="16200000" flipH="1">
            <a:off x="-321358" y="3967063"/>
            <a:ext cx="4023932" cy="1085590"/>
          </a:xfrm>
          <a:prstGeom prst="uturnArrow">
            <a:avLst>
              <a:gd name="adj1" fmla="val 25000"/>
              <a:gd name="adj2" fmla="val 24381"/>
              <a:gd name="adj3" fmla="val 28027"/>
              <a:gd name="adj4" fmla="val 9544"/>
              <a:gd name="adj5" fmla="val 100000"/>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E3202F-0A77-86AA-116E-BB7E6C85D539}"/>
                  </a:ext>
                </a:extLst>
              </p:cNvPr>
              <p:cNvSpPr txBox="1"/>
              <p:nvPr/>
            </p:nvSpPr>
            <p:spPr>
              <a:xfrm>
                <a:off x="10469422" y="3079708"/>
                <a:ext cx="1149531"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latin typeface="Cambria Math" panose="02040503050406030204" pitchFamily="18" charset="0"/>
                            </a:rPr>
                          </m:ctrlPr>
                        </m:sSupPr>
                        <m:e>
                          <m:r>
                            <a:rPr lang="en-US" sz="4400" b="0" i="1" smtClean="0">
                              <a:latin typeface="Cambria Math" panose="02040503050406030204" pitchFamily="18" charset="0"/>
                            </a:rPr>
                            <m:t> </m:t>
                          </m:r>
                        </m:e>
                        <m:sup>
                          <m:r>
                            <a:rPr lang="en-US" sz="4400" b="0" i="1" smtClean="0">
                              <a:latin typeface="Cambria Math" panose="02040503050406030204" pitchFamily="18" charset="0"/>
                            </a:rPr>
                            <m:t>𝑀</m:t>
                          </m:r>
                        </m:sup>
                      </m:sSup>
                    </m:oMath>
                  </m:oMathPara>
                </a14:m>
                <a:endParaRPr lang="en-US" sz="4400" dirty="0"/>
              </a:p>
            </p:txBody>
          </p:sp>
        </mc:Choice>
        <mc:Fallback xmlns="">
          <p:sp>
            <p:nvSpPr>
              <p:cNvPr id="5" name="TextBox 4">
                <a:extLst>
                  <a:ext uri="{FF2B5EF4-FFF2-40B4-BE49-F238E27FC236}">
                    <a16:creationId xmlns:a16="http://schemas.microsoft.com/office/drawing/2014/main" id="{A6E3202F-0A77-86AA-116E-BB7E6C85D539}"/>
                  </a:ext>
                </a:extLst>
              </p:cNvPr>
              <p:cNvSpPr txBox="1">
                <a:spLocks noRot="1" noChangeAspect="1" noMove="1" noResize="1" noEditPoints="1" noAdjustHandles="1" noChangeArrowheads="1" noChangeShapeType="1" noTextEdit="1"/>
              </p:cNvSpPr>
              <p:nvPr/>
            </p:nvSpPr>
            <p:spPr>
              <a:xfrm>
                <a:off x="10469422" y="3079708"/>
                <a:ext cx="1149531" cy="769441"/>
              </a:xfrm>
              <a:prstGeom prst="rect">
                <a:avLst/>
              </a:prstGeom>
              <a:blipFill>
                <a:blip r:embed="rId7"/>
                <a:stretch>
                  <a:fillRect b="-29508"/>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B77C553A-5243-3D6E-727C-CD57A5B0BF8E}"/>
              </a:ext>
            </a:extLst>
          </p:cNvPr>
          <p:cNvSpPr/>
          <p:nvPr/>
        </p:nvSpPr>
        <p:spPr>
          <a:xfrm>
            <a:off x="-91440" y="-117566"/>
            <a:ext cx="12553406" cy="7080069"/>
          </a:xfrm>
          <a:prstGeom prst="rect">
            <a:avLst/>
          </a:prstGeom>
          <a:solidFill>
            <a:schemeClr val="bg1">
              <a:alpha val="7414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9" name="Rounded Rectangle 8">
                <a:extLst>
                  <a:ext uri="{FF2B5EF4-FFF2-40B4-BE49-F238E27FC236}">
                    <a16:creationId xmlns:a16="http://schemas.microsoft.com/office/drawing/2014/main" id="{CACDD2DD-8D4C-BA9D-8E4A-7A05BCA0901E}"/>
                  </a:ext>
                </a:extLst>
              </p:cNvPr>
              <p:cNvSpPr/>
              <p:nvPr/>
            </p:nvSpPr>
            <p:spPr>
              <a:xfrm>
                <a:off x="1599010" y="2893786"/>
                <a:ext cx="8993980" cy="162121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sz="2800" b="1" dirty="0"/>
                  <a:t>Definition (undetectability):</a:t>
                </a:r>
                <a:r>
                  <a:rPr lang="en-US" sz="2800" dirty="0"/>
                  <a:t> For all efficient algorithms </a:t>
                </a:r>
                <a14:m>
                  <m:oMath xmlns:m="http://schemas.openxmlformats.org/officeDocument/2006/math">
                    <m:r>
                      <a:rPr lang="en-US" sz="2800" i="1">
                        <a:latin typeface="Cambria Math" panose="02040503050406030204" pitchFamily="18" charset="0"/>
                      </a:rPr>
                      <m:t>𝐴</m:t>
                    </m:r>
                  </m:oMath>
                </a14:m>
                <a:r>
                  <a:rPr lang="en-US" sz="2800" dirty="0"/>
                  <a:t>,</a:t>
                </a:r>
                <a:endParaRPr lang="en-US" sz="2800" b="1" dirty="0"/>
              </a:p>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func>
                            <m:funcPr>
                              <m:ctrlPr>
                                <a:rPr lang="en-US" sz="2800" i="1" smtClean="0">
                                  <a:latin typeface="Cambria Math" panose="02040503050406030204" pitchFamily="18" charset="0"/>
                                </a:rPr>
                              </m:ctrlPr>
                            </m:funcPr>
                            <m:fName>
                              <m:r>
                                <m:rPr>
                                  <m:sty m:val="p"/>
                                </m:rPr>
                                <a:rPr lang="en-US" sz="2800" b="0" i="0" smtClean="0">
                                  <a:latin typeface="Cambria Math" panose="02040503050406030204" pitchFamily="18" charset="0"/>
                                </a:rPr>
                                <m:t>Pr</m:t>
                              </m:r>
                            </m:fName>
                            <m:e>
                              <m:d>
                                <m:dPr>
                                  <m:begChr m:val="["/>
                                  <m:endChr m:val="]"/>
                                  <m:ctrlPr>
                                    <a:rPr lang="en-US" sz="2800" i="1">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𝐴</m:t>
                                      </m:r>
                                    </m:e>
                                    <m:sup>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𝑀</m:t>
                                          </m:r>
                                        </m:e>
                                      </m:acc>
                                    </m:sup>
                                  </m:sSup>
                                  <m:r>
                                    <a:rPr lang="en-US" sz="2800" b="0" i="1" smtClean="0">
                                      <a:latin typeface="Cambria Math" panose="02040503050406030204" pitchFamily="18" charset="0"/>
                                    </a:rPr>
                                    <m:t>→1</m:t>
                                  </m:r>
                                </m:e>
                              </m:d>
                              <m:r>
                                <a:rPr lang="en-US" sz="2800" b="0" i="1" smtClean="0">
                                  <a:latin typeface="Cambria Math" panose="02040503050406030204" pitchFamily="18" charset="0"/>
                                </a:rPr>
                                <m:t>−</m:t>
                              </m:r>
                              <m:func>
                                <m:funcPr>
                                  <m:ctrlPr>
                                    <a:rPr lang="en-US" sz="2800" i="1" smtClean="0">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Pr</m:t>
                                      </m:r>
                                    </m:e>
                                    <m:lim>
                                      <m:r>
                                        <a:rPr lang="en-US" sz="2800" b="0" i="1" smtClean="0">
                                          <a:latin typeface="Cambria Math" panose="02040503050406030204" pitchFamily="18" charset="0"/>
                                        </a:rPr>
                                        <m:t>𝑠</m:t>
                                      </m:r>
                                      <m:r>
                                        <a:rPr lang="en-US" sz="2800" i="1">
                                          <a:latin typeface="Cambria Math" panose="02040503050406030204" pitchFamily="18" charset="0"/>
                                        </a:rPr>
                                        <m:t>𝑘</m:t>
                                      </m:r>
                                    </m:lim>
                                  </m:limLow>
                                </m:fName>
                                <m:e>
                                  <m:d>
                                    <m:dPr>
                                      <m:begChr m:val="["/>
                                      <m:endChr m:val="]"/>
                                      <m:ctrlPr>
                                        <a:rPr lang="en-US" sz="2800" i="1">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𝑊𝑎</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𝑡</m:t>
                                              </m:r>
                                            </m:e>
                                            <m:sub>
                                              <m:r>
                                                <a:rPr lang="en-US" sz="2800" b="0" i="1" smtClean="0">
                                                  <a:latin typeface="Cambria Math" panose="02040503050406030204" pitchFamily="18" charset="0"/>
                                                </a:rPr>
                                                <m:t>𝑠</m:t>
                                              </m:r>
                                              <m:r>
                                                <a:rPr lang="en-US" sz="2800" b="0" i="1" smtClean="0">
                                                  <a:latin typeface="Cambria Math" panose="02040503050406030204" pitchFamily="18" charset="0"/>
                                                </a:rPr>
                                                <m:t>𝑘</m:t>
                                              </m:r>
                                            </m:sub>
                                            <m:sup>
                                              <m:r>
                                                <a:rPr lang="en-US" sz="2800" b="0" i="1" smtClean="0">
                                                  <a:latin typeface="Cambria Math" panose="02040503050406030204" pitchFamily="18" charset="0"/>
                                                </a:rPr>
                                                <m:t>𝑀</m:t>
                                              </m:r>
                                            </m:sup>
                                          </m:sSubSup>
                                        </m:sup>
                                      </m:sSup>
                                      <m:r>
                                        <a:rPr lang="en-US" sz="2800" b="0" i="1" smtClean="0">
                                          <a:latin typeface="Cambria Math" panose="02040503050406030204" pitchFamily="18" charset="0"/>
                                        </a:rPr>
                                        <m:t>→1</m:t>
                                      </m:r>
                                    </m:e>
                                  </m:d>
                                </m:e>
                              </m:func>
                            </m:e>
                          </m:func>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oMath>
                  </m:oMathPara>
                </a14:m>
                <a:endParaRPr lang="en-US" sz="2800" dirty="0"/>
              </a:p>
              <a:p>
                <a:endParaRPr lang="en-US" sz="2800" dirty="0"/>
              </a:p>
            </p:txBody>
          </p:sp>
        </mc:Choice>
        <mc:Fallback>
          <p:sp>
            <p:nvSpPr>
              <p:cNvPr id="9" name="Rounded Rectangle 8">
                <a:extLst>
                  <a:ext uri="{FF2B5EF4-FFF2-40B4-BE49-F238E27FC236}">
                    <a16:creationId xmlns:a16="http://schemas.microsoft.com/office/drawing/2014/main" id="{CACDD2DD-8D4C-BA9D-8E4A-7A05BCA0901E}"/>
                  </a:ext>
                </a:extLst>
              </p:cNvPr>
              <p:cNvSpPr>
                <a:spLocks noRot="1" noChangeAspect="1" noMove="1" noResize="1" noEditPoints="1" noAdjustHandles="1" noChangeArrowheads="1" noChangeShapeType="1" noTextEdit="1"/>
              </p:cNvSpPr>
              <p:nvPr/>
            </p:nvSpPr>
            <p:spPr>
              <a:xfrm>
                <a:off x="1599010" y="2893786"/>
                <a:ext cx="8993980" cy="1621216"/>
              </a:xfrm>
              <a:prstGeom prst="roundRect">
                <a:avLst/>
              </a:prstGeom>
              <a:blipFill>
                <a:blip r:embed="rId8"/>
                <a:stretch>
                  <a:fillRect l="-563"/>
                </a:stretch>
              </a:blipFill>
            </p:spPr>
            <p:txBody>
              <a:bodyPr/>
              <a:lstStyle/>
              <a:p>
                <a:r>
                  <a:rPr lang="en-US">
                    <a:noFill/>
                  </a:rPr>
                  <a:t> </a:t>
                </a:r>
              </a:p>
            </p:txBody>
          </p:sp>
        </mc:Fallback>
      </mc:AlternateContent>
    </p:spTree>
    <p:extLst>
      <p:ext uri="{BB962C8B-B14F-4D97-AF65-F5344CB8AC3E}">
        <p14:creationId xmlns:p14="http://schemas.microsoft.com/office/powerpoint/2010/main" val="367275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6FBF-22A2-4C62-B023-657B153BFEC1}"/>
              </a:ext>
            </a:extLst>
          </p:cNvPr>
          <p:cNvSpPr>
            <a:spLocks noGrp="1"/>
          </p:cNvSpPr>
          <p:nvPr>
            <p:ph type="title"/>
          </p:nvPr>
        </p:nvSpPr>
        <p:spPr/>
        <p:txBody>
          <a:bodyPr/>
          <a:lstStyle/>
          <a:p>
            <a:r>
              <a:rPr lang="en-US" dirty="0"/>
              <a:t>The problem</a:t>
            </a:r>
          </a:p>
        </p:txBody>
      </p:sp>
      <p:pic>
        <p:nvPicPr>
          <p:cNvPr id="8" name="Graphic 7" descr="Robot with solid fill">
            <a:extLst>
              <a:ext uri="{FF2B5EF4-FFF2-40B4-BE49-F238E27FC236}">
                <a16:creationId xmlns:a16="http://schemas.microsoft.com/office/drawing/2014/main" id="{AB75C2B3-DFD5-6017-8196-6A452F14B1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3763" y="1442297"/>
            <a:ext cx="2072640" cy="2072640"/>
          </a:xfrm>
          <a:prstGeom prst="rect">
            <a:avLst/>
          </a:prstGeom>
        </p:spPr>
      </p:pic>
      <p:pic>
        <p:nvPicPr>
          <p:cNvPr id="11" name="Graphic 10" descr="Male profile outline">
            <a:extLst>
              <a:ext uri="{FF2B5EF4-FFF2-40B4-BE49-F238E27FC236}">
                <a16:creationId xmlns:a16="http://schemas.microsoft.com/office/drawing/2014/main" id="{8FF9FE18-8902-5A06-14F2-97EEEFA40E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70547" y="1442297"/>
            <a:ext cx="2072640" cy="2072640"/>
          </a:xfrm>
          <a:prstGeom prst="rect">
            <a:avLst/>
          </a:prstGeom>
        </p:spPr>
      </p:pic>
      <p:sp>
        <p:nvSpPr>
          <p:cNvPr id="3" name="Rounded Rectangle 2">
            <a:extLst>
              <a:ext uri="{FF2B5EF4-FFF2-40B4-BE49-F238E27FC236}">
                <a16:creationId xmlns:a16="http://schemas.microsoft.com/office/drawing/2014/main" id="{32FB580D-11E6-61EE-9119-30A70891522C}"/>
              </a:ext>
            </a:extLst>
          </p:cNvPr>
          <p:cNvSpPr/>
          <p:nvPr/>
        </p:nvSpPr>
        <p:spPr>
          <a:xfrm>
            <a:off x="3115397" y="4684334"/>
            <a:ext cx="5526156" cy="1762539"/>
          </a:xfrm>
          <a:prstGeom prst="roundRect">
            <a:avLst/>
          </a:prstGeom>
          <a:solidFill>
            <a:schemeClr val="accent3">
              <a:lumMod val="60000"/>
              <a:lumOff val="4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0" i="0" dirty="0">
                <a:solidFill>
                  <a:srgbClr val="374151"/>
                </a:solidFill>
                <a:effectLst/>
                <a:latin typeface="Söhne"/>
              </a:rPr>
              <a:t>Under the twilight sky, the city pulses with life. Laughter mingles with the aroma of fresh bread, and street vendors tempt passersby with exotic flavors. Couples share moments on park benches while the city's lights paint a picture of endless possibilities.</a:t>
            </a:r>
            <a:endParaRPr lang="en-US" dirty="0"/>
          </a:p>
        </p:txBody>
      </p:sp>
      <p:sp>
        <p:nvSpPr>
          <p:cNvPr id="4" name="TextBox 3">
            <a:extLst>
              <a:ext uri="{FF2B5EF4-FFF2-40B4-BE49-F238E27FC236}">
                <a16:creationId xmlns:a16="http://schemas.microsoft.com/office/drawing/2014/main" id="{B8073334-7922-942A-6994-B2B6FB93D660}"/>
              </a:ext>
            </a:extLst>
          </p:cNvPr>
          <p:cNvSpPr txBox="1"/>
          <p:nvPr/>
        </p:nvSpPr>
        <p:spPr>
          <a:xfrm>
            <a:off x="5471019" y="2882295"/>
            <a:ext cx="814912" cy="1569660"/>
          </a:xfrm>
          <a:prstGeom prst="rect">
            <a:avLst/>
          </a:prstGeom>
          <a:noFill/>
        </p:spPr>
        <p:txBody>
          <a:bodyPr wrap="square" rtlCol="0">
            <a:spAutoFit/>
          </a:bodyPr>
          <a:lstStyle/>
          <a:p>
            <a:r>
              <a:rPr lang="en-US" sz="9600" b="1" dirty="0"/>
              <a:t>?</a:t>
            </a:r>
          </a:p>
        </p:txBody>
      </p:sp>
      <p:sp>
        <p:nvSpPr>
          <p:cNvPr id="9" name="Down Arrow 8">
            <a:extLst>
              <a:ext uri="{FF2B5EF4-FFF2-40B4-BE49-F238E27FC236}">
                <a16:creationId xmlns:a16="http://schemas.microsoft.com/office/drawing/2014/main" id="{47A0718C-2858-2587-B3EE-B64CAB8C3C0B}"/>
              </a:ext>
            </a:extLst>
          </p:cNvPr>
          <p:cNvSpPr/>
          <p:nvPr/>
        </p:nvSpPr>
        <p:spPr>
          <a:xfrm rot="19252963">
            <a:off x="4152698" y="3148847"/>
            <a:ext cx="483326" cy="1436914"/>
          </a:xfrm>
          <a:prstGeom prst="downArrow">
            <a:avLst/>
          </a:prstGeom>
          <a:no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91FE491D-670C-2FCA-7A5A-E1324760FB2C}"/>
              </a:ext>
            </a:extLst>
          </p:cNvPr>
          <p:cNvSpPr/>
          <p:nvPr/>
        </p:nvSpPr>
        <p:spPr>
          <a:xfrm rot="2354908">
            <a:off x="7001254" y="3149458"/>
            <a:ext cx="483326" cy="1436914"/>
          </a:xfrm>
          <a:prstGeom prst="downArrow">
            <a:avLst/>
          </a:prstGeom>
          <a:no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490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7995-75C6-8586-AD61-4E820EB52392}"/>
              </a:ext>
            </a:extLst>
          </p:cNvPr>
          <p:cNvSpPr>
            <a:spLocks noGrp="1"/>
          </p:cNvSpPr>
          <p:nvPr>
            <p:ph type="title"/>
          </p:nvPr>
        </p:nvSpPr>
        <p:spPr/>
        <p:txBody>
          <a:bodyPr/>
          <a:lstStyle/>
          <a:p>
            <a:r>
              <a:rPr lang="en-US" dirty="0"/>
              <a:t>Defining quality</a:t>
            </a:r>
          </a:p>
        </p:txBody>
      </p:sp>
      <p:sp>
        <p:nvSpPr>
          <p:cNvPr id="3" name="Content Placeholder 2">
            <a:extLst>
              <a:ext uri="{FF2B5EF4-FFF2-40B4-BE49-F238E27FC236}">
                <a16:creationId xmlns:a16="http://schemas.microsoft.com/office/drawing/2014/main" id="{67509295-172D-0DB3-1206-EEB83BF20BF5}"/>
              </a:ext>
            </a:extLst>
          </p:cNvPr>
          <p:cNvSpPr>
            <a:spLocks noGrp="1"/>
          </p:cNvSpPr>
          <p:nvPr>
            <p:ph idx="1"/>
          </p:nvPr>
        </p:nvSpPr>
        <p:spPr>
          <a:xfrm>
            <a:off x="838200" y="1825625"/>
            <a:ext cx="10933090" cy="737271"/>
          </a:xfrm>
        </p:spPr>
        <p:txBody>
          <a:bodyPr/>
          <a:lstStyle/>
          <a:p>
            <a:pPr marL="0" indent="0">
              <a:buNone/>
            </a:pPr>
            <a:r>
              <a:rPr lang="en-US" dirty="0">
                <a:sym typeface="Wingdings" pitchFamily="2" charset="2"/>
              </a:rPr>
              <a:t>Another common quality notion is </a:t>
            </a:r>
            <a:r>
              <a:rPr lang="en-US" i="1" dirty="0">
                <a:sym typeface="Wingdings" pitchFamily="2" charset="2"/>
              </a:rPr>
              <a:t>distortion-freeness </a:t>
            </a:r>
            <a:r>
              <a:rPr lang="en-US" dirty="0">
                <a:sym typeface="Wingdings" pitchFamily="2" charset="2"/>
              </a:rPr>
              <a:t>[KTHL24]:</a:t>
            </a:r>
            <a:r>
              <a:rPr lang="en-US" dirty="0"/>
              <a:t> </a:t>
            </a:r>
          </a:p>
        </p:txBody>
      </p:sp>
      <p:sp>
        <p:nvSpPr>
          <p:cNvPr id="7" name="Title 1">
            <a:extLst>
              <a:ext uri="{FF2B5EF4-FFF2-40B4-BE49-F238E27FC236}">
                <a16:creationId xmlns:a16="http://schemas.microsoft.com/office/drawing/2014/main" id="{20EF4882-26B2-92D9-F3D4-FA171BEE94BC}"/>
              </a:ext>
            </a:extLst>
          </p:cNvPr>
          <p:cNvSpPr txBox="1">
            <a:spLocks/>
          </p:cNvSpPr>
          <p:nvPr/>
        </p:nvSpPr>
        <p:spPr>
          <a:xfrm>
            <a:off x="838200" y="365125"/>
            <a:ext cx="105156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Defining quality: </a:t>
            </a:r>
            <a:r>
              <a:rPr lang="en-US" i="1" dirty="0"/>
              <a:t>distortion-freeness</a:t>
            </a:r>
          </a:p>
        </p:txBody>
      </p:sp>
      <p:sp>
        <p:nvSpPr>
          <p:cNvPr id="10" name="TextBox 9">
            <a:extLst>
              <a:ext uri="{FF2B5EF4-FFF2-40B4-BE49-F238E27FC236}">
                <a16:creationId xmlns:a16="http://schemas.microsoft.com/office/drawing/2014/main" id="{9D114528-874F-E790-FFC0-8DF679F8C642}"/>
              </a:ext>
            </a:extLst>
          </p:cNvPr>
          <p:cNvSpPr txBox="1"/>
          <p:nvPr/>
        </p:nvSpPr>
        <p:spPr>
          <a:xfrm>
            <a:off x="189427" y="6488668"/>
            <a:ext cx="11813146" cy="369332"/>
          </a:xfrm>
          <a:prstGeom prst="rect">
            <a:avLst/>
          </a:prstGeom>
          <a:noFill/>
        </p:spPr>
        <p:txBody>
          <a:bodyPr wrap="square">
            <a:spAutoFit/>
          </a:bodyPr>
          <a:lstStyle/>
          <a:p>
            <a:r>
              <a:rPr lang="en-US" sz="1800" dirty="0"/>
              <a:t>[</a:t>
            </a:r>
            <a:r>
              <a:rPr lang="en-US" sz="1800" b="1" dirty="0"/>
              <a:t>KTHL24</a:t>
            </a:r>
            <a:r>
              <a:rPr lang="en-US" sz="1800" dirty="0"/>
              <a:t>] R. </a:t>
            </a:r>
            <a:r>
              <a:rPr lang="en-US" sz="1800" dirty="0" err="1"/>
              <a:t>Kuditipudi</a:t>
            </a:r>
            <a:r>
              <a:rPr lang="en-US" sz="1800" dirty="0"/>
              <a:t>, J. </a:t>
            </a:r>
            <a:r>
              <a:rPr lang="en-US" sz="1800" dirty="0" err="1"/>
              <a:t>Thickstun</a:t>
            </a:r>
            <a:r>
              <a:rPr lang="en-US" sz="1800" dirty="0"/>
              <a:t>, T. Hashimoto, P. Liang, “Robust Distortion-free Watermarks for Language Models,” 2024</a:t>
            </a:r>
            <a:endParaRPr lang="en-US" dirty="0"/>
          </a:p>
        </p:txBody>
      </p:sp>
      <mc:AlternateContent xmlns:mc="http://schemas.openxmlformats.org/markup-compatibility/2006">
        <mc:Choice xmlns:a14="http://schemas.microsoft.com/office/drawing/2010/main" Requires="a14">
          <p:sp>
            <p:nvSpPr>
              <p:cNvPr id="13" name="Rounded Rectangle 12">
                <a:extLst>
                  <a:ext uri="{FF2B5EF4-FFF2-40B4-BE49-F238E27FC236}">
                    <a16:creationId xmlns:a16="http://schemas.microsoft.com/office/drawing/2014/main" id="{ED84ABC8-3D1E-31FB-5CFB-BB1998068A94}"/>
                  </a:ext>
                </a:extLst>
              </p:cNvPr>
              <p:cNvSpPr/>
              <p:nvPr/>
            </p:nvSpPr>
            <p:spPr>
              <a:xfrm>
                <a:off x="420710" y="2390270"/>
                <a:ext cx="11350580" cy="20774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sz="2800" b="1" dirty="0"/>
                  <a:t>Definition (distortion-freeness):</a:t>
                </a:r>
                <a:r>
                  <a:rPr lang="en-US" sz="2800" dirty="0"/>
                  <a:t> For all models </a:t>
                </a:r>
                <a14:m>
                  <m:oMath xmlns:m="http://schemas.openxmlformats.org/officeDocument/2006/math">
                    <m:r>
                      <a:rPr lang="en-US" sz="2800" b="0" i="1" smtClean="0">
                        <a:latin typeface="Cambria Math" panose="02040503050406030204" pitchFamily="18" charset="0"/>
                      </a:rPr>
                      <m:t>𝑀</m:t>
                    </m:r>
                  </m:oMath>
                </a14:m>
                <a:r>
                  <a:rPr lang="en-US" sz="2800" dirty="0"/>
                  <a:t> and prompts </a:t>
                </a:r>
                <a14:m>
                  <m:oMath xmlns:m="http://schemas.openxmlformats.org/officeDocument/2006/math">
                    <m:r>
                      <a:rPr lang="en-US" sz="2800" b="0" i="1" smtClean="0">
                        <a:latin typeface="Cambria Math" panose="02040503050406030204" pitchFamily="18" charset="0"/>
                      </a:rPr>
                      <m:t>𝜋</m:t>
                    </m:r>
                  </m:oMath>
                </a14:m>
                <a:r>
                  <a:rPr lang="en-US" sz="2800" dirty="0"/>
                  <a:t>,</a:t>
                </a:r>
                <a:endParaRPr lang="en-US" sz="2800" b="1" dirty="0"/>
              </a:p>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𝑊</m:t>
                      </m:r>
                      <m:r>
                        <a:rPr lang="en-US" sz="2800" b="0" i="1" smtClean="0">
                          <a:latin typeface="Cambria Math" panose="02040503050406030204" pitchFamily="18" charset="0"/>
                        </a:rPr>
                        <m:t>𝑎</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𝑡</m:t>
                          </m:r>
                        </m:e>
                        <m:sub>
                          <m:r>
                            <a:rPr lang="en-US" sz="2800" b="0" i="1" smtClean="0">
                              <a:latin typeface="Cambria Math" panose="02040503050406030204" pitchFamily="18" charset="0"/>
                            </a:rPr>
                            <m:t>𝑠𝑘</m:t>
                          </m:r>
                        </m:sub>
                        <m:sup>
                          <m:r>
                            <a:rPr lang="en-US" sz="2800" b="0" i="1" smtClean="0">
                              <a:latin typeface="Cambria Math" panose="02040503050406030204" pitchFamily="18" charset="0"/>
                            </a:rPr>
                            <m:t>𝑀</m:t>
                          </m:r>
                        </m:sup>
                      </m:sSubSup>
                      <m:r>
                        <a:rPr lang="en-US" sz="2800" b="0" i="1" smtClean="0">
                          <a:latin typeface="Cambria Math" panose="02040503050406030204" pitchFamily="18" charset="0"/>
                        </a:rPr>
                        <m:t>(</m:t>
                      </m:r>
                      <m:r>
                        <a:rPr lang="en-US" sz="2800" b="0" i="1" smtClean="0">
                          <a:latin typeface="Cambria Math" panose="02040503050406030204" pitchFamily="18" charset="0"/>
                        </a:rPr>
                        <m:t>𝜋</m:t>
                      </m:r>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𝜋</m:t>
                      </m:r>
                      <m:r>
                        <a:rPr lang="en-US" sz="2800" b="0" i="1" smtClean="0">
                          <a:latin typeface="Cambria Math" panose="02040503050406030204" pitchFamily="18" charset="0"/>
                        </a:rPr>
                        <m:t>)</m:t>
                      </m:r>
                    </m:oMath>
                  </m:oMathPara>
                </a14:m>
                <a:endParaRPr lang="en-US" sz="2800" dirty="0"/>
              </a:p>
              <a:p>
                <a:pPr/>
                <a:endParaRPr lang="en-US" sz="2800" dirty="0"/>
              </a:p>
              <a:p>
                <a:pPr/>
                <a:r>
                  <a:rPr lang="en-US" sz="2800" dirty="0"/>
                  <a:t>where on the LHS the randomness is over choice of </a:t>
                </a:r>
                <a14:m>
                  <m:oMath xmlns:m="http://schemas.openxmlformats.org/officeDocument/2006/math">
                    <m:r>
                      <a:rPr lang="en-US" sz="2800" b="0" i="1" smtClean="0">
                        <a:latin typeface="Cambria Math" panose="02040503050406030204" pitchFamily="18" charset="0"/>
                      </a:rPr>
                      <m:t>𝑠𝑘</m:t>
                    </m:r>
                  </m:oMath>
                </a14:m>
                <a:r>
                  <a:rPr lang="en-US" sz="2800" dirty="0"/>
                  <a:t>.</a:t>
                </a:r>
              </a:p>
            </p:txBody>
          </p:sp>
        </mc:Choice>
        <mc:Fallback>
          <p:sp>
            <p:nvSpPr>
              <p:cNvPr id="13" name="Rounded Rectangle 12">
                <a:extLst>
                  <a:ext uri="{FF2B5EF4-FFF2-40B4-BE49-F238E27FC236}">
                    <a16:creationId xmlns:a16="http://schemas.microsoft.com/office/drawing/2014/main" id="{ED84ABC8-3D1E-31FB-5CFB-BB1998068A94}"/>
                  </a:ext>
                </a:extLst>
              </p:cNvPr>
              <p:cNvSpPr>
                <a:spLocks noRot="1" noChangeAspect="1" noMove="1" noResize="1" noEditPoints="1" noAdjustHandles="1" noChangeArrowheads="1" noChangeShapeType="1" noTextEdit="1"/>
              </p:cNvSpPr>
              <p:nvPr/>
            </p:nvSpPr>
            <p:spPr>
              <a:xfrm>
                <a:off x="420710" y="2390270"/>
                <a:ext cx="11350580" cy="2077459"/>
              </a:xfrm>
              <a:prstGeom prst="roundRect">
                <a:avLst/>
              </a:prstGeom>
              <a:blipFill>
                <a:blip r:embed="rId3"/>
                <a:stretch>
                  <a:fillRect l="-223"/>
                </a:stretch>
              </a:blipFill>
            </p:spPr>
            <p:txBody>
              <a:bodyPr/>
              <a:lstStyle/>
              <a:p>
                <a:r>
                  <a:rPr lang="en-US">
                    <a:noFill/>
                  </a:rPr>
                  <a:t> </a:t>
                </a:r>
              </a:p>
            </p:txBody>
          </p:sp>
        </mc:Fallback>
      </mc:AlternateContent>
      <p:sp>
        <p:nvSpPr>
          <p:cNvPr id="14" name="Content Placeholder 2">
            <a:extLst>
              <a:ext uri="{FF2B5EF4-FFF2-40B4-BE49-F238E27FC236}">
                <a16:creationId xmlns:a16="http://schemas.microsoft.com/office/drawing/2014/main" id="{79BADDED-AB48-B903-4EDA-4E1C386B9F1B}"/>
              </a:ext>
            </a:extLst>
          </p:cNvPr>
          <p:cNvSpPr txBox="1">
            <a:spLocks/>
          </p:cNvSpPr>
          <p:nvPr/>
        </p:nvSpPr>
        <p:spPr>
          <a:xfrm>
            <a:off x="838200" y="4885337"/>
            <a:ext cx="10933090" cy="737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Watermarked distribution is </a:t>
            </a:r>
            <a:r>
              <a:rPr lang="en-US" b="1" i="1" dirty="0"/>
              <a:t>equal to </a:t>
            </a:r>
            <a:r>
              <a:rPr lang="en-US" dirty="0" err="1"/>
              <a:t>orig</a:t>
            </a:r>
            <a:r>
              <a:rPr lang="en-US" dirty="0"/>
              <a:t> distribution for one sample.</a:t>
            </a:r>
          </a:p>
        </p:txBody>
      </p:sp>
    </p:spTree>
    <p:extLst>
      <p:ext uri="{BB962C8B-B14F-4D97-AF65-F5344CB8AC3E}">
        <p14:creationId xmlns:p14="http://schemas.microsoft.com/office/powerpoint/2010/main" val="146592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2966E6C-62CF-2EBA-A8C6-C54E01AEEDD2}"/>
              </a:ext>
            </a:extLst>
          </p:cNvPr>
          <p:cNvSpPr>
            <a:spLocks noGrp="1"/>
          </p:cNvSpPr>
          <p:nvPr>
            <p:ph type="title"/>
          </p:nvPr>
        </p:nvSpPr>
        <p:spPr>
          <a:xfrm>
            <a:off x="838200" y="365125"/>
            <a:ext cx="10515600" cy="1325563"/>
          </a:xfrm>
        </p:spPr>
        <p:txBody>
          <a:bodyPr/>
          <a:lstStyle/>
          <a:p>
            <a:r>
              <a:rPr lang="en-US" dirty="0"/>
              <a:t>Properties of our watermarks</a:t>
            </a:r>
          </a:p>
        </p:txBody>
      </p:sp>
      <mc:AlternateContent xmlns:mc="http://schemas.openxmlformats.org/markup-compatibility/2006">
        <mc:Choice xmlns:a14="http://schemas.microsoft.com/office/drawing/2010/main" Requires="a14">
          <p:sp>
            <p:nvSpPr>
              <p:cNvPr id="5" name="Rounded Rectangle 4">
                <a:extLst>
                  <a:ext uri="{FF2B5EF4-FFF2-40B4-BE49-F238E27FC236}">
                    <a16:creationId xmlns:a16="http://schemas.microsoft.com/office/drawing/2014/main" id="{7CA5A142-6E6E-47E9-EF48-BFA5C9DE0D0D}"/>
                  </a:ext>
                </a:extLst>
              </p:cNvPr>
              <p:cNvSpPr/>
              <p:nvPr/>
            </p:nvSpPr>
            <p:spPr>
              <a:xfrm>
                <a:off x="838200" y="3429000"/>
                <a:ext cx="10515600" cy="1161854"/>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r>
                  <a:rPr lang="en-US" sz="2800" b="1" dirty="0"/>
                  <a:t>Soundness:</a:t>
                </a:r>
                <a:r>
                  <a:rPr lang="en-US" sz="2800" dirty="0"/>
                  <a:t> For all text </a:t>
                </a:r>
                <a14:m>
                  <m:oMath xmlns:m="http://schemas.openxmlformats.org/officeDocument/2006/math">
                    <m:r>
                      <a:rPr lang="en-US" sz="2800" b="0" i="1" smtClean="0">
                        <a:latin typeface="Cambria Math" panose="02040503050406030204" pitchFamily="18" charset="0"/>
                      </a:rPr>
                      <m:t>𝑡</m:t>
                    </m:r>
                  </m:oMath>
                </a14:m>
                <a:r>
                  <a:rPr lang="en-US" sz="2800" dirty="0"/>
                  <a:t>,</a:t>
                </a:r>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Pr</m:t>
                              </m:r>
                            </m:e>
                            <m:lim>
                              <m:r>
                                <a:rPr lang="en-US" sz="2800" b="0" i="1" smtClean="0">
                                  <a:latin typeface="Cambria Math" panose="02040503050406030204" pitchFamily="18" charset="0"/>
                                </a:rPr>
                                <m:t>𝑠</m:t>
                              </m:r>
                              <m:r>
                                <a:rPr lang="en-US" sz="2800" b="0" i="1" smtClean="0">
                                  <a:latin typeface="Cambria Math" panose="02040503050406030204" pitchFamily="18" charset="0"/>
                                </a:rPr>
                                <m:t>𝑘</m:t>
                              </m:r>
                            </m:lim>
                          </m:limLow>
                        </m:fName>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𝐷𝑒𝑡𝑒𝑐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𝑠</m:t>
                                  </m:r>
                                  <m:r>
                                    <a:rPr lang="en-US" sz="2800" b="0" i="1" smtClean="0">
                                      <a:latin typeface="Cambria Math" panose="02040503050406030204" pitchFamily="18" charset="0"/>
                                    </a:rPr>
                                    <m:t>𝑘</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True</m:t>
                              </m:r>
                            </m:e>
                          </m:d>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oMath>
                  </m:oMathPara>
                </a14:m>
                <a:endParaRPr lang="en-US" sz="2800" dirty="0"/>
              </a:p>
            </p:txBody>
          </p:sp>
        </mc:Choice>
        <mc:Fallback>
          <p:sp>
            <p:nvSpPr>
              <p:cNvPr id="5" name="Rounded Rectangle 4">
                <a:extLst>
                  <a:ext uri="{FF2B5EF4-FFF2-40B4-BE49-F238E27FC236}">
                    <a16:creationId xmlns:a16="http://schemas.microsoft.com/office/drawing/2014/main" id="{7CA5A142-6E6E-47E9-EF48-BFA5C9DE0D0D}"/>
                  </a:ext>
                </a:extLst>
              </p:cNvPr>
              <p:cNvSpPr>
                <a:spLocks noRot="1" noChangeAspect="1" noMove="1" noResize="1" noEditPoints="1" noAdjustHandles="1" noChangeArrowheads="1" noChangeShapeType="1" noTextEdit="1"/>
              </p:cNvSpPr>
              <p:nvPr/>
            </p:nvSpPr>
            <p:spPr>
              <a:xfrm>
                <a:off x="838200" y="3429000"/>
                <a:ext cx="10515600" cy="1161854"/>
              </a:xfrm>
              <a:prstGeom prst="roundRect">
                <a:avLst/>
              </a:prstGeom>
              <a:blipFill>
                <a:blip r:embed="rId2"/>
                <a:stretch>
                  <a:fillRect l="-724" t="-1087" b="-10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ounded Rectangle 6">
                <a:extLst>
                  <a:ext uri="{FF2B5EF4-FFF2-40B4-BE49-F238E27FC236}">
                    <a16:creationId xmlns:a16="http://schemas.microsoft.com/office/drawing/2014/main" id="{2869871E-6D00-4220-1541-0725ACC7D88C}"/>
                  </a:ext>
                </a:extLst>
              </p:cNvPr>
              <p:cNvSpPr/>
              <p:nvPr/>
            </p:nvSpPr>
            <p:spPr>
              <a:xfrm>
                <a:off x="838200" y="4795887"/>
                <a:ext cx="10515600" cy="15909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r>
                  <a:rPr lang="en-US" sz="2800" b="1" dirty="0"/>
                  <a:t>Completeness:</a:t>
                </a:r>
                <a:r>
                  <a:rPr lang="en-US" sz="2800" dirty="0"/>
                  <a:t> For all prompts </a:t>
                </a:r>
                <a14:m>
                  <m:oMath xmlns:m="http://schemas.openxmlformats.org/officeDocument/2006/math">
                    <m:r>
                      <a:rPr lang="en-US" sz="2800" b="0" i="1" smtClean="0">
                        <a:latin typeface="Cambria Math" panose="02040503050406030204" pitchFamily="18" charset="0"/>
                      </a:rPr>
                      <m:t>𝜋</m:t>
                    </m:r>
                  </m:oMath>
                </a14:m>
                <a:r>
                  <a:rPr lang="en-US" sz="2800" dirty="0"/>
                  <a:t>,</a:t>
                </a:r>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Pr</m:t>
                              </m:r>
                            </m:e>
                            <m:lim>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𝑠</m:t>
                                  </m:r>
                                  <m:r>
                                    <a:rPr lang="en-US" sz="2800" b="0" i="1" smtClean="0">
                                      <a:latin typeface="Cambria Math" panose="02040503050406030204" pitchFamily="18" charset="0"/>
                                    </a:rPr>
                                    <m:t>𝑘</m:t>
                                  </m:r>
                                </m:e>
                                <m:e>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𝑊𝑎</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𝑡</m:t>
                                      </m:r>
                                    </m:e>
                                    <m:sub>
                                      <m:r>
                                        <a:rPr lang="en-US" sz="2800" b="0" i="1" smtClean="0">
                                          <a:latin typeface="Cambria Math" panose="02040503050406030204" pitchFamily="18" charset="0"/>
                                        </a:rPr>
                                        <m:t>𝑠</m:t>
                                      </m:r>
                                      <m:r>
                                        <a:rPr lang="en-US" sz="2800" b="0" i="1" smtClean="0">
                                          <a:latin typeface="Cambria Math" panose="02040503050406030204" pitchFamily="18" charset="0"/>
                                        </a:rPr>
                                        <m:t>𝑘</m:t>
                                      </m:r>
                                    </m:sub>
                                    <m:sup>
                                      <m:r>
                                        <a:rPr lang="en-US" sz="2800" b="0" i="1" smtClean="0">
                                          <a:latin typeface="Cambria Math" panose="02040503050406030204" pitchFamily="18" charset="0"/>
                                        </a:rPr>
                                        <m:t>𝑀</m:t>
                                      </m:r>
                                    </m:sup>
                                  </m:sSub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e>
                                  </m:d>
                                </m:e>
                              </m:eqArr>
                            </m:lim>
                          </m:limLow>
                        </m:fName>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𝐷𝑒𝑡𝑒𝑐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𝑠</m:t>
                                  </m:r>
                                  <m:r>
                                    <a:rPr lang="en-US" sz="2800" b="0" i="1" smtClean="0">
                                      <a:latin typeface="Cambria Math" panose="02040503050406030204" pitchFamily="18" charset="0"/>
                                    </a:rPr>
                                    <m:t>𝑘</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False</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and</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Entropy</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e>
                              </m:d>
                              <m:r>
                                <a:rPr lang="en-US" sz="2800" b="0" i="1" smtClean="0">
                                  <a:latin typeface="Cambria Math" panose="02040503050406030204" pitchFamily="18" charset="0"/>
                                </a:rPr>
                                <m:t>≥</m:t>
                              </m:r>
                              <m:r>
                                <a:rPr lang="en-US" sz="2800" b="0" i="1" smtClean="0">
                                  <a:latin typeface="Cambria Math" panose="02040503050406030204" pitchFamily="18" charset="0"/>
                                </a:rPr>
                                <m:t>𝑏</m:t>
                              </m:r>
                            </m:e>
                          </m:d>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oMath>
                  </m:oMathPara>
                </a14:m>
                <a:endParaRPr lang="en-US" sz="2800" dirty="0"/>
              </a:p>
            </p:txBody>
          </p:sp>
        </mc:Choice>
        <mc:Fallback>
          <p:sp>
            <p:nvSpPr>
              <p:cNvPr id="7" name="Rounded Rectangle 6">
                <a:extLst>
                  <a:ext uri="{FF2B5EF4-FFF2-40B4-BE49-F238E27FC236}">
                    <a16:creationId xmlns:a16="http://schemas.microsoft.com/office/drawing/2014/main" id="{2869871E-6D00-4220-1541-0725ACC7D88C}"/>
                  </a:ext>
                </a:extLst>
              </p:cNvPr>
              <p:cNvSpPr>
                <a:spLocks noRot="1" noChangeAspect="1" noMove="1" noResize="1" noEditPoints="1" noAdjustHandles="1" noChangeArrowheads="1" noChangeShapeType="1" noTextEdit="1"/>
              </p:cNvSpPr>
              <p:nvPr/>
            </p:nvSpPr>
            <p:spPr>
              <a:xfrm>
                <a:off x="838200" y="4795887"/>
                <a:ext cx="10515600" cy="1590986"/>
              </a:xfrm>
              <a:prstGeom prst="roundRect">
                <a:avLst/>
              </a:prstGeom>
              <a:blipFill>
                <a:blip r:embed="rId3"/>
                <a:stretch>
                  <a:fillRect l="-6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ounded Rectangle 7">
                <a:extLst>
                  <a:ext uri="{FF2B5EF4-FFF2-40B4-BE49-F238E27FC236}">
                    <a16:creationId xmlns:a16="http://schemas.microsoft.com/office/drawing/2014/main" id="{28A02B1A-2C3E-B2E9-8B52-08BCDB44F7B1}"/>
                  </a:ext>
                </a:extLst>
              </p:cNvPr>
              <p:cNvSpPr/>
              <p:nvPr/>
            </p:nvSpPr>
            <p:spPr>
              <a:xfrm>
                <a:off x="838199" y="1452661"/>
                <a:ext cx="10515600" cy="1771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r>
                  <a:rPr lang="en-US" sz="2800" b="1" dirty="0"/>
                  <a:t>Undetectability:</a:t>
                </a:r>
                <a:r>
                  <a:rPr lang="en-US" sz="2800" dirty="0"/>
                  <a:t> For all computationally bounded algorithms </a:t>
                </a:r>
                <a14:m>
                  <m:oMath xmlns:m="http://schemas.openxmlformats.org/officeDocument/2006/math">
                    <m:r>
                      <a:rPr lang="en-US" sz="2800" b="0" i="1" smtClean="0">
                        <a:latin typeface="Cambria Math" panose="02040503050406030204" pitchFamily="18" charset="0"/>
                      </a:rPr>
                      <m:t>𝐴</m:t>
                    </m:r>
                  </m:oMath>
                </a14:m>
                <a:r>
                  <a:rPr lang="en-US" sz="2800" dirty="0"/>
                  <a:t>,</a:t>
                </a:r>
                <a:endParaRPr lang="en-US" sz="2800" b="1" dirty="0"/>
              </a:p>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func>
                            <m:funcPr>
                              <m:ctrlPr>
                                <a:rPr lang="en-US" sz="2800" i="1" smtClean="0">
                                  <a:latin typeface="Cambria Math" panose="02040503050406030204" pitchFamily="18" charset="0"/>
                                </a:rPr>
                              </m:ctrlPr>
                            </m:funcPr>
                            <m:fName>
                              <m:r>
                                <m:rPr>
                                  <m:sty m:val="p"/>
                                </m:rPr>
                                <a:rPr lang="en-US" sz="2800" b="0" i="0" smtClean="0">
                                  <a:latin typeface="Cambria Math" panose="02040503050406030204" pitchFamily="18" charset="0"/>
                                </a:rPr>
                                <m:t>Pr</m:t>
                              </m:r>
                            </m:fName>
                            <m:e>
                              <m:d>
                                <m:dPr>
                                  <m:begChr m:val="["/>
                                  <m:endChr m:val="]"/>
                                  <m:ctrlPr>
                                    <a:rPr lang="en-US" sz="2800" i="1">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𝐴</m:t>
                                      </m:r>
                                    </m:e>
                                    <m:sup>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𝑀</m:t>
                                          </m:r>
                                        </m:e>
                                      </m:acc>
                                    </m:sup>
                                  </m:sSup>
                                  <m:r>
                                    <a:rPr lang="en-US" sz="2800" b="0" i="1" smtClean="0">
                                      <a:latin typeface="Cambria Math" panose="02040503050406030204" pitchFamily="18" charset="0"/>
                                    </a:rPr>
                                    <m:t>→1</m:t>
                                  </m:r>
                                </m:e>
                              </m:d>
                              <m:r>
                                <a:rPr lang="en-US" sz="2800" b="0" i="1" smtClean="0">
                                  <a:latin typeface="Cambria Math" panose="02040503050406030204" pitchFamily="18" charset="0"/>
                                </a:rPr>
                                <m:t>−</m:t>
                              </m:r>
                              <m:func>
                                <m:funcPr>
                                  <m:ctrlPr>
                                    <a:rPr lang="en-US" sz="2800" i="1" smtClean="0">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Pr</m:t>
                                      </m:r>
                                    </m:e>
                                    <m:lim>
                                      <m:r>
                                        <a:rPr lang="en-US" sz="2800" b="0" i="1" smtClean="0">
                                          <a:latin typeface="Cambria Math" panose="02040503050406030204" pitchFamily="18" charset="0"/>
                                        </a:rPr>
                                        <m:t>𝑠</m:t>
                                      </m:r>
                                      <m:r>
                                        <a:rPr lang="en-US" sz="2800" i="1">
                                          <a:latin typeface="Cambria Math" panose="02040503050406030204" pitchFamily="18" charset="0"/>
                                        </a:rPr>
                                        <m:t>𝑘</m:t>
                                      </m:r>
                                    </m:lim>
                                  </m:limLow>
                                </m:fName>
                                <m:e>
                                  <m:d>
                                    <m:dPr>
                                      <m:begChr m:val="["/>
                                      <m:endChr m:val="]"/>
                                      <m:ctrlPr>
                                        <a:rPr lang="en-US" sz="2800" i="1">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𝑊𝑎</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𝑡</m:t>
                                              </m:r>
                                            </m:e>
                                            <m:sub>
                                              <m:r>
                                                <a:rPr lang="en-US" sz="2800" b="0" i="1" smtClean="0">
                                                  <a:latin typeface="Cambria Math" panose="02040503050406030204" pitchFamily="18" charset="0"/>
                                                </a:rPr>
                                                <m:t>𝑠</m:t>
                                              </m:r>
                                              <m:r>
                                                <a:rPr lang="en-US" sz="2800" b="0" i="1" smtClean="0">
                                                  <a:latin typeface="Cambria Math" panose="02040503050406030204" pitchFamily="18" charset="0"/>
                                                </a:rPr>
                                                <m:t>𝑘</m:t>
                                              </m:r>
                                            </m:sub>
                                            <m:sup>
                                              <m:r>
                                                <a:rPr lang="en-US" sz="2800" b="0" i="1" smtClean="0">
                                                  <a:latin typeface="Cambria Math" panose="02040503050406030204" pitchFamily="18" charset="0"/>
                                                </a:rPr>
                                                <m:t>𝑀</m:t>
                                              </m:r>
                                            </m:sup>
                                          </m:sSubSup>
                                        </m:sup>
                                      </m:sSup>
                                      <m:r>
                                        <a:rPr lang="en-US" sz="2800" b="0" i="1" smtClean="0">
                                          <a:latin typeface="Cambria Math" panose="02040503050406030204" pitchFamily="18" charset="0"/>
                                        </a:rPr>
                                        <m:t>→1</m:t>
                                      </m:r>
                                    </m:e>
                                  </m:d>
                                </m:e>
                              </m:func>
                            </m:e>
                          </m:func>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oMath>
                  </m:oMathPara>
                </a14:m>
                <a:endParaRPr lang="en-US" sz="2800" dirty="0"/>
              </a:p>
            </p:txBody>
          </p:sp>
        </mc:Choice>
        <mc:Fallback>
          <p:sp>
            <p:nvSpPr>
              <p:cNvPr id="8" name="Rounded Rectangle 7">
                <a:extLst>
                  <a:ext uri="{FF2B5EF4-FFF2-40B4-BE49-F238E27FC236}">
                    <a16:creationId xmlns:a16="http://schemas.microsoft.com/office/drawing/2014/main" id="{28A02B1A-2C3E-B2E9-8B52-08BCDB44F7B1}"/>
                  </a:ext>
                </a:extLst>
              </p:cNvPr>
              <p:cNvSpPr>
                <a:spLocks noRot="1" noChangeAspect="1" noMove="1" noResize="1" noEditPoints="1" noAdjustHandles="1" noChangeArrowheads="1" noChangeShapeType="1" noTextEdit="1"/>
              </p:cNvSpPr>
              <p:nvPr/>
            </p:nvSpPr>
            <p:spPr>
              <a:xfrm>
                <a:off x="838199" y="1452661"/>
                <a:ext cx="10515600" cy="1771306"/>
              </a:xfrm>
              <a:prstGeom prst="roundRect">
                <a:avLst/>
              </a:prstGeom>
              <a:blipFill>
                <a:blip r:embed="rId4"/>
                <a:stretch>
                  <a:fillRect l="-361"/>
                </a:stretch>
              </a:blipFill>
            </p:spPr>
            <p:txBody>
              <a:bodyPr/>
              <a:lstStyle/>
              <a:p>
                <a:r>
                  <a:rPr lang="en-US">
                    <a:noFill/>
                  </a:rPr>
                  <a:t> </a:t>
                </a:r>
              </a:p>
            </p:txBody>
          </p:sp>
        </mc:Fallback>
      </mc:AlternateContent>
    </p:spTree>
    <p:extLst>
      <p:ext uri="{BB962C8B-B14F-4D97-AF65-F5344CB8AC3E}">
        <p14:creationId xmlns:p14="http://schemas.microsoft.com/office/powerpoint/2010/main" val="41179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2442722"/>
          </a:xfrm>
        </p:spPr>
        <p:txBody>
          <a:bodyPr anchor="b">
            <a:normAutofit/>
          </a:bodyPr>
          <a:lstStyle/>
          <a:p>
            <a:pPr algn="l"/>
            <a:r>
              <a:rPr lang="en-US" dirty="0"/>
              <a:t>Key technique: </a:t>
            </a:r>
            <a:br>
              <a:rPr lang="en-US" dirty="0"/>
            </a:br>
            <a:r>
              <a:rPr lang="en-US" dirty="0"/>
              <a:t>unbiased correlated sampling</a:t>
            </a:r>
          </a:p>
        </p:txBody>
      </p:sp>
    </p:spTree>
    <p:extLst>
      <p:ext uri="{BB962C8B-B14F-4D97-AF65-F5344CB8AC3E}">
        <p14:creationId xmlns:p14="http://schemas.microsoft.com/office/powerpoint/2010/main" val="1538772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65885BA-BFE4-775E-177A-E8D33F78C2AE}"/>
              </a:ext>
            </a:extLst>
          </p:cNvPr>
          <p:cNvSpPr txBox="1"/>
          <p:nvPr/>
        </p:nvSpPr>
        <p:spPr>
          <a:xfrm>
            <a:off x="1885932" y="3755740"/>
            <a:ext cx="2124812"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sngStrike" kern="1200" cap="none" spc="0" normalizeH="0" baseline="0" noProof="0" dirty="0">
                <a:ln>
                  <a:noFill/>
                </a:ln>
                <a:solidFill>
                  <a:prstClr val="black"/>
                </a:solidFill>
                <a:effectLst/>
                <a:uLnTx/>
                <a:uFillTx/>
                <a:latin typeface="Aptos" panose="02110004020202020204"/>
                <a:ea typeface="+mn-ea"/>
                <a:cs typeface="+mn-cs"/>
              </a:rPr>
              <a:t>randomness</a:t>
            </a:r>
          </a:p>
        </p:txBody>
      </p:sp>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p:txBody>
          <a:bodyPr/>
          <a:lstStyle/>
          <a:p>
            <a:r>
              <a:rPr lang="en-US" dirty="0"/>
              <a:t>Watermark template</a:t>
            </a:r>
          </a:p>
        </p:txBody>
      </p:sp>
      <p:pic>
        <p:nvPicPr>
          <p:cNvPr id="4" name="Graphic 3" descr="Robot with solid fill">
            <a:extLst>
              <a:ext uri="{FF2B5EF4-FFF2-40B4-BE49-F238E27FC236}">
                <a16:creationId xmlns:a16="http://schemas.microsoft.com/office/drawing/2014/main" id="{7E84DB1D-092A-1431-C3E0-75A5CCCA5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680" y="3478183"/>
            <a:ext cx="2072640" cy="2072640"/>
          </a:xfrm>
          <a:prstGeom prst="rect">
            <a:avLst/>
          </a:prstGeom>
        </p:spPr>
      </p:pic>
      <p:sp>
        <p:nvSpPr>
          <p:cNvPr id="6" name="TextBox 5">
            <a:extLst>
              <a:ext uri="{FF2B5EF4-FFF2-40B4-BE49-F238E27FC236}">
                <a16:creationId xmlns:a16="http://schemas.microsoft.com/office/drawing/2014/main" id="{0F907728-2DB8-2928-AADA-3BF732D5C7CB}"/>
              </a:ext>
            </a:extLst>
          </p:cNvPr>
          <p:cNvSpPr txBox="1"/>
          <p:nvPr/>
        </p:nvSpPr>
        <p:spPr>
          <a:xfrm>
            <a:off x="1772266" y="4866978"/>
            <a:ext cx="2185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input/prompt</a:t>
            </a:r>
          </a:p>
        </p:txBody>
      </p:sp>
      <p:sp>
        <p:nvSpPr>
          <p:cNvPr id="7" name="Right Arrow 6">
            <a:extLst>
              <a:ext uri="{FF2B5EF4-FFF2-40B4-BE49-F238E27FC236}">
                <a16:creationId xmlns:a16="http://schemas.microsoft.com/office/drawing/2014/main" id="{DF62601E-C3DD-393E-80A6-671C8F20F52B}"/>
              </a:ext>
            </a:extLst>
          </p:cNvPr>
          <p:cNvSpPr/>
          <p:nvPr/>
        </p:nvSpPr>
        <p:spPr>
          <a:xfrm>
            <a:off x="3966136" y="3880190"/>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ight Arrow 7">
            <a:extLst>
              <a:ext uri="{FF2B5EF4-FFF2-40B4-BE49-F238E27FC236}">
                <a16:creationId xmlns:a16="http://schemas.microsoft.com/office/drawing/2014/main" id="{FD3B06C1-9642-18C2-A7C6-65127C18142E}"/>
              </a:ext>
            </a:extLst>
          </p:cNvPr>
          <p:cNvSpPr/>
          <p:nvPr/>
        </p:nvSpPr>
        <p:spPr>
          <a:xfrm>
            <a:off x="3966136" y="5039342"/>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ight Arrow 8">
            <a:extLst>
              <a:ext uri="{FF2B5EF4-FFF2-40B4-BE49-F238E27FC236}">
                <a16:creationId xmlns:a16="http://schemas.microsoft.com/office/drawing/2014/main" id="{981EE9F1-04C9-7BDB-FF73-618C26E33B7F}"/>
              </a:ext>
            </a:extLst>
          </p:cNvPr>
          <p:cNvSpPr/>
          <p:nvPr/>
        </p:nvSpPr>
        <p:spPr>
          <a:xfrm>
            <a:off x="7139468" y="4377343"/>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89990889-E5A3-2B64-6BA8-B1F843659F55}"/>
              </a:ext>
            </a:extLst>
          </p:cNvPr>
          <p:cNvSpPr txBox="1"/>
          <p:nvPr/>
        </p:nvSpPr>
        <p:spPr>
          <a:xfrm>
            <a:off x="8453392" y="4219043"/>
            <a:ext cx="13093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content</a:t>
            </a:r>
          </a:p>
        </p:txBody>
      </p:sp>
      <p:cxnSp>
        <p:nvCxnSpPr>
          <p:cNvPr id="11" name="Curved Connector 10">
            <a:extLst>
              <a:ext uri="{FF2B5EF4-FFF2-40B4-BE49-F238E27FC236}">
                <a16:creationId xmlns:a16="http://schemas.microsoft.com/office/drawing/2014/main" id="{1BCD9B18-69FB-DA6E-E0BC-FC25EF798E0A}"/>
              </a:ext>
            </a:extLst>
          </p:cNvPr>
          <p:cNvCxnSpPr>
            <a:cxnSpLocks/>
          </p:cNvCxnSpPr>
          <p:nvPr/>
        </p:nvCxnSpPr>
        <p:spPr>
          <a:xfrm rot="16200000" flipV="1">
            <a:off x="5812044" y="918059"/>
            <a:ext cx="466344" cy="6135624"/>
          </a:xfrm>
          <a:prstGeom prst="curvedConnector3">
            <a:avLst>
              <a:gd name="adj1" fmla="val 266761"/>
            </a:avLst>
          </a:prstGeom>
          <a:ln w="57150">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CD0811CC-334C-A633-8A28-52A5EAAC456B}"/>
              </a:ext>
            </a:extLst>
          </p:cNvPr>
          <p:cNvSpPr txBox="1"/>
          <p:nvPr/>
        </p:nvSpPr>
        <p:spPr>
          <a:xfrm>
            <a:off x="4118060" y="1923629"/>
            <a:ext cx="38543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approximate randomness recovery</a:t>
            </a:r>
          </a:p>
        </p:txBody>
      </p:sp>
      <p:sp>
        <p:nvSpPr>
          <p:cNvPr id="5" name="TextBox 4">
            <a:extLst>
              <a:ext uri="{FF2B5EF4-FFF2-40B4-BE49-F238E27FC236}">
                <a16:creationId xmlns:a16="http://schemas.microsoft.com/office/drawing/2014/main" id="{BFB5C5A6-751E-2B64-1070-A6551B92BCE3}"/>
              </a:ext>
            </a:extLst>
          </p:cNvPr>
          <p:cNvSpPr txBox="1"/>
          <p:nvPr/>
        </p:nvSpPr>
        <p:spPr>
          <a:xfrm>
            <a:off x="1778722" y="3755740"/>
            <a:ext cx="2124812"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randomness</a:t>
            </a:r>
          </a:p>
        </p:txBody>
      </p:sp>
      <p:sp>
        <p:nvSpPr>
          <p:cNvPr id="3" name="TextBox 2">
            <a:extLst>
              <a:ext uri="{FF2B5EF4-FFF2-40B4-BE49-F238E27FC236}">
                <a16:creationId xmlns:a16="http://schemas.microsoft.com/office/drawing/2014/main" id="{1ACE1240-F1C1-65BA-8545-0F6CA1833BE1}"/>
              </a:ext>
            </a:extLst>
          </p:cNvPr>
          <p:cNvSpPr txBox="1"/>
          <p:nvPr/>
        </p:nvSpPr>
        <p:spPr>
          <a:xfrm>
            <a:off x="4353790" y="3706091"/>
            <a:ext cx="6788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7" name="Rounded Rectangle 16">
            <a:extLst>
              <a:ext uri="{FF2B5EF4-FFF2-40B4-BE49-F238E27FC236}">
                <a16:creationId xmlns:a16="http://schemas.microsoft.com/office/drawing/2014/main" id="{223752ED-AD18-87AE-D1DA-B96188628285}"/>
              </a:ext>
            </a:extLst>
          </p:cNvPr>
          <p:cNvSpPr/>
          <p:nvPr/>
        </p:nvSpPr>
        <p:spPr>
          <a:xfrm>
            <a:off x="1493949" y="4219043"/>
            <a:ext cx="2516795" cy="523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some seed x</a:t>
            </a:r>
          </a:p>
        </p:txBody>
      </p:sp>
      <p:sp>
        <p:nvSpPr>
          <p:cNvPr id="18" name="Rounded Rectangle 17">
            <a:extLst>
              <a:ext uri="{FF2B5EF4-FFF2-40B4-BE49-F238E27FC236}">
                <a16:creationId xmlns:a16="http://schemas.microsoft.com/office/drawing/2014/main" id="{26B956B9-0349-361A-5C06-3A1401CF8B16}"/>
              </a:ext>
            </a:extLst>
          </p:cNvPr>
          <p:cNvSpPr/>
          <p:nvPr/>
        </p:nvSpPr>
        <p:spPr>
          <a:xfrm>
            <a:off x="7902939" y="4742263"/>
            <a:ext cx="2516795" cy="523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correlated with x</a:t>
            </a:r>
          </a:p>
        </p:txBody>
      </p:sp>
    </p:spTree>
    <p:extLst>
      <p:ext uri="{BB962C8B-B14F-4D97-AF65-F5344CB8AC3E}">
        <p14:creationId xmlns:p14="http://schemas.microsoft.com/office/powerpoint/2010/main" val="357502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a:xfrm>
            <a:off x="232893" y="-131201"/>
            <a:ext cx="10515600" cy="1325563"/>
          </a:xfrm>
        </p:spPr>
        <p:txBody>
          <a:bodyPr/>
          <a:lstStyle/>
          <a:p>
            <a:r>
              <a:rPr lang="en-US" dirty="0"/>
              <a:t>I’ll show:</a:t>
            </a:r>
          </a:p>
        </p:txBody>
      </p:sp>
      <mc:AlternateContent xmlns:mc="http://schemas.openxmlformats.org/markup-compatibility/2006">
        <mc:Choice xmlns:a14="http://schemas.microsoft.com/office/drawing/2010/main" Requires="a14">
          <p:sp>
            <p:nvSpPr>
              <p:cNvPr id="12" name="Rounded Rectangle 11">
                <a:extLst>
                  <a:ext uri="{FF2B5EF4-FFF2-40B4-BE49-F238E27FC236}">
                    <a16:creationId xmlns:a16="http://schemas.microsoft.com/office/drawing/2014/main" id="{9B37464E-CABF-A08C-85A1-9D7A3C6D4587}"/>
                  </a:ext>
                </a:extLst>
              </p:cNvPr>
              <p:cNvSpPr/>
              <p:nvPr/>
            </p:nvSpPr>
            <p:spPr>
              <a:xfrm>
                <a:off x="348256" y="969133"/>
                <a:ext cx="11436439" cy="20606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There is a “seed-correlated sampler” </a:t>
                </a:r>
                <a14:m>
                  <m:oMath xmlns:m="http://schemas.openxmlformats.org/officeDocument/2006/math">
                    <m:r>
                      <a:rPr lang="en-US" sz="3200" b="0" i="1" smtClean="0">
                        <a:latin typeface="Cambria Math" panose="02040503050406030204" pitchFamily="18" charset="0"/>
                      </a:rPr>
                      <m:t>𝑆𝑎𝑚𝑝</m:t>
                    </m:r>
                  </m:oMath>
                </a14:m>
                <a:r>
                  <a:rPr lang="en-US" sz="3200" dirty="0"/>
                  <a:t> such that for any LLM </a:t>
                </a:r>
                <a14:m>
                  <m:oMath xmlns:m="http://schemas.openxmlformats.org/officeDocument/2006/math">
                    <m:r>
                      <a:rPr lang="en-US" sz="3200" b="0" i="1" smtClean="0">
                        <a:latin typeface="Cambria Math" panose="02040503050406030204" pitchFamily="18" charset="0"/>
                      </a:rPr>
                      <m:t>𝑀</m:t>
                    </m:r>
                  </m:oMath>
                </a14:m>
                <a:r>
                  <a:rPr lang="en-US" sz="3200" dirty="0"/>
                  <a:t> and prompt </a:t>
                </a:r>
                <a14:m>
                  <m:oMath xmlns:m="http://schemas.openxmlformats.org/officeDocument/2006/math">
                    <m:r>
                      <a:rPr lang="en-US" sz="3200" b="0" i="1" smtClean="0">
                        <a:latin typeface="Cambria Math" panose="02040503050406030204" pitchFamily="18" charset="0"/>
                      </a:rPr>
                      <m:t>𝜋</m:t>
                    </m:r>
                  </m:oMath>
                </a14:m>
                <a:r>
                  <a:rPr lang="en-US" sz="3200" dirty="0"/>
                  <a:t>:</a:t>
                </a:r>
              </a:p>
            </p:txBody>
          </p:sp>
        </mc:Choice>
        <mc:Fallback>
          <p:sp>
            <p:nvSpPr>
              <p:cNvPr id="12" name="Rounded Rectangle 11">
                <a:extLst>
                  <a:ext uri="{FF2B5EF4-FFF2-40B4-BE49-F238E27FC236}">
                    <a16:creationId xmlns:a16="http://schemas.microsoft.com/office/drawing/2014/main" id="{9B37464E-CABF-A08C-85A1-9D7A3C6D4587}"/>
                  </a:ext>
                </a:extLst>
              </p:cNvPr>
              <p:cNvSpPr>
                <a:spLocks noRot="1" noChangeAspect="1" noMove="1" noResize="1" noEditPoints="1" noAdjustHandles="1" noChangeArrowheads="1" noChangeShapeType="1" noTextEdit="1"/>
              </p:cNvSpPr>
              <p:nvPr/>
            </p:nvSpPr>
            <p:spPr>
              <a:xfrm>
                <a:off x="348256" y="969133"/>
                <a:ext cx="11436439" cy="2060621"/>
              </a:xfrm>
              <a:prstGeom prst="roundRect">
                <a:avLst/>
              </a:prstGeom>
              <a:blipFill>
                <a:blip r:embed="rId3"/>
                <a:stretch>
                  <a:fillRect r="-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ounded Rectangle 13">
                <a:extLst>
                  <a:ext uri="{FF2B5EF4-FFF2-40B4-BE49-F238E27FC236}">
                    <a16:creationId xmlns:a16="http://schemas.microsoft.com/office/drawing/2014/main" id="{E36CF1FB-ADC7-7F17-11BC-1DFB3205505A}"/>
                  </a:ext>
                </a:extLst>
              </p:cNvPr>
              <p:cNvSpPr/>
              <p:nvPr/>
            </p:nvSpPr>
            <p:spPr>
              <a:xfrm>
                <a:off x="407304" y="3377787"/>
                <a:ext cx="11377391" cy="93673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𝑀</m:t>
                      </m:r>
                      <m:d>
                        <m:dPr>
                          <m:ctrlPr>
                            <a:rPr lang="en-US" sz="2800" i="1">
                              <a:latin typeface="Cambria Math" panose="02040503050406030204" pitchFamily="18" charset="0"/>
                            </a:rPr>
                          </m:ctrlPr>
                        </m:dPr>
                        <m:e>
                          <m:r>
                            <a:rPr lang="en-US" sz="2800" i="1">
                              <a:latin typeface="Cambria Math" panose="02040503050406030204" pitchFamily="18" charset="0"/>
                            </a:rPr>
                            <m:t>𝜋</m:t>
                          </m:r>
                        </m:e>
                      </m:d>
                      <m:r>
                        <a:rPr lang="en-US" sz="2800" i="1">
                          <a:latin typeface="Cambria Math" panose="02040503050406030204" pitchFamily="18" charset="0"/>
                        </a:rPr>
                        <m:t>≡</m:t>
                      </m:r>
                      <m:r>
                        <a:rPr lang="en-US" sz="2800" i="1">
                          <a:latin typeface="Cambria Math" panose="02040503050406030204" pitchFamily="18" charset="0"/>
                        </a:rPr>
                        <m:t>𝑆𝑎𝑚𝑝</m:t>
                      </m:r>
                      <m:d>
                        <m:dPr>
                          <m:ctrlPr>
                            <a:rPr lang="en-US" sz="2800" i="1">
                              <a:latin typeface="Cambria Math" panose="02040503050406030204" pitchFamily="18" charset="0"/>
                            </a:rPr>
                          </m:ctrlPr>
                        </m:dPr>
                        <m:e>
                          <m:r>
                            <a:rPr lang="en-US" sz="2800" i="1">
                              <a:latin typeface="Cambria Math" panose="02040503050406030204" pitchFamily="18" charset="0"/>
                            </a:rPr>
                            <m:t>𝑀</m:t>
                          </m:r>
                          <m:r>
                            <a:rPr lang="en-US" sz="2800" i="1">
                              <a:latin typeface="Cambria Math" panose="02040503050406030204" pitchFamily="18" charset="0"/>
                            </a:rPr>
                            <m:t>, </m:t>
                          </m:r>
                          <m:r>
                            <a:rPr lang="en-US" sz="2800" i="1">
                              <a:latin typeface="Cambria Math" panose="02040503050406030204" pitchFamily="18" charset="0"/>
                            </a:rPr>
                            <m:t>𝜋</m:t>
                          </m:r>
                          <m:r>
                            <a:rPr lang="en-US" sz="2800" i="1">
                              <a:latin typeface="Cambria Math" panose="02040503050406030204" pitchFamily="18" charset="0"/>
                            </a:rPr>
                            <m:t>, </m:t>
                          </m:r>
                          <m:r>
                            <a:rPr lang="en-US" sz="2800" i="1">
                              <a:latin typeface="Cambria Math" panose="02040503050406030204" pitchFamily="18" charset="0"/>
                            </a:rPr>
                            <m:t>𝑠</m:t>
                          </m:r>
                        </m:e>
                      </m:d>
                      <m:r>
                        <a:rPr lang="en-US" sz="2800" i="1">
                          <a:latin typeface="Cambria Math" panose="02040503050406030204" pitchFamily="18" charset="0"/>
                        </a:rPr>
                        <m:t> :</m:t>
                      </m:r>
                      <m:r>
                        <a:rPr lang="en-US" sz="2800" i="1">
                          <a:latin typeface="Cambria Math" panose="02040503050406030204" pitchFamily="18" charset="0"/>
                        </a:rPr>
                        <m:t>𝑠</m:t>
                      </m:r>
                      <m:r>
                        <a:rPr lang="en-US" sz="2800" i="1">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0,1</m:t>
                              </m:r>
                            </m:e>
                          </m:d>
                        </m:e>
                        <m:sup>
                          <m:r>
                            <a:rPr lang="en-US" sz="2800" i="1">
                              <a:latin typeface="Cambria Math" panose="02040503050406030204" pitchFamily="18" charset="0"/>
                            </a:rPr>
                            <m:t>𝑛</m:t>
                          </m:r>
                        </m:sup>
                      </m:sSup>
                    </m:oMath>
                  </m:oMathPara>
                </a14:m>
                <a:endParaRPr lang="en-US" sz="2800" dirty="0"/>
              </a:p>
            </p:txBody>
          </p:sp>
        </mc:Choice>
        <mc:Fallback>
          <p:sp>
            <p:nvSpPr>
              <p:cNvPr id="14" name="Rounded Rectangle 13">
                <a:extLst>
                  <a:ext uri="{FF2B5EF4-FFF2-40B4-BE49-F238E27FC236}">
                    <a16:creationId xmlns:a16="http://schemas.microsoft.com/office/drawing/2014/main" id="{E36CF1FB-ADC7-7F17-11BC-1DFB3205505A}"/>
                  </a:ext>
                </a:extLst>
              </p:cNvPr>
              <p:cNvSpPr>
                <a:spLocks noRot="1" noChangeAspect="1" noMove="1" noResize="1" noEditPoints="1" noAdjustHandles="1" noChangeArrowheads="1" noChangeShapeType="1" noTextEdit="1"/>
              </p:cNvSpPr>
              <p:nvPr/>
            </p:nvSpPr>
            <p:spPr>
              <a:xfrm>
                <a:off x="407304" y="3377787"/>
                <a:ext cx="11377391" cy="936735"/>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ounded Rectangle 14">
                <a:extLst>
                  <a:ext uri="{FF2B5EF4-FFF2-40B4-BE49-F238E27FC236}">
                    <a16:creationId xmlns:a16="http://schemas.microsoft.com/office/drawing/2014/main" id="{4849CC5D-8626-E4B3-B501-59022C731D9A}"/>
                  </a:ext>
                </a:extLst>
              </p:cNvPr>
              <p:cNvSpPr/>
              <p:nvPr/>
            </p:nvSpPr>
            <p:spPr>
              <a:xfrm>
                <a:off x="407303" y="5200047"/>
                <a:ext cx="11377391" cy="93673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14:m>
                  <m:oMath xmlns:m="http://schemas.openxmlformats.org/officeDocument/2006/math">
                    <m:r>
                      <m:rPr>
                        <m:nor/>
                      </m:rPr>
                      <a:rPr lang="en-US" sz="2800" dirty="0" smtClean="0"/>
                      <m:t>For</m:t>
                    </m:r>
                    <m:r>
                      <m:rPr>
                        <m:nor/>
                      </m:rPr>
                      <a:rPr lang="en-US" sz="2800" dirty="0" smtClean="0"/>
                      <m:t> </m:t>
                    </m:r>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𝑆𝑎𝑚𝑝</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m:t>
                    </m:r>
                    <m:r>
                      <a:rPr lang="en-US" sz="2800" i="1">
                        <a:latin typeface="Cambria Math" panose="02040503050406030204" pitchFamily="18" charset="0"/>
                      </a:rPr>
                      <m:t>𝜋</m:t>
                    </m:r>
                    <m:r>
                      <a:rPr lang="en-US" sz="2800" i="1">
                        <a:latin typeface="Cambria Math" panose="02040503050406030204" pitchFamily="18" charset="0"/>
                      </a:rPr>
                      <m:t>, </m:t>
                    </m:r>
                    <m:r>
                      <a:rPr lang="en-US" sz="2800" i="1">
                        <a:latin typeface="Cambria Math" panose="02040503050406030204" pitchFamily="18" charset="0"/>
                      </a:rPr>
                      <m:t>𝑠</m:t>
                    </m:r>
                    <m:r>
                      <a:rPr lang="en-US" sz="2800" i="1">
                        <a:latin typeface="Cambria Math" panose="02040503050406030204" pitchFamily="18" charset="0"/>
                      </a:rPr>
                      <m:t>)</m:t>
                    </m:r>
                    <m:r>
                      <m:rPr>
                        <m:nor/>
                      </m:rPr>
                      <a:rPr lang="en-US" sz="2800" dirty="0"/>
                      <m:t>, </m:t>
                    </m:r>
                    <m:r>
                      <a:rPr lang="en-US" sz="2800" b="0" i="1" dirty="0" smtClean="0">
                        <a:latin typeface="Cambria Math" panose="02040503050406030204" pitchFamily="18" charset="0"/>
                      </a:rPr>
                      <m:t>𝑑</m:t>
                    </m:r>
                    <m:r>
                      <a:rPr lang="en-US" sz="2800" b="0" i="1" dirty="0" smtClean="0">
                        <a:latin typeface="Cambria Math" panose="02040503050406030204" pitchFamily="18" charset="0"/>
                      </a:rPr>
                      <m:t>(</m:t>
                    </m:r>
                    <m:r>
                      <a:rPr lang="en-US" sz="2800" i="1" dirty="0">
                        <a:latin typeface="Cambria Math" panose="02040503050406030204" pitchFamily="18" charset="0"/>
                      </a:rPr>
                      <m:t>𝑏𝑖𝑛𝑎𝑟𝑦</m:t>
                    </m:r>
                    <m:d>
                      <m:dPr>
                        <m:ctrlPr>
                          <a:rPr lang="en-US" sz="2800" i="1" dirty="0">
                            <a:latin typeface="Cambria Math" panose="02040503050406030204" pitchFamily="18" charset="0"/>
                          </a:rPr>
                        </m:ctrlPr>
                      </m:dPr>
                      <m:e>
                        <m:r>
                          <a:rPr lang="en-US" sz="2800" i="1" dirty="0">
                            <a:latin typeface="Cambria Math" panose="02040503050406030204" pitchFamily="18" charset="0"/>
                          </a:rPr>
                          <m:t>𝑡</m:t>
                        </m:r>
                      </m:e>
                    </m:d>
                    <m:r>
                      <a:rPr lang="en-US" sz="2800" b="0" i="1" dirty="0" smtClean="0">
                        <a:latin typeface="Cambria Math" panose="02040503050406030204" pitchFamily="18" charset="0"/>
                      </a:rPr>
                      <m:t>,  </m:t>
                    </m:r>
                    <m:r>
                      <a:rPr lang="en-US" sz="2800" i="1" dirty="0">
                        <a:latin typeface="Cambria Math" panose="02040503050406030204" pitchFamily="18" charset="0"/>
                      </a:rPr>
                      <m:t>𝑠</m:t>
                    </m:r>
                    <m:r>
                      <m:rPr>
                        <m:nor/>
                      </m:rPr>
                      <a:rPr lang="en-US" sz="2800" b="0" i="0" dirty="0" smtClean="0">
                        <a:latin typeface="Cambria Math" panose="02040503050406030204" pitchFamily="18" charset="0"/>
                      </a:rPr>
                      <m:t>)</m:t>
                    </m:r>
                    <m:r>
                      <m:rPr>
                        <m:nor/>
                      </m:rPr>
                      <a:rPr lang="en-US" sz="2800" dirty="0"/>
                      <m:t> </m:t>
                    </m:r>
                    <m:r>
                      <m:rPr>
                        <m:nor/>
                      </m:rPr>
                      <a:rPr lang="en-US" sz="2800" dirty="0"/>
                      <m:t>is</m:t>
                    </m:r>
                    <m:r>
                      <m:rPr>
                        <m:nor/>
                      </m:rPr>
                      <a:rPr lang="en-US" sz="2800" dirty="0"/>
                      <m:t> </m:t>
                    </m:r>
                    <m:r>
                      <m:rPr>
                        <m:nor/>
                      </m:rPr>
                      <a:rPr lang="en-US" sz="2800" dirty="0"/>
                      <m:t>small</m:t>
                    </m:r>
                  </m:oMath>
                </a14:m>
                <a:r>
                  <a:rPr lang="en-US" sz="2800" dirty="0"/>
                  <a:t> </a:t>
                </a:r>
                <a:r>
                  <a:rPr lang="en-US" sz="2800" dirty="0" err="1"/>
                  <a:t>w.h.p</a:t>
                </a:r>
                <a:r>
                  <a:rPr lang="en-US" sz="2800" dirty="0"/>
                  <a:t>.</a:t>
                </a:r>
              </a:p>
            </p:txBody>
          </p:sp>
        </mc:Choice>
        <mc:Fallback>
          <p:sp>
            <p:nvSpPr>
              <p:cNvPr id="15" name="Rounded Rectangle 14">
                <a:extLst>
                  <a:ext uri="{FF2B5EF4-FFF2-40B4-BE49-F238E27FC236}">
                    <a16:creationId xmlns:a16="http://schemas.microsoft.com/office/drawing/2014/main" id="{4849CC5D-8626-E4B3-B501-59022C731D9A}"/>
                  </a:ext>
                </a:extLst>
              </p:cNvPr>
              <p:cNvSpPr>
                <a:spLocks noRot="1" noChangeAspect="1" noMove="1" noResize="1" noEditPoints="1" noAdjustHandles="1" noChangeArrowheads="1" noChangeShapeType="1" noTextEdit="1"/>
              </p:cNvSpPr>
              <p:nvPr/>
            </p:nvSpPr>
            <p:spPr>
              <a:xfrm>
                <a:off x="407303" y="5200047"/>
                <a:ext cx="11377391" cy="936735"/>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E5404F63-58E0-424F-561E-F2F913749B3B}"/>
                  </a:ext>
                </a:extLst>
              </p:cNvPr>
              <p:cNvSpPr txBox="1"/>
              <p:nvPr/>
            </p:nvSpPr>
            <p:spPr>
              <a:xfrm>
                <a:off x="407303" y="4431722"/>
                <a:ext cx="11477629" cy="461665"/>
              </a:xfrm>
              <a:prstGeom prst="rect">
                <a:avLst/>
              </a:prstGeom>
              <a:noFill/>
            </p:spPr>
            <p:txBody>
              <a:bodyPr wrap="none" rtlCol="0">
                <a:spAutoFit/>
              </a:bodyPr>
              <a:lstStyle/>
              <a:p>
                <a:r>
                  <a:rPr lang="en-US" sz="2400" dirty="0"/>
                  <a:t>⇨ sampling a response with a random seed yields the same distribution obtained under </a:t>
                </a:r>
                <a14:m>
                  <m:oMath xmlns:m="http://schemas.openxmlformats.org/officeDocument/2006/math">
                    <m:r>
                      <a:rPr lang="en-US" sz="2400" b="0" i="1" smtClean="0">
                        <a:latin typeface="Cambria Math" panose="02040503050406030204" pitchFamily="18" charset="0"/>
                      </a:rPr>
                      <m:t>𝑀</m:t>
                    </m:r>
                  </m:oMath>
                </a14:m>
                <a:endParaRPr lang="en-US" sz="2400" dirty="0"/>
              </a:p>
            </p:txBody>
          </p:sp>
        </mc:Choice>
        <mc:Fallback>
          <p:sp>
            <p:nvSpPr>
              <p:cNvPr id="16" name="TextBox 15">
                <a:extLst>
                  <a:ext uri="{FF2B5EF4-FFF2-40B4-BE49-F238E27FC236}">
                    <a16:creationId xmlns:a16="http://schemas.microsoft.com/office/drawing/2014/main" id="{E5404F63-58E0-424F-561E-F2F913749B3B}"/>
                  </a:ext>
                </a:extLst>
              </p:cNvPr>
              <p:cNvSpPr txBox="1">
                <a:spLocks noRot="1" noChangeAspect="1" noMove="1" noResize="1" noEditPoints="1" noAdjustHandles="1" noChangeArrowheads="1" noChangeShapeType="1" noTextEdit="1"/>
              </p:cNvSpPr>
              <p:nvPr/>
            </p:nvSpPr>
            <p:spPr>
              <a:xfrm>
                <a:off x="407303" y="4431722"/>
                <a:ext cx="11477629" cy="461665"/>
              </a:xfrm>
              <a:prstGeom prst="rect">
                <a:avLst/>
              </a:prstGeom>
              <a:blipFill>
                <a:blip r:embed="rId6"/>
                <a:stretch>
                  <a:fillRect l="-884" t="-7895" b="-26316"/>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001E2CEF-301F-A839-B470-C2D5CE3362A8}"/>
              </a:ext>
            </a:extLst>
          </p:cNvPr>
          <p:cNvSpPr txBox="1"/>
          <p:nvPr/>
        </p:nvSpPr>
        <p:spPr>
          <a:xfrm>
            <a:off x="407302" y="6212609"/>
            <a:ext cx="10378995" cy="461665"/>
          </a:xfrm>
          <a:prstGeom prst="rect">
            <a:avLst/>
          </a:prstGeom>
          <a:noFill/>
        </p:spPr>
        <p:txBody>
          <a:bodyPr wrap="none" rtlCol="0">
            <a:spAutoFit/>
          </a:bodyPr>
          <a:lstStyle/>
          <a:p>
            <a:r>
              <a:rPr lang="en-US" sz="2400" dirty="0"/>
              <a:t>⇨ the response, when written in binary, is close to the seed in Hamming distance </a:t>
            </a:r>
          </a:p>
        </p:txBody>
      </p:sp>
    </p:spTree>
    <p:extLst>
      <p:ext uri="{BB962C8B-B14F-4D97-AF65-F5344CB8AC3E}">
        <p14:creationId xmlns:p14="http://schemas.microsoft.com/office/powerpoint/2010/main" val="20711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DAD2E5-7EB1-1B55-F11B-7AA8F3CE36E4}"/>
              </a:ext>
            </a:extLst>
          </p:cNvPr>
          <p:cNvSpPr>
            <a:spLocks noGrp="1"/>
          </p:cNvSpPr>
          <p:nvPr>
            <p:ph idx="1"/>
          </p:nvPr>
        </p:nvSpPr>
        <p:spPr/>
        <p:txBody>
          <a:bodyPr>
            <a:normAutofit/>
          </a:bodyPr>
          <a:lstStyle/>
          <a:p>
            <a:pPr marL="0" indent="0">
              <a:buNone/>
            </a:pPr>
            <a:r>
              <a:rPr lang="en-US" sz="3600" dirty="0"/>
              <a:t>For simplicity, assume the model outputs its response in binary.</a:t>
            </a:r>
          </a:p>
          <a:p>
            <a:pPr marL="0" indent="0">
              <a:buNone/>
            </a:pPr>
            <a:endParaRPr lang="en-US" sz="3600" dirty="0"/>
          </a:p>
          <a:p>
            <a:pPr marL="0" indent="0">
              <a:buNone/>
            </a:pPr>
            <a:r>
              <a:rPr lang="en-US" sz="3600" dirty="0"/>
              <a:t>This can be done without loss of generality; see [CGZ24, CG24].  </a:t>
            </a:r>
          </a:p>
        </p:txBody>
      </p:sp>
    </p:spTree>
    <p:extLst>
      <p:ext uri="{BB962C8B-B14F-4D97-AF65-F5344CB8AC3E}">
        <p14:creationId xmlns:p14="http://schemas.microsoft.com/office/powerpoint/2010/main" val="2664427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F08CF6-147C-AB6D-EB89-4EC34EDA2424}"/>
                  </a:ext>
                </a:extLst>
              </p:cNvPr>
              <p:cNvSpPr>
                <a:spLocks noGrp="1"/>
              </p:cNvSpPr>
              <p:nvPr>
                <p:ph idx="1"/>
              </p:nvPr>
            </p:nvSpPr>
            <p:spPr>
              <a:xfrm>
                <a:off x="838199" y="1508517"/>
                <a:ext cx="10955867" cy="2753239"/>
              </a:xfrm>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m:rPr>
                        <m:sty m:val="p"/>
                      </m:rPr>
                      <a:rPr lang="en-US" b="0" i="0" smtClean="0">
                        <a:latin typeface="Cambria Math" panose="02040503050406030204" pitchFamily="18" charset="0"/>
                      </a:rPr>
                      <m:t>Pr</m:t>
                    </m:r>
                    <m:r>
                      <a:rPr lang="en-US" b="0" i="1" smtClean="0">
                        <a:latin typeface="Cambria Math" panose="02040503050406030204" pitchFamily="18" charset="0"/>
                      </a:rPr>
                      <m:t>⁡[</m:t>
                    </m:r>
                    <m:r>
                      <m:rPr>
                        <m:sty m:val="p"/>
                      </m:rPr>
                      <a:rPr lang="en-US" b="0" i="0" smtClean="0">
                        <a:latin typeface="Cambria Math" panose="02040503050406030204" pitchFamily="18" charset="0"/>
                      </a:rPr>
                      <m:t>first</m:t>
                    </m:r>
                    <m:r>
                      <a:rPr lang="en-US" b="0" i="0" smtClean="0">
                        <a:latin typeface="Cambria Math" panose="02040503050406030204" pitchFamily="18" charset="0"/>
                      </a:rPr>
                      <m:t> </m:t>
                    </m:r>
                    <m:r>
                      <m:rPr>
                        <m:sty m:val="p"/>
                      </m:rPr>
                      <a:rPr lang="en-US" b="0" i="0" smtClean="0">
                        <a:latin typeface="Cambria Math" panose="02040503050406030204" pitchFamily="18" charset="0"/>
                      </a:rPr>
                      <m:t>token</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1</m:t>
                    </m:r>
                    <m:r>
                      <a:rPr lang="en-US" b="0" i="1" smtClean="0">
                        <a:latin typeface="Cambria Math" panose="02040503050406030204" pitchFamily="18" charset="0"/>
                      </a:rPr>
                      <m:t>]</m:t>
                    </m:r>
                  </m:oMath>
                </a14:m>
                <a:r>
                  <a:rPr lang="en-US" dirty="0"/>
                  <a:t>. 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∈{0,1}</m:t>
                    </m:r>
                  </m:oMath>
                </a14:m>
                <a:r>
                  <a:rPr lang="en-US" dirty="0"/>
                  <a:t> be our random seed.</a:t>
                </a:r>
              </a:p>
              <a:p>
                <a:r>
                  <a:rPr lang="en-US" dirty="0"/>
                  <a:t>We want a “watermarked probability”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𝑝</m:t>
                            </m:r>
                          </m:e>
                        </m:acc>
                      </m:e>
                      <m:sub>
                        <m:r>
                          <a:rPr lang="en-US" b="0" i="1" dirty="0" smtClean="0">
                            <a:latin typeface="Cambria Math" panose="02040503050406030204" pitchFamily="18" charset="0"/>
                          </a:rPr>
                          <m:t>𝑥</m:t>
                        </m:r>
                      </m:sub>
                    </m:sSub>
                  </m:oMath>
                </a14:m>
                <a:r>
                  <a:rPr lang="en-US" dirty="0"/>
                  <a:t> such that:</a:t>
                </a:r>
              </a:p>
            </p:txBody>
          </p:sp>
        </mc:Choice>
        <mc:Fallback>
          <p:sp>
            <p:nvSpPr>
              <p:cNvPr id="3" name="Content Placeholder 2">
                <a:extLst>
                  <a:ext uri="{FF2B5EF4-FFF2-40B4-BE49-F238E27FC236}">
                    <a16:creationId xmlns:a16="http://schemas.microsoft.com/office/drawing/2014/main" id="{81F08CF6-147C-AB6D-EB89-4EC34EDA2424}"/>
                  </a:ext>
                </a:extLst>
              </p:cNvPr>
              <p:cNvSpPr>
                <a:spLocks noGrp="1" noRot="1" noChangeAspect="1" noMove="1" noResize="1" noEditPoints="1" noAdjustHandles="1" noChangeArrowheads="1" noChangeShapeType="1" noTextEdit="1"/>
              </p:cNvSpPr>
              <p:nvPr>
                <p:ph idx="1"/>
              </p:nvPr>
            </p:nvSpPr>
            <p:spPr>
              <a:xfrm>
                <a:off x="838199" y="1508517"/>
                <a:ext cx="10955867" cy="2753239"/>
              </a:xfrm>
              <a:blipFill>
                <a:blip r:embed="rId3"/>
                <a:stretch>
                  <a:fillRect l="-926" t="-367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725F801-6FD8-E188-F596-8CECFC6B1D61}"/>
              </a:ext>
            </a:extLst>
          </p:cNvPr>
          <p:cNvSpPr>
            <a:spLocks noGrp="1"/>
          </p:cNvSpPr>
          <p:nvPr>
            <p:ph type="title"/>
          </p:nvPr>
        </p:nvSpPr>
        <p:spPr>
          <a:xfrm>
            <a:off x="248312" y="48202"/>
            <a:ext cx="10515600" cy="1325563"/>
          </a:xfrm>
        </p:spPr>
        <p:txBody>
          <a:bodyPr/>
          <a:lstStyle/>
          <a:p>
            <a:r>
              <a:rPr lang="en-US" dirty="0"/>
              <a:t>Watermarking one token</a:t>
            </a:r>
          </a:p>
        </p:txBody>
      </p:sp>
      <p:grpSp>
        <p:nvGrpSpPr>
          <p:cNvPr id="25" name="Group 24">
            <a:extLst>
              <a:ext uri="{FF2B5EF4-FFF2-40B4-BE49-F238E27FC236}">
                <a16:creationId xmlns:a16="http://schemas.microsoft.com/office/drawing/2014/main" id="{1B4803CC-C618-5E3C-23F2-E65DADDE1A4C}"/>
              </a:ext>
            </a:extLst>
          </p:cNvPr>
          <p:cNvGrpSpPr/>
          <p:nvPr/>
        </p:nvGrpSpPr>
        <p:grpSpPr>
          <a:xfrm>
            <a:off x="5104327" y="3191724"/>
            <a:ext cx="998697" cy="2909628"/>
            <a:chOff x="10656413" y="3537586"/>
            <a:chExt cx="998697" cy="2909628"/>
          </a:xfrm>
        </p:grpSpPr>
        <p:sp>
          <p:nvSpPr>
            <p:cNvPr id="8" name="Rectangle 7">
              <a:extLst>
                <a:ext uri="{FF2B5EF4-FFF2-40B4-BE49-F238E27FC236}">
                  <a16:creationId xmlns:a16="http://schemas.microsoft.com/office/drawing/2014/main" id="{B7D1BCD1-0580-7457-0702-5DA5BADFA386}"/>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0D117A-A7C7-778B-7E63-281051948158}"/>
                    </a:ext>
                  </a:extLst>
                </p:cNvPr>
                <p:cNvSpPr txBox="1"/>
                <p:nvPr/>
              </p:nvSpPr>
              <p:spPr>
                <a:xfrm>
                  <a:off x="11368621" y="4261756"/>
                  <a:ext cx="286489"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2C0D117A-A7C7-778B-7E63-281051948158}"/>
                    </a:ext>
                  </a:extLst>
                </p:cNvPr>
                <p:cNvSpPr txBox="1">
                  <a:spLocks noRot="1" noChangeAspect="1" noMove="1" noResize="1" noEditPoints="1" noAdjustHandles="1" noChangeArrowheads="1" noChangeShapeType="1" noTextEdit="1"/>
                </p:cNvSpPr>
                <p:nvPr/>
              </p:nvSpPr>
              <p:spPr>
                <a:xfrm>
                  <a:off x="11368621" y="4261756"/>
                  <a:ext cx="286489" cy="430887"/>
                </a:xfrm>
                <a:prstGeom prst="rect">
                  <a:avLst/>
                </a:prstGeom>
                <a:blipFill>
                  <a:blip r:embed="rId6"/>
                  <a:stretch>
                    <a:fillRect l="-30435" r="-30435" b="-228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674E303-5B9A-CF36-E096-30A2FA6BD452}"/>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10" name="TextBox 9">
                  <a:extLst>
                    <a:ext uri="{FF2B5EF4-FFF2-40B4-BE49-F238E27FC236}">
                      <a16:creationId xmlns:a16="http://schemas.microsoft.com/office/drawing/2014/main" id="{A674E303-5B9A-CF36-E096-30A2FA6BD452}"/>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7"/>
                  <a:stretch>
                    <a:fillRect l="-36842"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907E4C3-688C-6DF7-B53B-CD01A0CE7F7E}"/>
                    </a:ext>
                  </a:extLst>
                </p:cNvPr>
                <p:cNvSpPr txBox="1"/>
                <p:nvPr/>
              </p:nvSpPr>
              <p:spPr>
                <a:xfrm>
                  <a:off x="11347205" y="3537586"/>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1907E4C3-688C-6DF7-B53B-CD01A0CE7F7E}"/>
                    </a:ext>
                  </a:extLst>
                </p:cNvPr>
                <p:cNvSpPr txBox="1">
                  <a:spLocks noRot="1" noChangeAspect="1" noMove="1" noResize="1" noEditPoints="1" noAdjustHandles="1" noChangeArrowheads="1" noChangeShapeType="1" noTextEdit="1"/>
                </p:cNvSpPr>
                <p:nvPr/>
              </p:nvSpPr>
              <p:spPr>
                <a:xfrm>
                  <a:off x="11347205" y="3537586"/>
                  <a:ext cx="280526" cy="430887"/>
                </a:xfrm>
                <a:prstGeom prst="rect">
                  <a:avLst/>
                </a:prstGeom>
                <a:blipFill>
                  <a:blip r:embed="rId8"/>
                  <a:stretch>
                    <a:fillRect l="-26087" r="-30435"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ED2F6C-EC31-A85A-5AE5-5113431CEA6F}"/>
                    </a:ext>
                  </a:extLst>
                </p:cNvPr>
                <p:cNvSpPr txBox="1"/>
                <p:nvPr/>
              </p:nvSpPr>
              <p:spPr>
                <a:xfrm>
                  <a:off x="11374584" y="6016327"/>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B6ED2F6C-EC31-A85A-5AE5-5113431CEA6F}"/>
                    </a:ext>
                  </a:extLst>
                </p:cNvPr>
                <p:cNvSpPr txBox="1">
                  <a:spLocks noRot="1" noChangeAspect="1" noMove="1" noResize="1" noEditPoints="1" noAdjustHandles="1" noChangeArrowheads="1" noChangeShapeType="1" noTextEdit="1"/>
                </p:cNvSpPr>
                <p:nvPr/>
              </p:nvSpPr>
              <p:spPr>
                <a:xfrm>
                  <a:off x="11374584" y="6016327"/>
                  <a:ext cx="280526" cy="430887"/>
                </a:xfrm>
                <a:prstGeom prst="rect">
                  <a:avLst/>
                </a:prstGeom>
                <a:blipFill>
                  <a:blip r:embed="rId9"/>
                  <a:stretch>
                    <a:fillRect l="-30435" r="-30435" b="-571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7D5BBC13-6857-A8D1-62B2-0830003B35E5}"/>
                </a:ext>
              </a:extLst>
            </p:cNvPr>
            <p:cNvCxnSpPr>
              <a:stCxn id="11" idx="1"/>
            </p:cNvCxnSpPr>
            <p:nvPr/>
          </p:nvCxnSpPr>
          <p:spPr>
            <a:xfrm flipH="1" flipV="1">
              <a:off x="10936939" y="3753029"/>
              <a:ext cx="410266"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439A04C1-4D21-95F8-3B91-2DE8C07B930C}"/>
                </a:ext>
              </a:extLst>
            </p:cNvPr>
            <p:cNvCxnSpPr>
              <a:cxnSpLocks/>
              <a:stCxn id="9" idx="1"/>
            </p:cNvCxnSpPr>
            <p:nvPr/>
          </p:nvCxnSpPr>
          <p:spPr>
            <a:xfrm flipH="1" flipV="1">
              <a:off x="10936939" y="447719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86CA105A-7D32-A6BA-9314-28A2427056F9}"/>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FA43F642-73AF-6941-CDA0-573E7A0DC720}"/>
                </a:ext>
              </a:extLst>
            </p:cNvPr>
            <p:cNvCxnSpPr>
              <a:cxnSpLocks/>
              <a:stCxn id="12" idx="1"/>
            </p:cNvCxnSpPr>
            <p:nvPr/>
          </p:nvCxnSpPr>
          <p:spPr>
            <a:xfrm flipH="1" flipV="1">
              <a:off x="10936939" y="6231770"/>
              <a:ext cx="437645"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a16="http://schemas.microsoft.com/office/drawing/2014/main" id="{A9C8C071-06C8-3260-465A-71674860FEB8}"/>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FEC97BAC-A608-7CD5-6E78-37AC47251430}"/>
                  </a:ext>
                </a:extLst>
              </p:cNvPr>
              <p:cNvSpPr/>
              <p:nvPr/>
            </p:nvSpPr>
            <p:spPr>
              <a:xfrm>
                <a:off x="1107146" y="3255370"/>
                <a:ext cx="3091366" cy="13911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Unbiased: </a:t>
                </a:r>
              </a:p>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𝔼</m:t>
                          </m:r>
                        </m:e>
                        <m:sub>
                          <m:r>
                            <a:rPr lang="en-US" sz="2400" b="0" i="1" smtClean="0">
                              <a:latin typeface="Cambria Math" panose="02040503050406030204" pitchFamily="18" charset="0"/>
                              <a:ea typeface="Cambria Math" panose="02040503050406030204" pitchFamily="18" charset="0"/>
                            </a:rPr>
                            <m:t>𝑥</m:t>
                          </m:r>
                        </m:sub>
                      </m:sSub>
                      <m:d>
                        <m:dPr>
                          <m:begChr m:val="["/>
                          <m:endChr m:val="]"/>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𝐵𝑒𝑟</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acc>
                                <m:accPr>
                                  <m:chr m:val="̂"/>
                                  <m:ctrlPr>
                                    <a:rPr lang="en-US" sz="2400" b="0" i="1" smtClean="0">
                                      <a:latin typeface="Cambria Math" panose="02040503050406030204" pitchFamily="18"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𝑝</m:t>
                                  </m:r>
                                </m:e>
                              </m:acc>
                            </m:e>
                            <m:sub>
                              <m:r>
                                <a:rPr lang="en-US" sz="2400" b="0" i="1" smtClean="0">
                                  <a:latin typeface="Cambria Math" panose="02040503050406030204" pitchFamily="18" charset="0"/>
                                  <a:ea typeface="Cambria Math" panose="02040503050406030204" pitchFamily="18" charset="0"/>
                                </a:rPr>
                                <m:t>𝑥</m:t>
                              </m:r>
                            </m:sub>
                          </m:sSub>
                          <m:r>
                            <a:rPr lang="en-US" sz="2400" b="0" i="1" smtClean="0">
                              <a:latin typeface="Cambria Math" panose="02040503050406030204" pitchFamily="18" charset="0"/>
                              <a:ea typeface="Cambria Math" panose="02040503050406030204" pitchFamily="18" charset="0"/>
                            </a:rPr>
                            <m:t>)</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m:oMathPara>
                </a14:m>
                <a:endParaRPr lang="en-US" sz="2400" dirty="0"/>
              </a:p>
            </p:txBody>
          </p:sp>
        </mc:Choice>
        <mc:Fallback>
          <p:sp>
            <p:nvSpPr>
              <p:cNvPr id="4" name="Rounded Rectangle 3">
                <a:extLst>
                  <a:ext uri="{FF2B5EF4-FFF2-40B4-BE49-F238E27FC236}">
                    <a16:creationId xmlns:a16="http://schemas.microsoft.com/office/drawing/2014/main" id="{FEC97BAC-A608-7CD5-6E78-37AC47251430}"/>
                  </a:ext>
                </a:extLst>
              </p:cNvPr>
              <p:cNvSpPr>
                <a:spLocks noRot="1" noChangeAspect="1" noMove="1" noResize="1" noEditPoints="1" noAdjustHandles="1" noChangeArrowheads="1" noChangeShapeType="1" noTextEdit="1"/>
              </p:cNvSpPr>
              <p:nvPr/>
            </p:nvSpPr>
            <p:spPr>
              <a:xfrm>
                <a:off x="1107146" y="3255370"/>
                <a:ext cx="3091366" cy="1391168"/>
              </a:xfrm>
              <a:prstGeom prst="round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ounded Rectangle 15">
                <a:extLst>
                  <a:ext uri="{FF2B5EF4-FFF2-40B4-BE49-F238E27FC236}">
                    <a16:creationId xmlns:a16="http://schemas.microsoft.com/office/drawing/2014/main" id="{3DE1B03E-BB25-C927-1D9D-F4F0F6B65131}"/>
                  </a:ext>
                </a:extLst>
              </p:cNvPr>
              <p:cNvSpPr/>
              <p:nvPr/>
            </p:nvSpPr>
            <p:spPr>
              <a:xfrm>
                <a:off x="1107145" y="4992400"/>
                <a:ext cx="3091367" cy="13911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Correlated: </a:t>
                </a:r>
              </a:p>
              <a:p>
                <a:pPr algn="ct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Pr</m:t>
                            </m:r>
                          </m:e>
                          <m:lim>
                            <m:r>
                              <a:rPr lang="en-US" sz="2400" i="1">
                                <a:latin typeface="Cambria Math" panose="02040503050406030204" pitchFamily="18" charset="0"/>
                              </a:rPr>
                              <m:t>𝑥</m:t>
                            </m:r>
                          </m:lim>
                        </m:limLow>
                      </m:fName>
                      <m:e>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𝐵𝑒𝑟</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e>
                                  <m:sub>
                                    <m:r>
                                      <a:rPr lang="en-US" sz="2400" b="0" i="1" smtClean="0">
                                        <a:latin typeface="Cambria Math" panose="02040503050406030204" pitchFamily="18" charset="0"/>
                                      </a:rPr>
                                      <m:t>𝑥</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𝑥</m:t>
                            </m:r>
                          </m:e>
                        </m:d>
                      </m:e>
                    </m:func>
                    <m:r>
                      <a:rPr lang="en-US" sz="2400" i="1">
                        <a:latin typeface="Cambria Math" panose="02040503050406030204" pitchFamily="18" charset="0"/>
                      </a:rPr>
                      <m:t>&gt;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a:t> </a:t>
                </a:r>
              </a:p>
            </p:txBody>
          </p:sp>
        </mc:Choice>
        <mc:Fallback>
          <p:sp>
            <p:nvSpPr>
              <p:cNvPr id="16" name="Rounded Rectangle 15">
                <a:extLst>
                  <a:ext uri="{FF2B5EF4-FFF2-40B4-BE49-F238E27FC236}">
                    <a16:creationId xmlns:a16="http://schemas.microsoft.com/office/drawing/2014/main" id="{3DE1B03E-BB25-C927-1D9D-F4F0F6B65131}"/>
                  </a:ext>
                </a:extLst>
              </p:cNvPr>
              <p:cNvSpPr>
                <a:spLocks noRot="1" noChangeAspect="1" noMove="1" noResize="1" noEditPoints="1" noAdjustHandles="1" noChangeArrowheads="1" noChangeShapeType="1" noTextEdit="1"/>
              </p:cNvSpPr>
              <p:nvPr/>
            </p:nvSpPr>
            <p:spPr>
              <a:xfrm>
                <a:off x="1107145" y="4992400"/>
                <a:ext cx="3091367" cy="1391168"/>
              </a:xfrm>
              <a:prstGeom prst="round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077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B4803CC-C618-5E3C-23F2-E65DADDE1A4C}"/>
              </a:ext>
            </a:extLst>
          </p:cNvPr>
          <p:cNvGrpSpPr/>
          <p:nvPr/>
        </p:nvGrpSpPr>
        <p:grpSpPr>
          <a:xfrm>
            <a:off x="5104327" y="3191724"/>
            <a:ext cx="998697" cy="2909628"/>
            <a:chOff x="10656413" y="3537586"/>
            <a:chExt cx="998697" cy="2909628"/>
          </a:xfrm>
        </p:grpSpPr>
        <p:sp>
          <p:nvSpPr>
            <p:cNvPr id="8" name="Rectangle 7">
              <a:extLst>
                <a:ext uri="{FF2B5EF4-FFF2-40B4-BE49-F238E27FC236}">
                  <a16:creationId xmlns:a16="http://schemas.microsoft.com/office/drawing/2014/main" id="{B7D1BCD1-0580-7457-0702-5DA5BADFA386}"/>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C0D117A-A7C7-778B-7E63-281051948158}"/>
                    </a:ext>
                  </a:extLst>
                </p:cNvPr>
                <p:cNvSpPr txBox="1"/>
                <p:nvPr/>
              </p:nvSpPr>
              <p:spPr>
                <a:xfrm>
                  <a:off x="11368621" y="4261756"/>
                  <a:ext cx="286489"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9" name="TextBox 8">
                  <a:extLst>
                    <a:ext uri="{FF2B5EF4-FFF2-40B4-BE49-F238E27FC236}">
                      <a16:creationId xmlns:a16="http://schemas.microsoft.com/office/drawing/2014/main" id="{2C0D117A-A7C7-778B-7E63-281051948158}"/>
                    </a:ext>
                  </a:extLst>
                </p:cNvPr>
                <p:cNvSpPr txBox="1">
                  <a:spLocks noRot="1" noChangeAspect="1" noMove="1" noResize="1" noEditPoints="1" noAdjustHandles="1" noChangeArrowheads="1" noChangeShapeType="1" noTextEdit="1"/>
                </p:cNvSpPr>
                <p:nvPr/>
              </p:nvSpPr>
              <p:spPr>
                <a:xfrm>
                  <a:off x="11368621" y="4261756"/>
                  <a:ext cx="286489" cy="430887"/>
                </a:xfrm>
                <a:prstGeom prst="rect">
                  <a:avLst/>
                </a:prstGeom>
                <a:blipFill>
                  <a:blip r:embed="rId3"/>
                  <a:stretch>
                    <a:fillRect l="-25000" r="-25000"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674E303-5B9A-CF36-E096-30A2FA6BD452}"/>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10" name="TextBox 9">
                  <a:extLst>
                    <a:ext uri="{FF2B5EF4-FFF2-40B4-BE49-F238E27FC236}">
                      <a16:creationId xmlns:a16="http://schemas.microsoft.com/office/drawing/2014/main" id="{A674E303-5B9A-CF36-E096-30A2FA6BD452}"/>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4"/>
                  <a:stretch>
                    <a:fillRect l="-36842" b="-122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1907E4C3-688C-6DF7-B53B-CD01A0CE7F7E}"/>
                    </a:ext>
                  </a:extLst>
                </p:cNvPr>
                <p:cNvSpPr txBox="1"/>
                <p:nvPr/>
              </p:nvSpPr>
              <p:spPr>
                <a:xfrm>
                  <a:off x="11347205" y="3537586"/>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1" name="TextBox 10">
                  <a:extLst>
                    <a:ext uri="{FF2B5EF4-FFF2-40B4-BE49-F238E27FC236}">
                      <a16:creationId xmlns:a16="http://schemas.microsoft.com/office/drawing/2014/main" id="{1907E4C3-688C-6DF7-B53B-CD01A0CE7F7E}"/>
                    </a:ext>
                  </a:extLst>
                </p:cNvPr>
                <p:cNvSpPr txBox="1">
                  <a:spLocks noRot="1" noChangeAspect="1" noMove="1" noResize="1" noEditPoints="1" noAdjustHandles="1" noChangeArrowheads="1" noChangeShapeType="1" noTextEdit="1"/>
                </p:cNvSpPr>
                <p:nvPr/>
              </p:nvSpPr>
              <p:spPr>
                <a:xfrm>
                  <a:off x="11347205" y="3537586"/>
                  <a:ext cx="280526" cy="430887"/>
                </a:xfrm>
                <a:prstGeom prst="rect">
                  <a:avLst/>
                </a:prstGeom>
                <a:blipFill>
                  <a:blip r:embed="rId5"/>
                  <a:stretch>
                    <a:fillRect l="-30435" r="-26087" b="-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6ED2F6C-EC31-A85A-5AE5-5113431CEA6F}"/>
                    </a:ext>
                  </a:extLst>
                </p:cNvPr>
                <p:cNvSpPr txBox="1"/>
                <p:nvPr/>
              </p:nvSpPr>
              <p:spPr>
                <a:xfrm>
                  <a:off x="11374584" y="6016327"/>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2" name="TextBox 11">
                  <a:extLst>
                    <a:ext uri="{FF2B5EF4-FFF2-40B4-BE49-F238E27FC236}">
                      <a16:creationId xmlns:a16="http://schemas.microsoft.com/office/drawing/2014/main" id="{B6ED2F6C-EC31-A85A-5AE5-5113431CEA6F}"/>
                    </a:ext>
                  </a:extLst>
                </p:cNvPr>
                <p:cNvSpPr txBox="1">
                  <a:spLocks noRot="1" noChangeAspect="1" noMove="1" noResize="1" noEditPoints="1" noAdjustHandles="1" noChangeArrowheads="1" noChangeShapeType="1" noTextEdit="1"/>
                </p:cNvSpPr>
                <p:nvPr/>
              </p:nvSpPr>
              <p:spPr>
                <a:xfrm>
                  <a:off x="11374584" y="6016327"/>
                  <a:ext cx="280526" cy="430887"/>
                </a:xfrm>
                <a:prstGeom prst="rect">
                  <a:avLst/>
                </a:prstGeom>
                <a:blipFill>
                  <a:blip r:embed="rId6"/>
                  <a:stretch>
                    <a:fillRect l="-26087" r="-26087" b="-571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7D5BBC13-6857-A8D1-62B2-0830003B35E5}"/>
                </a:ext>
              </a:extLst>
            </p:cNvPr>
            <p:cNvCxnSpPr>
              <a:stCxn id="11" idx="1"/>
            </p:cNvCxnSpPr>
            <p:nvPr/>
          </p:nvCxnSpPr>
          <p:spPr>
            <a:xfrm flipH="1" flipV="1">
              <a:off x="10936939" y="3753029"/>
              <a:ext cx="410266"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439A04C1-4D21-95F8-3B91-2DE8C07B930C}"/>
                </a:ext>
              </a:extLst>
            </p:cNvPr>
            <p:cNvCxnSpPr>
              <a:cxnSpLocks/>
              <a:stCxn id="9" idx="1"/>
            </p:cNvCxnSpPr>
            <p:nvPr/>
          </p:nvCxnSpPr>
          <p:spPr>
            <a:xfrm flipH="1" flipV="1">
              <a:off x="10936939" y="447719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86CA105A-7D32-A6BA-9314-28A2427056F9}"/>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FA43F642-73AF-6941-CDA0-573E7A0DC720}"/>
                </a:ext>
              </a:extLst>
            </p:cNvPr>
            <p:cNvCxnSpPr>
              <a:cxnSpLocks/>
              <a:stCxn id="12" idx="1"/>
            </p:cNvCxnSpPr>
            <p:nvPr/>
          </p:nvCxnSpPr>
          <p:spPr>
            <a:xfrm flipH="1" flipV="1">
              <a:off x="10936939" y="6231770"/>
              <a:ext cx="437645"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a16="http://schemas.microsoft.com/office/drawing/2014/main" id="{A9C8C071-06C8-3260-465A-71674860FEB8}"/>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mc:Choice xmlns:a14="http://schemas.microsoft.com/office/drawing/2010/main" Requires="a14">
          <p:sp>
            <p:nvSpPr>
              <p:cNvPr id="16" name="Rounded Rectangle 15">
                <a:extLst>
                  <a:ext uri="{FF2B5EF4-FFF2-40B4-BE49-F238E27FC236}">
                    <a16:creationId xmlns:a16="http://schemas.microsoft.com/office/drawing/2014/main" id="{3DE1B03E-BB25-C927-1D9D-F4F0F6B65131}"/>
                  </a:ext>
                </a:extLst>
              </p:cNvPr>
              <p:cNvSpPr/>
              <p:nvPr/>
            </p:nvSpPr>
            <p:spPr>
              <a:xfrm>
                <a:off x="1107145" y="4992400"/>
                <a:ext cx="3091367" cy="13911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Correlated: </a:t>
                </a:r>
              </a:p>
              <a:p>
                <a:pPr algn="ct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Pr</m:t>
                            </m:r>
                          </m:e>
                          <m:lim>
                            <m:r>
                              <a:rPr lang="en-US" sz="2400" i="1">
                                <a:latin typeface="Cambria Math" panose="02040503050406030204" pitchFamily="18" charset="0"/>
                              </a:rPr>
                              <m:t>𝑥</m:t>
                            </m:r>
                          </m:lim>
                        </m:limLow>
                      </m:fName>
                      <m:e>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𝐵𝑒𝑟</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e>
                                  <m:sub>
                                    <m:r>
                                      <a:rPr lang="en-US" sz="2400" b="0" i="1" smtClean="0">
                                        <a:latin typeface="Cambria Math" panose="02040503050406030204" pitchFamily="18" charset="0"/>
                                      </a:rPr>
                                      <m:t>𝑥</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𝑥</m:t>
                            </m:r>
                          </m:e>
                        </m:d>
                      </m:e>
                    </m:func>
                    <m:r>
                      <a:rPr lang="en-US" sz="2400" i="1">
                        <a:latin typeface="Cambria Math" panose="02040503050406030204" pitchFamily="18" charset="0"/>
                      </a:rPr>
                      <m:t>&gt;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a:t> </a:t>
                </a:r>
              </a:p>
            </p:txBody>
          </p:sp>
        </mc:Choice>
        <mc:Fallback>
          <p:sp>
            <p:nvSpPr>
              <p:cNvPr id="16" name="Rounded Rectangle 15">
                <a:extLst>
                  <a:ext uri="{FF2B5EF4-FFF2-40B4-BE49-F238E27FC236}">
                    <a16:creationId xmlns:a16="http://schemas.microsoft.com/office/drawing/2014/main" id="{3DE1B03E-BB25-C927-1D9D-F4F0F6B65131}"/>
                  </a:ext>
                </a:extLst>
              </p:cNvPr>
              <p:cNvSpPr>
                <a:spLocks noRot="1" noChangeAspect="1" noMove="1" noResize="1" noEditPoints="1" noAdjustHandles="1" noChangeArrowheads="1" noChangeShapeType="1" noTextEdit="1"/>
              </p:cNvSpPr>
              <p:nvPr/>
            </p:nvSpPr>
            <p:spPr>
              <a:xfrm>
                <a:off x="1107145" y="4992400"/>
                <a:ext cx="3091367" cy="1391168"/>
              </a:xfrm>
              <a:prstGeom prst="roundRect">
                <a:avLst/>
              </a:prstGeom>
              <a:blipFill>
                <a:blip r:embed="rId7"/>
                <a:stretch>
                  <a:fillRect/>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DAB97931-A293-1D80-6BF4-03843F3DC475}"/>
              </a:ext>
            </a:extLst>
          </p:cNvPr>
          <p:cNvGrpSpPr/>
          <p:nvPr/>
        </p:nvGrpSpPr>
        <p:grpSpPr>
          <a:xfrm>
            <a:off x="7946336" y="2956820"/>
            <a:ext cx="1272810" cy="3380686"/>
            <a:chOff x="7946336" y="2956820"/>
            <a:chExt cx="1272810" cy="3380686"/>
          </a:xfrm>
        </p:grpSpPr>
        <p:grpSp>
          <p:nvGrpSpPr>
            <p:cNvPr id="17" name="Group 16">
              <a:extLst>
                <a:ext uri="{FF2B5EF4-FFF2-40B4-BE49-F238E27FC236}">
                  <a16:creationId xmlns:a16="http://schemas.microsoft.com/office/drawing/2014/main" id="{072C0AF4-F581-65FE-3649-1AE1350BA4E3}"/>
                </a:ext>
              </a:extLst>
            </p:cNvPr>
            <p:cNvGrpSpPr/>
            <p:nvPr/>
          </p:nvGrpSpPr>
          <p:grpSpPr>
            <a:xfrm>
              <a:off x="7946336" y="2956820"/>
              <a:ext cx="1272810" cy="3380686"/>
              <a:chOff x="10656413" y="3322142"/>
              <a:chExt cx="1272810" cy="3380686"/>
            </a:xfrm>
          </p:grpSpPr>
          <p:sp>
            <p:nvSpPr>
              <p:cNvPr id="20" name="Rectangle 19">
                <a:extLst>
                  <a:ext uri="{FF2B5EF4-FFF2-40B4-BE49-F238E27FC236}">
                    <a16:creationId xmlns:a16="http://schemas.microsoft.com/office/drawing/2014/main" id="{D11A23B0-AD07-F5DD-6F78-45978EF8AD3E}"/>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6EACB27-587F-8A5A-C4E9-E7EC4148CD29}"/>
                      </a:ext>
                    </a:extLst>
                  </p:cNvPr>
                  <p:cNvSpPr txBox="1"/>
                  <p:nvPr/>
                </p:nvSpPr>
                <p:spPr>
                  <a:xfrm>
                    <a:off x="11421072" y="3537585"/>
                    <a:ext cx="508151"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2" name="TextBox 21">
                    <a:extLst>
                      <a:ext uri="{FF2B5EF4-FFF2-40B4-BE49-F238E27FC236}">
                        <a16:creationId xmlns:a16="http://schemas.microsoft.com/office/drawing/2014/main" id="{46EACB27-587F-8A5A-C4E9-E7EC4148CD29}"/>
                      </a:ext>
                    </a:extLst>
                  </p:cNvPr>
                  <p:cNvSpPr txBox="1">
                    <a:spLocks noRot="1" noChangeAspect="1" noMove="1" noResize="1" noEditPoints="1" noAdjustHandles="1" noChangeArrowheads="1" noChangeShapeType="1" noTextEdit="1"/>
                  </p:cNvSpPr>
                  <p:nvPr/>
                </p:nvSpPr>
                <p:spPr>
                  <a:xfrm>
                    <a:off x="11421072" y="3537585"/>
                    <a:ext cx="508151" cy="430887"/>
                  </a:xfrm>
                  <a:prstGeom prst="rect">
                    <a:avLst/>
                  </a:prstGeom>
                  <a:blipFill>
                    <a:blip r:embed="rId8"/>
                    <a:stretch>
                      <a:fillRect l="-14634" t="-17143" r="-26829" b="-3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121B3409-FB69-E2B6-438C-A9A984C0C9BF}"/>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23" name="TextBox 22">
                    <a:extLst>
                      <a:ext uri="{FF2B5EF4-FFF2-40B4-BE49-F238E27FC236}">
                        <a16:creationId xmlns:a16="http://schemas.microsoft.com/office/drawing/2014/main" id="{121B3409-FB69-E2B6-438C-A9A984C0C9BF}"/>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9"/>
                    <a:stretch>
                      <a:fillRect l="-30000" b="-1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A400230E-D16C-E6C5-C7A8-AB417F9F5F31}"/>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6" name="TextBox 25">
                    <a:extLst>
                      <a:ext uri="{FF2B5EF4-FFF2-40B4-BE49-F238E27FC236}">
                        <a16:creationId xmlns:a16="http://schemas.microsoft.com/office/drawing/2014/main" id="{A400230E-D16C-E6C5-C7A8-AB417F9F5F31}"/>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10"/>
                    <a:stretch>
                      <a:fillRect l="-26087" r="-30435" b="-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7E84F2BA-0664-6E72-57F0-D67D52B13C01}"/>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7" name="TextBox 26">
                    <a:extLst>
                      <a:ext uri="{FF2B5EF4-FFF2-40B4-BE49-F238E27FC236}">
                        <a16:creationId xmlns:a16="http://schemas.microsoft.com/office/drawing/2014/main" id="{7E84F2BA-0664-6E72-57F0-D67D52B13C01}"/>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11"/>
                    <a:stretch>
                      <a:fillRect l="-26087" r="-30435" b="-2857"/>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1B0F9044-F277-356F-CAF5-8607D9941097}"/>
                  </a:ext>
                </a:extLst>
              </p:cNvPr>
              <p:cNvCxnSpPr>
                <a:cxnSpLocks/>
              </p:cNvCxnSpPr>
              <p:nvPr/>
            </p:nvCxnSpPr>
            <p:spPr>
              <a:xfrm flipH="1" flipV="1">
                <a:off x="10936939" y="3755981"/>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6A35758D-FBAC-FE08-074B-B33BA02A064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8B398797-67D5-04B8-2613-8C625AABD6AE}"/>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 name="Rectangle 32">
              <a:extLst>
                <a:ext uri="{FF2B5EF4-FFF2-40B4-BE49-F238E27FC236}">
                  <a16:creationId xmlns:a16="http://schemas.microsoft.com/office/drawing/2014/main" id="{6EB03B19-4C79-E283-12DC-54BBCFEF57E7}"/>
                </a:ext>
              </a:extLst>
            </p:cNvPr>
            <p:cNvSpPr/>
            <p:nvPr/>
          </p:nvSpPr>
          <p:spPr>
            <a:xfrm>
              <a:off x="7946336" y="3387708"/>
              <a:ext cx="261571" cy="72416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3F83C84D-7A60-C42C-4422-99F171E02E1E}"/>
              </a:ext>
            </a:extLst>
          </p:cNvPr>
          <p:cNvGrpSpPr/>
          <p:nvPr/>
        </p:nvGrpSpPr>
        <p:grpSpPr>
          <a:xfrm>
            <a:off x="9756676" y="2995464"/>
            <a:ext cx="1265448" cy="3380686"/>
            <a:chOff x="9756676" y="2995464"/>
            <a:chExt cx="1265448" cy="3380686"/>
          </a:xfrm>
        </p:grpSpPr>
        <p:grpSp>
          <p:nvGrpSpPr>
            <p:cNvPr id="34" name="Group 33">
              <a:extLst>
                <a:ext uri="{FF2B5EF4-FFF2-40B4-BE49-F238E27FC236}">
                  <a16:creationId xmlns:a16="http://schemas.microsoft.com/office/drawing/2014/main" id="{79C2AB90-242B-DA01-692A-7223222F9FA3}"/>
                </a:ext>
              </a:extLst>
            </p:cNvPr>
            <p:cNvGrpSpPr/>
            <p:nvPr/>
          </p:nvGrpSpPr>
          <p:grpSpPr>
            <a:xfrm>
              <a:off x="9993710" y="2995464"/>
              <a:ext cx="1028414" cy="3380686"/>
              <a:chOff x="10656413" y="3322142"/>
              <a:chExt cx="1028414" cy="3380686"/>
            </a:xfrm>
          </p:grpSpPr>
          <p:sp>
            <p:nvSpPr>
              <p:cNvPr id="35" name="Rectangle 34">
                <a:extLst>
                  <a:ext uri="{FF2B5EF4-FFF2-40B4-BE49-F238E27FC236}">
                    <a16:creationId xmlns:a16="http://schemas.microsoft.com/office/drawing/2014/main" id="{2C68F6A6-EBB9-D9A2-2751-857115E728D8}"/>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D96634AF-562C-4EF5-A638-190858F52BB0}"/>
                      </a:ext>
                    </a:extLst>
                  </p:cNvPr>
                  <p:cNvSpPr txBox="1"/>
                  <p:nvPr/>
                </p:nvSpPr>
                <p:spPr>
                  <a:xfrm>
                    <a:off x="11168404" y="5315840"/>
                    <a:ext cx="51642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6" name="TextBox 35">
                    <a:extLst>
                      <a:ext uri="{FF2B5EF4-FFF2-40B4-BE49-F238E27FC236}">
                        <a16:creationId xmlns:a16="http://schemas.microsoft.com/office/drawing/2014/main" id="{D96634AF-562C-4EF5-A638-190858F52BB0}"/>
                      </a:ext>
                    </a:extLst>
                  </p:cNvPr>
                  <p:cNvSpPr txBox="1">
                    <a:spLocks noRot="1" noChangeAspect="1" noMove="1" noResize="1" noEditPoints="1" noAdjustHandles="1" noChangeArrowheads="1" noChangeShapeType="1" noTextEdit="1"/>
                  </p:cNvSpPr>
                  <p:nvPr/>
                </p:nvSpPr>
                <p:spPr>
                  <a:xfrm>
                    <a:off x="11168404" y="5315840"/>
                    <a:ext cx="516423" cy="430887"/>
                  </a:xfrm>
                  <a:prstGeom prst="rect">
                    <a:avLst/>
                  </a:prstGeom>
                  <a:blipFill>
                    <a:blip r:embed="rId12"/>
                    <a:stretch>
                      <a:fillRect l="-17073" t="-17143" r="-26829" b="-3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9A66AB14-7358-05C9-C09B-7F05B362E1AD}"/>
                      </a:ext>
                    </a:extLst>
                  </p:cNvPr>
                  <p:cNvSpPr txBox="1"/>
                  <p:nvPr/>
                </p:nvSpPr>
                <p:spPr>
                  <a:xfrm>
                    <a:off x="11434134" y="4514843"/>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37" name="TextBox 36">
                    <a:extLst>
                      <a:ext uri="{FF2B5EF4-FFF2-40B4-BE49-F238E27FC236}">
                        <a16:creationId xmlns:a16="http://schemas.microsoft.com/office/drawing/2014/main" id="{9A66AB14-7358-05C9-C09B-7F05B362E1AD}"/>
                      </a:ext>
                    </a:extLst>
                  </p:cNvPr>
                  <p:cNvSpPr txBox="1">
                    <a:spLocks noRot="1" noChangeAspect="1" noMove="1" noResize="1" noEditPoints="1" noAdjustHandles="1" noChangeArrowheads="1" noChangeShapeType="1" noTextEdit="1"/>
                  </p:cNvSpPr>
                  <p:nvPr/>
                </p:nvSpPr>
                <p:spPr>
                  <a:xfrm>
                    <a:off x="11434134" y="4514843"/>
                    <a:ext cx="234038" cy="608372"/>
                  </a:xfrm>
                  <a:prstGeom prst="rect">
                    <a:avLst/>
                  </a:prstGeom>
                  <a:blipFill>
                    <a:blip r:embed="rId13"/>
                    <a:stretch>
                      <a:fillRect l="-36842" b="-122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2355B276-F165-BC2B-5874-70BE06FA71F0}"/>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8" name="TextBox 37">
                    <a:extLst>
                      <a:ext uri="{FF2B5EF4-FFF2-40B4-BE49-F238E27FC236}">
                        <a16:creationId xmlns:a16="http://schemas.microsoft.com/office/drawing/2014/main" id="{2355B276-F165-BC2B-5874-70BE06FA71F0}"/>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10"/>
                    <a:stretch>
                      <a:fillRect l="-30435" r="-26087" b="-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C233F93A-B879-CA8E-7CC5-3AA78CDC57A5}"/>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9" name="TextBox 38">
                    <a:extLst>
                      <a:ext uri="{FF2B5EF4-FFF2-40B4-BE49-F238E27FC236}">
                        <a16:creationId xmlns:a16="http://schemas.microsoft.com/office/drawing/2014/main" id="{C233F93A-B879-CA8E-7CC5-3AA78CDC57A5}"/>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14"/>
                    <a:stretch>
                      <a:fillRect l="-30435" r="-26087" b="-5714"/>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ED6409C2-7B91-61DC-4A9C-C12D0A2AB7B4}"/>
                  </a:ext>
                </a:extLst>
              </p:cNvPr>
              <p:cNvCxnSpPr>
                <a:cxnSpLocks/>
              </p:cNvCxnSpPr>
              <p:nvPr/>
            </p:nvCxnSpPr>
            <p:spPr>
              <a:xfrm flipH="1" flipV="1">
                <a:off x="10909565" y="521271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AF83285C-131F-8F1F-312F-8358752DDBD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42" name="Rectangle 41">
                <a:extLst>
                  <a:ext uri="{FF2B5EF4-FFF2-40B4-BE49-F238E27FC236}">
                    <a16:creationId xmlns:a16="http://schemas.microsoft.com/office/drawing/2014/main" id="{5AC84FE3-B7A1-8653-57DC-42DFCBABA5A1}"/>
                  </a:ext>
                </a:extLst>
              </p:cNvPr>
              <p:cNvSpPr/>
              <p:nvPr/>
            </p:nvSpPr>
            <p:spPr>
              <a:xfrm>
                <a:off x="10669799" y="5218455"/>
                <a:ext cx="248185" cy="1013315"/>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3" name="Rectangle 42">
              <a:extLst>
                <a:ext uri="{FF2B5EF4-FFF2-40B4-BE49-F238E27FC236}">
                  <a16:creationId xmlns:a16="http://schemas.microsoft.com/office/drawing/2014/main" id="{88A50126-6F51-8443-FDB3-624B1813A7D4}"/>
                </a:ext>
              </a:extLst>
            </p:cNvPr>
            <p:cNvSpPr/>
            <p:nvPr/>
          </p:nvSpPr>
          <p:spPr>
            <a:xfrm>
              <a:off x="9756676" y="4188166"/>
              <a:ext cx="226379" cy="697876"/>
            </a:xfrm>
            <a:prstGeom prst="rect">
              <a:avLst/>
            </a:prstGeom>
            <a:solidFill>
              <a:srgbClr val="70AD47">
                <a:alpha val="5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ounded Rectangle 6">
            <a:extLst>
              <a:ext uri="{FF2B5EF4-FFF2-40B4-BE49-F238E27FC236}">
                <a16:creationId xmlns:a16="http://schemas.microsoft.com/office/drawing/2014/main" id="{DAA7C065-1FE6-6E24-8EE6-54D801336091}"/>
              </a:ext>
            </a:extLst>
          </p:cNvPr>
          <p:cNvSpPr/>
          <p:nvPr/>
        </p:nvSpPr>
        <p:spPr>
          <a:xfrm>
            <a:off x="4306880" y="1411251"/>
            <a:ext cx="4135823" cy="139116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when x=1, increase prob of 1 by green bar</a:t>
            </a:r>
          </a:p>
        </p:txBody>
      </p:sp>
      <p:sp>
        <p:nvSpPr>
          <p:cNvPr id="13" name="Rounded Rectangle 12">
            <a:extLst>
              <a:ext uri="{FF2B5EF4-FFF2-40B4-BE49-F238E27FC236}">
                <a16:creationId xmlns:a16="http://schemas.microsoft.com/office/drawing/2014/main" id="{C60372E0-3EA8-E76C-492F-D95AFDEA326F}"/>
              </a:ext>
            </a:extLst>
          </p:cNvPr>
          <p:cNvSpPr/>
          <p:nvPr/>
        </p:nvSpPr>
        <p:spPr>
          <a:xfrm>
            <a:off x="8965070" y="1368701"/>
            <a:ext cx="2767737" cy="139116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when x=0, </a:t>
            </a:r>
          </a:p>
          <a:p>
            <a:pPr algn="ctr"/>
            <a:r>
              <a:rPr lang="en-US" sz="2400" dirty="0"/>
              <a:t>decrease similarly</a:t>
            </a:r>
          </a:p>
        </p:txBody>
      </p:sp>
      <p:sp>
        <p:nvSpPr>
          <p:cNvPr id="28" name="Title 27">
            <a:extLst>
              <a:ext uri="{FF2B5EF4-FFF2-40B4-BE49-F238E27FC236}">
                <a16:creationId xmlns:a16="http://schemas.microsoft.com/office/drawing/2014/main" id="{6036AD14-3623-3C5B-4AB1-D60E23BC2F7E}"/>
              </a:ext>
            </a:extLst>
          </p:cNvPr>
          <p:cNvSpPr>
            <a:spLocks noGrp="1"/>
          </p:cNvSpPr>
          <p:nvPr>
            <p:ph type="title"/>
          </p:nvPr>
        </p:nvSpPr>
        <p:spPr/>
        <p:txBody>
          <a:bodyPr/>
          <a:lstStyle/>
          <a:p>
            <a:endParaRPr lang="en-US"/>
          </a:p>
        </p:txBody>
      </p:sp>
      <p:sp>
        <p:nvSpPr>
          <p:cNvPr id="31" name="Title 1">
            <a:extLst>
              <a:ext uri="{FF2B5EF4-FFF2-40B4-BE49-F238E27FC236}">
                <a16:creationId xmlns:a16="http://schemas.microsoft.com/office/drawing/2014/main" id="{E52B6931-F9C2-8F4D-8483-0719A1392D93}"/>
              </a:ext>
            </a:extLst>
          </p:cNvPr>
          <p:cNvSpPr txBox="1">
            <a:spLocks/>
          </p:cNvSpPr>
          <p:nvPr/>
        </p:nvSpPr>
        <p:spPr>
          <a:xfrm>
            <a:off x="248312" y="482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Watermarking one token</a:t>
            </a:r>
            <a:endParaRPr lang="en-US" dirty="0"/>
          </a:p>
        </p:txBody>
      </p:sp>
      <mc:AlternateContent xmlns:mc="http://schemas.openxmlformats.org/markup-compatibility/2006">
        <mc:Choice xmlns:a14="http://schemas.microsoft.com/office/drawing/2010/main" Requires="a14">
          <p:sp>
            <p:nvSpPr>
              <p:cNvPr id="44" name="Rounded Rectangle 43">
                <a:extLst>
                  <a:ext uri="{FF2B5EF4-FFF2-40B4-BE49-F238E27FC236}">
                    <a16:creationId xmlns:a16="http://schemas.microsoft.com/office/drawing/2014/main" id="{F43D6494-A2EC-CB90-B732-E206BA43D9E6}"/>
                  </a:ext>
                </a:extLst>
              </p:cNvPr>
              <p:cNvSpPr/>
              <p:nvPr/>
            </p:nvSpPr>
            <p:spPr>
              <a:xfrm>
                <a:off x="1107146" y="3255370"/>
                <a:ext cx="3091366" cy="13911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Unbiased: </a:t>
                </a:r>
              </a:p>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𝔼</m:t>
                          </m:r>
                        </m:e>
                        <m:sub>
                          <m:r>
                            <a:rPr lang="en-US" sz="2400" b="0" i="1" smtClean="0">
                              <a:latin typeface="Cambria Math" panose="02040503050406030204" pitchFamily="18" charset="0"/>
                              <a:ea typeface="Cambria Math" panose="02040503050406030204" pitchFamily="18" charset="0"/>
                            </a:rPr>
                            <m:t>𝑥</m:t>
                          </m:r>
                        </m:sub>
                      </m:sSub>
                      <m:d>
                        <m:dPr>
                          <m:begChr m:val="["/>
                          <m:endChr m:val="]"/>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𝐵𝑒𝑟</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acc>
                                <m:accPr>
                                  <m:chr m:val="̂"/>
                                  <m:ctrlPr>
                                    <a:rPr lang="en-US" sz="2400" b="0" i="1" smtClean="0">
                                      <a:latin typeface="Cambria Math" panose="02040503050406030204" pitchFamily="18"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𝑝</m:t>
                                  </m:r>
                                </m:e>
                              </m:acc>
                            </m:e>
                            <m:sub>
                              <m:r>
                                <a:rPr lang="en-US" sz="2400" b="0" i="1" smtClean="0">
                                  <a:latin typeface="Cambria Math" panose="02040503050406030204" pitchFamily="18" charset="0"/>
                                  <a:ea typeface="Cambria Math" panose="02040503050406030204" pitchFamily="18" charset="0"/>
                                </a:rPr>
                                <m:t>𝑥</m:t>
                              </m:r>
                            </m:sub>
                          </m:sSub>
                          <m:r>
                            <a:rPr lang="en-US" sz="2400" b="0" i="1" smtClean="0">
                              <a:latin typeface="Cambria Math" panose="02040503050406030204" pitchFamily="18" charset="0"/>
                              <a:ea typeface="Cambria Math" panose="02040503050406030204" pitchFamily="18" charset="0"/>
                            </a:rPr>
                            <m:t>)</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𝑝</m:t>
                      </m:r>
                    </m:oMath>
                  </m:oMathPara>
                </a14:m>
                <a:endParaRPr lang="en-US" sz="2400" dirty="0"/>
              </a:p>
            </p:txBody>
          </p:sp>
        </mc:Choice>
        <mc:Fallback>
          <p:sp>
            <p:nvSpPr>
              <p:cNvPr id="44" name="Rounded Rectangle 43">
                <a:extLst>
                  <a:ext uri="{FF2B5EF4-FFF2-40B4-BE49-F238E27FC236}">
                    <a16:creationId xmlns:a16="http://schemas.microsoft.com/office/drawing/2014/main" id="{F43D6494-A2EC-CB90-B732-E206BA43D9E6}"/>
                  </a:ext>
                </a:extLst>
              </p:cNvPr>
              <p:cNvSpPr>
                <a:spLocks noRot="1" noChangeAspect="1" noMove="1" noResize="1" noEditPoints="1" noAdjustHandles="1" noChangeArrowheads="1" noChangeShapeType="1" noTextEdit="1"/>
              </p:cNvSpPr>
              <p:nvPr/>
            </p:nvSpPr>
            <p:spPr>
              <a:xfrm>
                <a:off x="1107146" y="3255370"/>
                <a:ext cx="3091366" cy="1391168"/>
              </a:xfrm>
              <a:prstGeom prst="round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6188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EC97BAC-A608-7CD5-6E78-37AC47251430}"/>
              </a:ext>
            </a:extLst>
          </p:cNvPr>
          <p:cNvSpPr/>
          <p:nvPr/>
        </p:nvSpPr>
        <p:spPr>
          <a:xfrm>
            <a:off x="501839" y="1783636"/>
            <a:ext cx="3091366" cy="7189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Unbiased: </a:t>
            </a:r>
          </a:p>
        </p:txBody>
      </p:sp>
      <p:grpSp>
        <p:nvGrpSpPr>
          <p:cNvPr id="45" name="Group 44">
            <a:extLst>
              <a:ext uri="{FF2B5EF4-FFF2-40B4-BE49-F238E27FC236}">
                <a16:creationId xmlns:a16="http://schemas.microsoft.com/office/drawing/2014/main" id="{DAB97931-A293-1D80-6BF4-03843F3DC475}"/>
              </a:ext>
            </a:extLst>
          </p:cNvPr>
          <p:cNvGrpSpPr/>
          <p:nvPr/>
        </p:nvGrpSpPr>
        <p:grpSpPr>
          <a:xfrm>
            <a:off x="8332705" y="2428785"/>
            <a:ext cx="1272810" cy="3380686"/>
            <a:chOff x="7946336" y="2956820"/>
            <a:chExt cx="1272810" cy="3380686"/>
          </a:xfrm>
        </p:grpSpPr>
        <p:grpSp>
          <p:nvGrpSpPr>
            <p:cNvPr id="17" name="Group 16">
              <a:extLst>
                <a:ext uri="{FF2B5EF4-FFF2-40B4-BE49-F238E27FC236}">
                  <a16:creationId xmlns:a16="http://schemas.microsoft.com/office/drawing/2014/main" id="{072C0AF4-F581-65FE-3649-1AE1350BA4E3}"/>
                </a:ext>
              </a:extLst>
            </p:cNvPr>
            <p:cNvGrpSpPr/>
            <p:nvPr/>
          </p:nvGrpSpPr>
          <p:grpSpPr>
            <a:xfrm>
              <a:off x="7946336" y="2956820"/>
              <a:ext cx="1272810" cy="3380686"/>
              <a:chOff x="10656413" y="3322142"/>
              <a:chExt cx="1272810" cy="3380686"/>
            </a:xfrm>
          </p:grpSpPr>
          <p:sp>
            <p:nvSpPr>
              <p:cNvPr id="20" name="Rectangle 19">
                <a:extLst>
                  <a:ext uri="{FF2B5EF4-FFF2-40B4-BE49-F238E27FC236}">
                    <a16:creationId xmlns:a16="http://schemas.microsoft.com/office/drawing/2014/main" id="{D11A23B0-AD07-F5DD-6F78-45978EF8AD3E}"/>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6EACB27-587F-8A5A-C4E9-E7EC4148CD29}"/>
                      </a:ext>
                    </a:extLst>
                  </p:cNvPr>
                  <p:cNvSpPr txBox="1"/>
                  <p:nvPr/>
                </p:nvSpPr>
                <p:spPr>
                  <a:xfrm>
                    <a:off x="11421072" y="3537585"/>
                    <a:ext cx="508151"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2" name="TextBox 21">
                    <a:extLst>
                      <a:ext uri="{FF2B5EF4-FFF2-40B4-BE49-F238E27FC236}">
                        <a16:creationId xmlns:a16="http://schemas.microsoft.com/office/drawing/2014/main" id="{46EACB27-587F-8A5A-C4E9-E7EC4148CD29}"/>
                      </a:ext>
                    </a:extLst>
                  </p:cNvPr>
                  <p:cNvSpPr txBox="1">
                    <a:spLocks noRot="1" noChangeAspect="1" noMove="1" noResize="1" noEditPoints="1" noAdjustHandles="1" noChangeArrowheads="1" noChangeShapeType="1" noTextEdit="1"/>
                  </p:cNvSpPr>
                  <p:nvPr/>
                </p:nvSpPr>
                <p:spPr>
                  <a:xfrm>
                    <a:off x="11421072" y="3537585"/>
                    <a:ext cx="508151" cy="430887"/>
                  </a:xfrm>
                  <a:prstGeom prst="rect">
                    <a:avLst/>
                  </a:prstGeom>
                  <a:blipFill>
                    <a:blip r:embed="rId3"/>
                    <a:stretch>
                      <a:fillRect l="-17073" t="-17647" r="-26829" b="-382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121B3409-FB69-E2B6-438C-A9A984C0C9BF}"/>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23" name="TextBox 22">
                    <a:extLst>
                      <a:ext uri="{FF2B5EF4-FFF2-40B4-BE49-F238E27FC236}">
                        <a16:creationId xmlns:a16="http://schemas.microsoft.com/office/drawing/2014/main" id="{121B3409-FB69-E2B6-438C-A9A984C0C9BF}"/>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4"/>
                    <a:stretch>
                      <a:fillRect l="-36842" b="-122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A400230E-D16C-E6C5-C7A8-AB417F9F5F31}"/>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6" name="TextBox 25">
                    <a:extLst>
                      <a:ext uri="{FF2B5EF4-FFF2-40B4-BE49-F238E27FC236}">
                        <a16:creationId xmlns:a16="http://schemas.microsoft.com/office/drawing/2014/main" id="{A400230E-D16C-E6C5-C7A8-AB417F9F5F31}"/>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5"/>
                    <a:stretch>
                      <a:fillRect l="-30435" r="-26087" b="-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7E84F2BA-0664-6E72-57F0-D67D52B13C01}"/>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7" name="TextBox 26">
                    <a:extLst>
                      <a:ext uri="{FF2B5EF4-FFF2-40B4-BE49-F238E27FC236}">
                        <a16:creationId xmlns:a16="http://schemas.microsoft.com/office/drawing/2014/main" id="{7E84F2BA-0664-6E72-57F0-D67D52B13C01}"/>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6"/>
                    <a:stretch>
                      <a:fillRect l="-30435" r="-26087" b="-5714"/>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1B0F9044-F277-356F-CAF5-8607D9941097}"/>
                  </a:ext>
                </a:extLst>
              </p:cNvPr>
              <p:cNvCxnSpPr>
                <a:cxnSpLocks/>
              </p:cNvCxnSpPr>
              <p:nvPr/>
            </p:nvCxnSpPr>
            <p:spPr>
              <a:xfrm flipH="1" flipV="1">
                <a:off x="10936939" y="3755981"/>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6A35758D-FBAC-FE08-074B-B33BA02A064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8B398797-67D5-04B8-2613-8C625AABD6AE}"/>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 name="Rectangle 32">
              <a:extLst>
                <a:ext uri="{FF2B5EF4-FFF2-40B4-BE49-F238E27FC236}">
                  <a16:creationId xmlns:a16="http://schemas.microsoft.com/office/drawing/2014/main" id="{6EB03B19-4C79-E283-12DC-54BBCFEF57E7}"/>
                </a:ext>
              </a:extLst>
            </p:cNvPr>
            <p:cNvSpPr/>
            <p:nvPr/>
          </p:nvSpPr>
          <p:spPr>
            <a:xfrm>
              <a:off x="7946336" y="3387708"/>
              <a:ext cx="261571" cy="72416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79C2AB90-242B-DA01-692A-7223222F9FA3}"/>
              </a:ext>
            </a:extLst>
          </p:cNvPr>
          <p:cNvGrpSpPr/>
          <p:nvPr/>
        </p:nvGrpSpPr>
        <p:grpSpPr>
          <a:xfrm>
            <a:off x="10380079" y="2467429"/>
            <a:ext cx="1028414" cy="3380686"/>
            <a:chOff x="10656413" y="3322142"/>
            <a:chExt cx="1028414" cy="3380686"/>
          </a:xfrm>
        </p:grpSpPr>
        <p:sp>
          <p:nvSpPr>
            <p:cNvPr id="35" name="Rectangle 34">
              <a:extLst>
                <a:ext uri="{FF2B5EF4-FFF2-40B4-BE49-F238E27FC236}">
                  <a16:creationId xmlns:a16="http://schemas.microsoft.com/office/drawing/2014/main" id="{2C68F6A6-EBB9-D9A2-2751-857115E728D8}"/>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D96634AF-562C-4EF5-A638-190858F52BB0}"/>
                    </a:ext>
                  </a:extLst>
                </p:cNvPr>
                <p:cNvSpPr txBox="1"/>
                <p:nvPr/>
              </p:nvSpPr>
              <p:spPr>
                <a:xfrm>
                  <a:off x="11168404" y="5315840"/>
                  <a:ext cx="51642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6" name="TextBox 35">
                  <a:extLst>
                    <a:ext uri="{FF2B5EF4-FFF2-40B4-BE49-F238E27FC236}">
                      <a16:creationId xmlns:a16="http://schemas.microsoft.com/office/drawing/2014/main" id="{D96634AF-562C-4EF5-A638-190858F52BB0}"/>
                    </a:ext>
                  </a:extLst>
                </p:cNvPr>
                <p:cNvSpPr txBox="1">
                  <a:spLocks noRot="1" noChangeAspect="1" noMove="1" noResize="1" noEditPoints="1" noAdjustHandles="1" noChangeArrowheads="1" noChangeShapeType="1" noTextEdit="1"/>
                </p:cNvSpPr>
                <p:nvPr/>
              </p:nvSpPr>
              <p:spPr>
                <a:xfrm>
                  <a:off x="11168404" y="5315840"/>
                  <a:ext cx="516423" cy="430887"/>
                </a:xfrm>
                <a:prstGeom prst="rect">
                  <a:avLst/>
                </a:prstGeom>
                <a:blipFill>
                  <a:blip r:embed="rId7"/>
                  <a:stretch>
                    <a:fillRect l="-14286" t="-17647" r="-26190" b="-382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9A66AB14-7358-05C9-C09B-7F05B362E1AD}"/>
                    </a:ext>
                  </a:extLst>
                </p:cNvPr>
                <p:cNvSpPr txBox="1"/>
                <p:nvPr/>
              </p:nvSpPr>
              <p:spPr>
                <a:xfrm>
                  <a:off x="11434134" y="4514843"/>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37" name="TextBox 36">
                  <a:extLst>
                    <a:ext uri="{FF2B5EF4-FFF2-40B4-BE49-F238E27FC236}">
                      <a16:creationId xmlns:a16="http://schemas.microsoft.com/office/drawing/2014/main" id="{9A66AB14-7358-05C9-C09B-7F05B362E1AD}"/>
                    </a:ext>
                  </a:extLst>
                </p:cNvPr>
                <p:cNvSpPr txBox="1">
                  <a:spLocks noRot="1" noChangeAspect="1" noMove="1" noResize="1" noEditPoints="1" noAdjustHandles="1" noChangeArrowheads="1" noChangeShapeType="1" noTextEdit="1"/>
                </p:cNvSpPr>
                <p:nvPr/>
              </p:nvSpPr>
              <p:spPr>
                <a:xfrm>
                  <a:off x="11434134" y="4514843"/>
                  <a:ext cx="234038" cy="608372"/>
                </a:xfrm>
                <a:prstGeom prst="rect">
                  <a:avLst/>
                </a:prstGeom>
                <a:blipFill>
                  <a:blip r:embed="rId8"/>
                  <a:stretch>
                    <a:fillRect l="-35000" b="-145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2355B276-F165-BC2B-5874-70BE06FA71F0}"/>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8" name="TextBox 37">
                  <a:extLst>
                    <a:ext uri="{FF2B5EF4-FFF2-40B4-BE49-F238E27FC236}">
                      <a16:creationId xmlns:a16="http://schemas.microsoft.com/office/drawing/2014/main" id="{2355B276-F165-BC2B-5874-70BE06FA71F0}"/>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9"/>
                  <a:stretch>
                    <a:fillRect l="-26087" r="-30435" b="-28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C233F93A-B879-CA8E-7CC5-3AA78CDC57A5}"/>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9" name="TextBox 38">
                  <a:extLst>
                    <a:ext uri="{FF2B5EF4-FFF2-40B4-BE49-F238E27FC236}">
                      <a16:creationId xmlns:a16="http://schemas.microsoft.com/office/drawing/2014/main" id="{C233F93A-B879-CA8E-7CC5-3AA78CDC57A5}"/>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10"/>
                  <a:stretch>
                    <a:fillRect l="-26087" r="-26087" b="-5714"/>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ED6409C2-7B91-61DC-4A9C-C12D0A2AB7B4}"/>
                </a:ext>
              </a:extLst>
            </p:cNvPr>
            <p:cNvCxnSpPr>
              <a:cxnSpLocks/>
            </p:cNvCxnSpPr>
            <p:nvPr/>
          </p:nvCxnSpPr>
          <p:spPr>
            <a:xfrm flipH="1" flipV="1">
              <a:off x="10909565" y="521271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AF83285C-131F-8F1F-312F-8358752DDBD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42" name="Rectangle 41">
              <a:extLst>
                <a:ext uri="{FF2B5EF4-FFF2-40B4-BE49-F238E27FC236}">
                  <a16:creationId xmlns:a16="http://schemas.microsoft.com/office/drawing/2014/main" id="{5AC84FE3-B7A1-8653-57DC-42DFCBABA5A1}"/>
                </a:ext>
              </a:extLst>
            </p:cNvPr>
            <p:cNvSpPr/>
            <p:nvPr/>
          </p:nvSpPr>
          <p:spPr>
            <a:xfrm>
              <a:off x="10669799" y="5218455"/>
              <a:ext cx="248185" cy="1013315"/>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4EE4D32-96F1-C441-9C44-E570A62A82A4}"/>
                  </a:ext>
                </a:extLst>
              </p:cNvPr>
              <p:cNvSpPr txBox="1"/>
              <p:nvPr/>
            </p:nvSpPr>
            <p:spPr>
              <a:xfrm>
                <a:off x="292208" y="2724020"/>
                <a:ext cx="7533216" cy="115313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0"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m:rPr>
                                  <m:sty m:val="p"/>
                                </m:rPr>
                                <a:rPr lang="en-US" sz="2400" b="0" i="0" smtClean="0">
                                  <a:latin typeface="Cambria Math" panose="02040503050406030204" pitchFamily="18" charset="0"/>
                                </a:rPr>
                                <m:t>x</m:t>
                              </m:r>
                            </m:lim>
                          </m:limLow>
                        </m:fName>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m:t>
                              </m:r>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r>
                            <a:rPr lang="en-US" sz="2400" b="1" i="0" smtClean="0">
                              <a:solidFill>
                                <a:schemeClr val="accent6"/>
                              </a:solidFill>
                              <a:latin typeface="Cambria Math" panose="02040503050406030204" pitchFamily="18" charset="0"/>
                            </a:rPr>
                            <m:t> </m:t>
                          </m:r>
                          <m:r>
                            <a:rPr lang="en-US" sz="2400" b="1" i="0" smtClean="0">
                              <a:solidFill>
                                <a:schemeClr val="accent6"/>
                              </a:solidFill>
                              <a:latin typeface="Cambria Math" panose="02040503050406030204" pitchFamily="18" charset="0"/>
                            </a:rPr>
                            <m:t>𝐚𝐫𝐞𝐚</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1" i="0" smtClean="0">
                          <a:solidFill>
                            <a:schemeClr val="accent6"/>
                          </a:solidFill>
                          <a:latin typeface="Cambria Math" panose="02040503050406030204" pitchFamily="18" charset="0"/>
                        </a:rPr>
                        <m:t>𝐠𝐫𝐞𝐞𝐧</m:t>
                      </m:r>
                      <m:r>
                        <a:rPr lang="en-US" sz="2400" b="1" i="0" smtClean="0">
                          <a:solidFill>
                            <a:schemeClr val="accent6"/>
                          </a:solidFill>
                          <a:latin typeface="Cambria Math" panose="02040503050406030204" pitchFamily="18" charset="0"/>
                        </a:rPr>
                        <m:t> </m:t>
                      </m:r>
                      <m:r>
                        <a:rPr lang="en-US" sz="2400" b="1" i="0" smtClean="0">
                          <a:solidFill>
                            <a:schemeClr val="accent6"/>
                          </a:solidFill>
                          <a:latin typeface="Cambria Math" panose="02040503050406030204" pitchFamily="18" charset="0"/>
                        </a:rPr>
                        <m:t>𝐚𝐫𝐞𝐚</m:t>
                      </m:r>
                      <m:r>
                        <a:rPr lang="en-US" sz="2400" b="0" i="1" smtClean="0">
                          <a:latin typeface="Cambria Math" panose="02040503050406030204" pitchFamily="18" charset="0"/>
                        </a:rPr>
                        <m:t>)</m:t>
                      </m:r>
                    </m:oMath>
                  </m:oMathPara>
                </a14:m>
                <a:endParaRPr lang="en-US" sz="2400" dirty="0"/>
              </a:p>
              <a:p>
                <a:r>
                  <a:rPr lang="en-US" sz="240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r>
                  <a:rPr lang="en-US" sz="2400" dirty="0"/>
                  <a:t> as desired.</a:t>
                </a:r>
              </a:p>
            </p:txBody>
          </p:sp>
        </mc:Choice>
        <mc:Fallback>
          <p:sp>
            <p:nvSpPr>
              <p:cNvPr id="3" name="TextBox 2">
                <a:extLst>
                  <a:ext uri="{FF2B5EF4-FFF2-40B4-BE49-F238E27FC236}">
                    <a16:creationId xmlns:a16="http://schemas.microsoft.com/office/drawing/2014/main" id="{24EE4D32-96F1-C441-9C44-E570A62A82A4}"/>
                  </a:ext>
                </a:extLst>
              </p:cNvPr>
              <p:cNvSpPr txBox="1">
                <a:spLocks noRot="1" noChangeAspect="1" noMove="1" noResize="1" noEditPoints="1" noAdjustHandles="1" noChangeArrowheads="1" noChangeShapeType="1" noTextEdit="1"/>
              </p:cNvSpPr>
              <p:nvPr/>
            </p:nvSpPr>
            <p:spPr>
              <a:xfrm>
                <a:off x="292208" y="2724020"/>
                <a:ext cx="7533216" cy="1153136"/>
              </a:xfrm>
              <a:prstGeom prst="rect">
                <a:avLst/>
              </a:prstGeom>
              <a:blipFill>
                <a:blip r:embed="rId11"/>
                <a:stretch>
                  <a:fillRect b="-97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5397A24-025B-980A-7E94-3774583DD3A3}"/>
                  </a:ext>
                </a:extLst>
              </p:cNvPr>
              <p:cNvSpPr txBox="1"/>
              <p:nvPr/>
            </p:nvSpPr>
            <p:spPr>
              <a:xfrm>
                <a:off x="177128" y="5418638"/>
                <a:ext cx="4948021"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 | </m:t>
                              </m:r>
                              <m:r>
                                <a:rPr lang="en-US" sz="2400" b="0" i="1" smtClean="0">
                                  <a:latin typeface="Cambria Math" panose="02040503050406030204" pitchFamily="18" charset="0"/>
                                </a:rPr>
                                <m:t>𝑥</m:t>
                              </m:r>
                              <m:r>
                                <a:rPr lang="en-US" sz="2400" b="0" i="1" smtClean="0">
                                  <a:latin typeface="Cambria Math" panose="02040503050406030204" pitchFamily="18" charset="0"/>
                                </a:rPr>
                                <m:t>=1</m:t>
                              </m:r>
                            </m:e>
                          </m:d>
                        </m:e>
                      </m:func>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r>
                        <a:rPr lang="en-US" sz="2400" b="1" i="0" smtClean="0">
                          <a:solidFill>
                            <a:schemeClr val="accent6"/>
                          </a:solidFill>
                          <a:latin typeface="Cambria Math" panose="02040503050406030204" pitchFamily="18" charset="0"/>
                        </a:rPr>
                        <m:t> </m:t>
                      </m:r>
                      <m:r>
                        <a:rPr lang="en-US" sz="2400" b="1" i="0" smtClean="0">
                          <a:solidFill>
                            <a:schemeClr val="accent6"/>
                          </a:solidFill>
                          <a:latin typeface="Cambria Math" panose="02040503050406030204" pitchFamily="18" charset="0"/>
                        </a:rPr>
                        <m:t>𝐚𝐫𝐞𝐚</m:t>
                      </m:r>
                    </m:oMath>
                  </m:oMathPara>
                </a14:m>
                <a:endParaRPr lang="en-US" sz="2400" dirty="0"/>
              </a:p>
            </p:txBody>
          </p:sp>
        </mc:Choice>
        <mc:Fallback>
          <p:sp>
            <p:nvSpPr>
              <p:cNvPr id="5" name="TextBox 4">
                <a:extLst>
                  <a:ext uri="{FF2B5EF4-FFF2-40B4-BE49-F238E27FC236}">
                    <a16:creationId xmlns:a16="http://schemas.microsoft.com/office/drawing/2014/main" id="{05397A24-025B-980A-7E94-3774583DD3A3}"/>
                  </a:ext>
                </a:extLst>
              </p:cNvPr>
              <p:cNvSpPr txBox="1">
                <a:spLocks noRot="1" noChangeAspect="1" noMove="1" noResize="1" noEditPoints="1" noAdjustHandles="1" noChangeArrowheads="1" noChangeShapeType="1" noTextEdit="1"/>
              </p:cNvSpPr>
              <p:nvPr/>
            </p:nvSpPr>
            <p:spPr>
              <a:xfrm>
                <a:off x="177128" y="5418638"/>
                <a:ext cx="4948021" cy="461665"/>
              </a:xfrm>
              <a:prstGeom prst="rect">
                <a:avLst/>
              </a:prstGeom>
              <a:blipFill>
                <a:blip r:embed="rId12"/>
                <a:stretch>
                  <a:fillRect b="-18421"/>
                </a:stretch>
              </a:blipFill>
            </p:spPr>
            <p:txBody>
              <a:bodyPr/>
              <a:lstStyle/>
              <a:p>
                <a:r>
                  <a:rPr lang="en-US">
                    <a:noFill/>
                  </a:rPr>
                  <a:t> </a:t>
                </a:r>
              </a:p>
            </p:txBody>
          </p:sp>
        </mc:Fallback>
      </mc:AlternateContent>
      <p:sp>
        <p:nvSpPr>
          <p:cNvPr id="6" name="Rounded Rectangle 5">
            <a:extLst>
              <a:ext uri="{FF2B5EF4-FFF2-40B4-BE49-F238E27FC236}">
                <a16:creationId xmlns:a16="http://schemas.microsoft.com/office/drawing/2014/main" id="{3EBDD46C-91CC-E538-8CB1-3E33411C46C1}"/>
              </a:ext>
            </a:extLst>
          </p:cNvPr>
          <p:cNvSpPr/>
          <p:nvPr/>
        </p:nvSpPr>
        <p:spPr>
          <a:xfrm>
            <a:off x="501839" y="4576682"/>
            <a:ext cx="3091366" cy="7189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Correlated:</a:t>
            </a:r>
          </a:p>
        </p:txBody>
      </p:sp>
      <p:sp>
        <p:nvSpPr>
          <p:cNvPr id="28" name="Title 27">
            <a:extLst>
              <a:ext uri="{FF2B5EF4-FFF2-40B4-BE49-F238E27FC236}">
                <a16:creationId xmlns:a16="http://schemas.microsoft.com/office/drawing/2014/main" id="{91ADEDA5-DC68-C104-60D4-D169398C1A0A}"/>
              </a:ext>
            </a:extLst>
          </p:cNvPr>
          <p:cNvSpPr>
            <a:spLocks noGrp="1"/>
          </p:cNvSpPr>
          <p:nvPr>
            <p:ph type="title"/>
          </p:nvPr>
        </p:nvSpPr>
        <p:spPr/>
        <p:txBody>
          <a:bodyPr/>
          <a:lstStyle/>
          <a:p>
            <a:endParaRPr lang="en-US"/>
          </a:p>
        </p:txBody>
      </p:sp>
      <p:sp>
        <p:nvSpPr>
          <p:cNvPr id="31" name="Title 1">
            <a:extLst>
              <a:ext uri="{FF2B5EF4-FFF2-40B4-BE49-F238E27FC236}">
                <a16:creationId xmlns:a16="http://schemas.microsoft.com/office/drawing/2014/main" id="{ADCEFADA-8236-1B98-41E8-435AC4C2C702}"/>
              </a:ext>
            </a:extLst>
          </p:cNvPr>
          <p:cNvSpPr txBox="1">
            <a:spLocks/>
          </p:cNvSpPr>
          <p:nvPr/>
        </p:nvSpPr>
        <p:spPr>
          <a:xfrm>
            <a:off x="248312" y="482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Watermarking one token</a:t>
            </a:r>
            <a:endParaRPr lang="en-US" dirty="0"/>
          </a:p>
        </p:txBody>
      </p: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7536C260-15FD-934D-A290-002354153F09}"/>
                  </a:ext>
                </a:extLst>
              </p:cNvPr>
              <p:cNvSpPr txBox="1"/>
              <p:nvPr/>
            </p:nvSpPr>
            <p:spPr>
              <a:xfrm>
                <a:off x="177128" y="6003261"/>
                <a:ext cx="8443195" cy="78380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𝑥</m:t>
                              </m:r>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oMath>
                  </m:oMathPara>
                </a14:m>
                <a:endParaRPr lang="en-US" sz="2400" dirty="0"/>
              </a:p>
            </p:txBody>
          </p:sp>
        </mc:Choice>
        <mc:Fallback>
          <p:sp>
            <p:nvSpPr>
              <p:cNvPr id="44" name="TextBox 43">
                <a:extLst>
                  <a:ext uri="{FF2B5EF4-FFF2-40B4-BE49-F238E27FC236}">
                    <a16:creationId xmlns:a16="http://schemas.microsoft.com/office/drawing/2014/main" id="{7536C260-15FD-934D-A290-002354153F09}"/>
                  </a:ext>
                </a:extLst>
              </p:cNvPr>
              <p:cNvSpPr txBox="1">
                <a:spLocks noRot="1" noChangeAspect="1" noMove="1" noResize="1" noEditPoints="1" noAdjustHandles="1" noChangeArrowheads="1" noChangeShapeType="1" noTextEdit="1"/>
              </p:cNvSpPr>
              <p:nvPr/>
            </p:nvSpPr>
            <p:spPr>
              <a:xfrm>
                <a:off x="177128" y="6003261"/>
                <a:ext cx="8443195" cy="783804"/>
              </a:xfrm>
              <a:prstGeom prst="rect">
                <a:avLst/>
              </a:prstGeom>
              <a:blipFill>
                <a:blip r:embed="rId13"/>
                <a:stretch>
                  <a:fillRect b="-6349"/>
                </a:stretch>
              </a:blipFill>
            </p:spPr>
            <p:txBody>
              <a:bodyPr/>
              <a:lstStyle/>
              <a:p>
                <a:r>
                  <a:rPr lang="en-US">
                    <a:noFill/>
                  </a:rPr>
                  <a:t> </a:t>
                </a:r>
              </a:p>
            </p:txBody>
          </p:sp>
        </mc:Fallback>
      </mc:AlternateContent>
      <p:sp>
        <p:nvSpPr>
          <p:cNvPr id="47" name="Rectangle 46">
            <a:extLst>
              <a:ext uri="{FF2B5EF4-FFF2-40B4-BE49-F238E27FC236}">
                <a16:creationId xmlns:a16="http://schemas.microsoft.com/office/drawing/2014/main" id="{0E6F9527-0DD5-9E3F-4EB9-4C2630760A98}"/>
              </a:ext>
            </a:extLst>
          </p:cNvPr>
          <p:cNvSpPr/>
          <p:nvPr/>
        </p:nvSpPr>
        <p:spPr>
          <a:xfrm>
            <a:off x="10140314" y="3660130"/>
            <a:ext cx="226379" cy="697876"/>
          </a:xfrm>
          <a:prstGeom prst="rect">
            <a:avLst/>
          </a:prstGeom>
          <a:solidFill>
            <a:srgbClr val="70AD47">
              <a:alpha val="5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841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DAB97931-A293-1D80-6BF4-03843F3DC475}"/>
              </a:ext>
            </a:extLst>
          </p:cNvPr>
          <p:cNvGrpSpPr/>
          <p:nvPr/>
        </p:nvGrpSpPr>
        <p:grpSpPr>
          <a:xfrm>
            <a:off x="7946336" y="2956820"/>
            <a:ext cx="1272810" cy="3380686"/>
            <a:chOff x="7946336" y="2956820"/>
            <a:chExt cx="1272810" cy="3380686"/>
          </a:xfrm>
        </p:grpSpPr>
        <p:grpSp>
          <p:nvGrpSpPr>
            <p:cNvPr id="17" name="Group 16">
              <a:extLst>
                <a:ext uri="{FF2B5EF4-FFF2-40B4-BE49-F238E27FC236}">
                  <a16:creationId xmlns:a16="http://schemas.microsoft.com/office/drawing/2014/main" id="{072C0AF4-F581-65FE-3649-1AE1350BA4E3}"/>
                </a:ext>
              </a:extLst>
            </p:cNvPr>
            <p:cNvGrpSpPr/>
            <p:nvPr/>
          </p:nvGrpSpPr>
          <p:grpSpPr>
            <a:xfrm>
              <a:off x="7946336" y="2956820"/>
              <a:ext cx="1272810" cy="3380686"/>
              <a:chOff x="10656413" y="3322142"/>
              <a:chExt cx="1272810" cy="3380686"/>
            </a:xfrm>
          </p:grpSpPr>
          <p:sp>
            <p:nvSpPr>
              <p:cNvPr id="20" name="Rectangle 19">
                <a:extLst>
                  <a:ext uri="{FF2B5EF4-FFF2-40B4-BE49-F238E27FC236}">
                    <a16:creationId xmlns:a16="http://schemas.microsoft.com/office/drawing/2014/main" id="{D11A23B0-AD07-F5DD-6F78-45978EF8AD3E}"/>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6EACB27-587F-8A5A-C4E9-E7EC4148CD29}"/>
                      </a:ext>
                    </a:extLst>
                  </p:cNvPr>
                  <p:cNvSpPr txBox="1"/>
                  <p:nvPr/>
                </p:nvSpPr>
                <p:spPr>
                  <a:xfrm>
                    <a:off x="11421072" y="3537585"/>
                    <a:ext cx="508151"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2" name="TextBox 21">
                    <a:extLst>
                      <a:ext uri="{FF2B5EF4-FFF2-40B4-BE49-F238E27FC236}">
                        <a16:creationId xmlns:a16="http://schemas.microsoft.com/office/drawing/2014/main" id="{46EACB27-587F-8A5A-C4E9-E7EC4148CD29}"/>
                      </a:ext>
                    </a:extLst>
                  </p:cNvPr>
                  <p:cNvSpPr txBox="1">
                    <a:spLocks noRot="1" noChangeAspect="1" noMove="1" noResize="1" noEditPoints="1" noAdjustHandles="1" noChangeArrowheads="1" noChangeShapeType="1" noTextEdit="1"/>
                  </p:cNvSpPr>
                  <p:nvPr/>
                </p:nvSpPr>
                <p:spPr>
                  <a:xfrm>
                    <a:off x="11421072" y="3537585"/>
                    <a:ext cx="508151" cy="430887"/>
                  </a:xfrm>
                  <a:prstGeom prst="rect">
                    <a:avLst/>
                  </a:prstGeom>
                  <a:blipFill>
                    <a:blip r:embed="rId3"/>
                    <a:stretch>
                      <a:fillRect l="-14634" t="-17143" r="-26829" b="-3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121B3409-FB69-E2B6-438C-A9A984C0C9BF}"/>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23" name="TextBox 22">
                    <a:extLst>
                      <a:ext uri="{FF2B5EF4-FFF2-40B4-BE49-F238E27FC236}">
                        <a16:creationId xmlns:a16="http://schemas.microsoft.com/office/drawing/2014/main" id="{121B3409-FB69-E2B6-438C-A9A984C0C9BF}"/>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4"/>
                    <a:stretch>
                      <a:fillRect l="-30000" b="-1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A400230E-D16C-E6C5-C7A8-AB417F9F5F31}"/>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6" name="TextBox 25">
                    <a:extLst>
                      <a:ext uri="{FF2B5EF4-FFF2-40B4-BE49-F238E27FC236}">
                        <a16:creationId xmlns:a16="http://schemas.microsoft.com/office/drawing/2014/main" id="{A400230E-D16C-E6C5-C7A8-AB417F9F5F31}"/>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5"/>
                    <a:stretch>
                      <a:fillRect l="-26087" r="-30435" b="-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7E84F2BA-0664-6E72-57F0-D67D52B13C01}"/>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7" name="TextBox 26">
                    <a:extLst>
                      <a:ext uri="{FF2B5EF4-FFF2-40B4-BE49-F238E27FC236}">
                        <a16:creationId xmlns:a16="http://schemas.microsoft.com/office/drawing/2014/main" id="{7E84F2BA-0664-6E72-57F0-D67D52B13C01}"/>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6"/>
                    <a:stretch>
                      <a:fillRect l="-26087" r="-30435" b="-2857"/>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1B0F9044-F277-356F-CAF5-8607D9941097}"/>
                  </a:ext>
                </a:extLst>
              </p:cNvPr>
              <p:cNvCxnSpPr>
                <a:cxnSpLocks/>
              </p:cNvCxnSpPr>
              <p:nvPr/>
            </p:nvCxnSpPr>
            <p:spPr>
              <a:xfrm flipH="1" flipV="1">
                <a:off x="10936939" y="3755981"/>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6A35758D-FBAC-FE08-074B-B33BA02A064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8B398797-67D5-04B8-2613-8C625AABD6AE}"/>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 name="Rectangle 32">
              <a:extLst>
                <a:ext uri="{FF2B5EF4-FFF2-40B4-BE49-F238E27FC236}">
                  <a16:creationId xmlns:a16="http://schemas.microsoft.com/office/drawing/2014/main" id="{6EB03B19-4C79-E283-12DC-54BBCFEF57E7}"/>
                </a:ext>
              </a:extLst>
            </p:cNvPr>
            <p:cNvSpPr/>
            <p:nvPr/>
          </p:nvSpPr>
          <p:spPr>
            <a:xfrm>
              <a:off x="7946336" y="3387708"/>
              <a:ext cx="261571" cy="72416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79C2AB90-242B-DA01-692A-7223222F9FA3}"/>
              </a:ext>
            </a:extLst>
          </p:cNvPr>
          <p:cNvGrpSpPr/>
          <p:nvPr/>
        </p:nvGrpSpPr>
        <p:grpSpPr>
          <a:xfrm>
            <a:off x="9993710" y="2995464"/>
            <a:ext cx="1028414" cy="3380686"/>
            <a:chOff x="10656413" y="3322142"/>
            <a:chExt cx="1028414" cy="3380686"/>
          </a:xfrm>
        </p:grpSpPr>
        <p:sp>
          <p:nvSpPr>
            <p:cNvPr id="35" name="Rectangle 34">
              <a:extLst>
                <a:ext uri="{FF2B5EF4-FFF2-40B4-BE49-F238E27FC236}">
                  <a16:creationId xmlns:a16="http://schemas.microsoft.com/office/drawing/2014/main" id="{2C68F6A6-EBB9-D9A2-2751-857115E728D8}"/>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D96634AF-562C-4EF5-A638-190858F52BB0}"/>
                    </a:ext>
                  </a:extLst>
                </p:cNvPr>
                <p:cNvSpPr txBox="1"/>
                <p:nvPr/>
              </p:nvSpPr>
              <p:spPr>
                <a:xfrm>
                  <a:off x="11168404" y="5315840"/>
                  <a:ext cx="51642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6" name="TextBox 35">
                  <a:extLst>
                    <a:ext uri="{FF2B5EF4-FFF2-40B4-BE49-F238E27FC236}">
                      <a16:creationId xmlns:a16="http://schemas.microsoft.com/office/drawing/2014/main" id="{D96634AF-562C-4EF5-A638-190858F52BB0}"/>
                    </a:ext>
                  </a:extLst>
                </p:cNvPr>
                <p:cNvSpPr txBox="1">
                  <a:spLocks noRot="1" noChangeAspect="1" noMove="1" noResize="1" noEditPoints="1" noAdjustHandles="1" noChangeArrowheads="1" noChangeShapeType="1" noTextEdit="1"/>
                </p:cNvSpPr>
                <p:nvPr/>
              </p:nvSpPr>
              <p:spPr>
                <a:xfrm>
                  <a:off x="11168404" y="5315840"/>
                  <a:ext cx="516423" cy="430887"/>
                </a:xfrm>
                <a:prstGeom prst="rect">
                  <a:avLst/>
                </a:prstGeom>
                <a:blipFill>
                  <a:blip r:embed="rId7"/>
                  <a:stretch>
                    <a:fillRect l="-17073" t="-17143" r="-26829" b="-3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9A66AB14-7358-05C9-C09B-7F05B362E1AD}"/>
                    </a:ext>
                  </a:extLst>
                </p:cNvPr>
                <p:cNvSpPr txBox="1"/>
                <p:nvPr/>
              </p:nvSpPr>
              <p:spPr>
                <a:xfrm>
                  <a:off x="11434134" y="4514843"/>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37" name="TextBox 36">
                  <a:extLst>
                    <a:ext uri="{FF2B5EF4-FFF2-40B4-BE49-F238E27FC236}">
                      <a16:creationId xmlns:a16="http://schemas.microsoft.com/office/drawing/2014/main" id="{9A66AB14-7358-05C9-C09B-7F05B362E1AD}"/>
                    </a:ext>
                  </a:extLst>
                </p:cNvPr>
                <p:cNvSpPr txBox="1">
                  <a:spLocks noRot="1" noChangeAspect="1" noMove="1" noResize="1" noEditPoints="1" noAdjustHandles="1" noChangeArrowheads="1" noChangeShapeType="1" noTextEdit="1"/>
                </p:cNvSpPr>
                <p:nvPr/>
              </p:nvSpPr>
              <p:spPr>
                <a:xfrm>
                  <a:off x="11434134" y="4514843"/>
                  <a:ext cx="234038" cy="608372"/>
                </a:xfrm>
                <a:prstGeom prst="rect">
                  <a:avLst/>
                </a:prstGeom>
                <a:blipFill>
                  <a:blip r:embed="rId8"/>
                  <a:stretch>
                    <a:fillRect l="-36842" b="-122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2355B276-F165-BC2B-5874-70BE06FA71F0}"/>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8" name="TextBox 37">
                  <a:extLst>
                    <a:ext uri="{FF2B5EF4-FFF2-40B4-BE49-F238E27FC236}">
                      <a16:creationId xmlns:a16="http://schemas.microsoft.com/office/drawing/2014/main" id="{2355B276-F165-BC2B-5874-70BE06FA71F0}"/>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5"/>
                  <a:stretch>
                    <a:fillRect l="-30435" r="-26087" b="-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C233F93A-B879-CA8E-7CC5-3AA78CDC57A5}"/>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9" name="TextBox 38">
                  <a:extLst>
                    <a:ext uri="{FF2B5EF4-FFF2-40B4-BE49-F238E27FC236}">
                      <a16:creationId xmlns:a16="http://schemas.microsoft.com/office/drawing/2014/main" id="{C233F93A-B879-CA8E-7CC5-3AA78CDC57A5}"/>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9"/>
                  <a:stretch>
                    <a:fillRect l="-30435" r="-26087" b="-5714"/>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ED6409C2-7B91-61DC-4A9C-C12D0A2AB7B4}"/>
                </a:ext>
              </a:extLst>
            </p:cNvPr>
            <p:cNvCxnSpPr>
              <a:cxnSpLocks/>
            </p:cNvCxnSpPr>
            <p:nvPr/>
          </p:nvCxnSpPr>
          <p:spPr>
            <a:xfrm flipH="1" flipV="1">
              <a:off x="10909565" y="521271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AF83285C-131F-8F1F-312F-8358752DDBD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42" name="Rectangle 41">
              <a:extLst>
                <a:ext uri="{FF2B5EF4-FFF2-40B4-BE49-F238E27FC236}">
                  <a16:creationId xmlns:a16="http://schemas.microsoft.com/office/drawing/2014/main" id="{5AC84FE3-B7A1-8653-57DC-42DFCBABA5A1}"/>
                </a:ext>
              </a:extLst>
            </p:cNvPr>
            <p:cNvSpPr/>
            <p:nvPr/>
          </p:nvSpPr>
          <p:spPr>
            <a:xfrm>
              <a:off x="10669799" y="5218455"/>
              <a:ext cx="248185" cy="1013315"/>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Rounded Rectangle 5">
            <a:extLst>
              <a:ext uri="{FF2B5EF4-FFF2-40B4-BE49-F238E27FC236}">
                <a16:creationId xmlns:a16="http://schemas.microsoft.com/office/drawing/2014/main" id="{3EBDD46C-91CC-E538-8CB1-3E33411C46C1}"/>
              </a:ext>
            </a:extLst>
          </p:cNvPr>
          <p:cNvSpPr/>
          <p:nvPr/>
        </p:nvSpPr>
        <p:spPr>
          <a:xfrm>
            <a:off x="501839" y="4576682"/>
            <a:ext cx="3091366" cy="7189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Correlated:</a:t>
            </a:r>
          </a:p>
        </p:txBody>
      </p:sp>
      <mc:AlternateContent xmlns:mc="http://schemas.openxmlformats.org/markup-compatibility/2006">
        <mc:Choice xmlns:a14="http://schemas.microsoft.com/office/drawing/2010/main" Requires="a14">
          <p:sp>
            <p:nvSpPr>
              <p:cNvPr id="7" name="Rounded Rectangle 6">
                <a:extLst>
                  <a:ext uri="{FF2B5EF4-FFF2-40B4-BE49-F238E27FC236}">
                    <a16:creationId xmlns:a16="http://schemas.microsoft.com/office/drawing/2014/main" id="{E8AAA376-421C-D68B-1DC0-08D4998AC550}"/>
                  </a:ext>
                </a:extLst>
              </p:cNvPr>
              <p:cNvSpPr/>
              <p:nvPr/>
            </p:nvSpPr>
            <p:spPr>
              <a:xfrm>
                <a:off x="174528" y="1587584"/>
                <a:ext cx="7520264" cy="225024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Observe: Green area is maximized when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oMath>
                </a14:m>
                <a:endParaRPr lang="en-US" sz="2800" dirty="0"/>
              </a:p>
              <a:p>
                <a:pPr algn="ctr"/>
                <a:r>
                  <a:rPr lang="en-US" sz="2800" dirty="0"/>
                  <a:t>or, </a:t>
                </a:r>
              </a:p>
              <a:p>
                <a:pPr algn="ctr"/>
                <a:r>
                  <a:rPr lang="en-US" sz="2800" dirty="0"/>
                  <a:t>higher entropy ⟺ stronger signal</a:t>
                </a:r>
              </a:p>
            </p:txBody>
          </p:sp>
        </mc:Choice>
        <mc:Fallback>
          <p:sp>
            <p:nvSpPr>
              <p:cNvPr id="7" name="Rounded Rectangle 6">
                <a:extLst>
                  <a:ext uri="{FF2B5EF4-FFF2-40B4-BE49-F238E27FC236}">
                    <a16:creationId xmlns:a16="http://schemas.microsoft.com/office/drawing/2014/main" id="{E8AAA376-421C-D68B-1DC0-08D4998AC550}"/>
                  </a:ext>
                </a:extLst>
              </p:cNvPr>
              <p:cNvSpPr>
                <a:spLocks noRot="1" noChangeAspect="1" noMove="1" noResize="1" noEditPoints="1" noAdjustHandles="1" noChangeArrowheads="1" noChangeShapeType="1" noTextEdit="1"/>
              </p:cNvSpPr>
              <p:nvPr/>
            </p:nvSpPr>
            <p:spPr>
              <a:xfrm>
                <a:off x="174528" y="1587584"/>
                <a:ext cx="7520264" cy="2250247"/>
              </a:xfrm>
              <a:prstGeom prst="roundRect">
                <a:avLst/>
              </a:prstGeom>
              <a:blipFill>
                <a:blip r:embed="rId10"/>
                <a:stretch>
                  <a:fillRect/>
                </a:stretch>
              </a:blipFill>
            </p:spPr>
            <p:txBody>
              <a:bodyPr/>
              <a:lstStyle/>
              <a:p>
                <a:r>
                  <a:rPr lang="en-US">
                    <a:noFill/>
                  </a:rPr>
                  <a:t> </a:t>
                </a:r>
              </a:p>
            </p:txBody>
          </p:sp>
        </mc:Fallback>
      </mc:AlternateContent>
      <p:sp>
        <p:nvSpPr>
          <p:cNvPr id="9" name="Title 8">
            <a:extLst>
              <a:ext uri="{FF2B5EF4-FFF2-40B4-BE49-F238E27FC236}">
                <a16:creationId xmlns:a16="http://schemas.microsoft.com/office/drawing/2014/main" id="{487F8ADB-B0CD-5CD9-98EB-F8DC8007D4D1}"/>
              </a:ext>
            </a:extLst>
          </p:cNvPr>
          <p:cNvSpPr>
            <a:spLocks noGrp="1"/>
          </p:cNvSpPr>
          <p:nvPr>
            <p:ph type="title"/>
          </p:nvPr>
        </p:nvSpPr>
        <p:spPr/>
        <p:txBody>
          <a:bodyPr/>
          <a:lstStyle/>
          <a:p>
            <a:endParaRPr lang="en-US"/>
          </a:p>
        </p:txBody>
      </p:sp>
      <p:sp>
        <p:nvSpPr>
          <p:cNvPr id="10" name="Title 1">
            <a:extLst>
              <a:ext uri="{FF2B5EF4-FFF2-40B4-BE49-F238E27FC236}">
                <a16:creationId xmlns:a16="http://schemas.microsoft.com/office/drawing/2014/main" id="{CF3C0D76-9E5F-DDF6-023E-CB27B7CC5FB1}"/>
              </a:ext>
            </a:extLst>
          </p:cNvPr>
          <p:cNvSpPr txBox="1">
            <a:spLocks/>
          </p:cNvSpPr>
          <p:nvPr/>
        </p:nvSpPr>
        <p:spPr>
          <a:xfrm>
            <a:off x="248312" y="482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Watermarking one token</a:t>
            </a:r>
            <a:endParaRPr lang="en-US" dirty="0"/>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0282E49-2313-2F98-E702-6B9EFE2FA261}"/>
                  </a:ext>
                </a:extLst>
              </p:cNvPr>
              <p:cNvSpPr txBox="1"/>
              <p:nvPr/>
            </p:nvSpPr>
            <p:spPr>
              <a:xfrm>
                <a:off x="177128" y="6003261"/>
                <a:ext cx="8443195" cy="78380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𝑥</m:t>
                              </m:r>
                            </m:e>
                          </m:d>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r>
                        <a:rPr lang="en-US" sz="2400" b="1" i="0" smtClean="0">
                          <a:solidFill>
                            <a:schemeClr val="accent6"/>
                          </a:solidFill>
                          <a:latin typeface="Cambria Math" panose="02040503050406030204" pitchFamily="18" charset="0"/>
                        </a:rPr>
                        <m:t>𝐠𝐫𝐞𝐞𝐧</m:t>
                      </m:r>
                    </m:oMath>
                  </m:oMathPara>
                </a14:m>
                <a:endParaRPr lang="en-US" sz="2400" dirty="0"/>
              </a:p>
            </p:txBody>
          </p:sp>
        </mc:Choice>
        <mc:Fallback>
          <p:sp>
            <p:nvSpPr>
              <p:cNvPr id="11" name="TextBox 10">
                <a:extLst>
                  <a:ext uri="{FF2B5EF4-FFF2-40B4-BE49-F238E27FC236}">
                    <a16:creationId xmlns:a16="http://schemas.microsoft.com/office/drawing/2014/main" id="{80282E49-2313-2F98-E702-6B9EFE2FA261}"/>
                  </a:ext>
                </a:extLst>
              </p:cNvPr>
              <p:cNvSpPr txBox="1">
                <a:spLocks noRot="1" noChangeAspect="1" noMove="1" noResize="1" noEditPoints="1" noAdjustHandles="1" noChangeArrowheads="1" noChangeShapeType="1" noTextEdit="1"/>
              </p:cNvSpPr>
              <p:nvPr/>
            </p:nvSpPr>
            <p:spPr>
              <a:xfrm>
                <a:off x="177128" y="6003261"/>
                <a:ext cx="8443195" cy="783804"/>
              </a:xfrm>
              <a:prstGeom prst="rect">
                <a:avLst/>
              </a:prstGeom>
              <a:blipFill>
                <a:blip r:embed="rId11"/>
                <a:stretch>
                  <a:fillRect b="-6349"/>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CEBA18E-6AFA-B5A8-8D9F-69ADC83DA449}"/>
              </a:ext>
            </a:extLst>
          </p:cNvPr>
          <p:cNvSpPr/>
          <p:nvPr/>
        </p:nvSpPr>
        <p:spPr>
          <a:xfrm>
            <a:off x="9753945" y="4188165"/>
            <a:ext cx="226379" cy="697876"/>
          </a:xfrm>
          <a:prstGeom prst="rect">
            <a:avLst/>
          </a:prstGeom>
          <a:solidFill>
            <a:srgbClr val="70AD47">
              <a:alpha val="5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3239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64D2-3E14-124C-9C26-15932F5F342C}"/>
              </a:ext>
            </a:extLst>
          </p:cNvPr>
          <p:cNvSpPr>
            <a:spLocks noGrp="1"/>
          </p:cNvSpPr>
          <p:nvPr>
            <p:ph type="title"/>
          </p:nvPr>
        </p:nvSpPr>
        <p:spPr/>
        <p:txBody>
          <a:bodyPr/>
          <a:lstStyle/>
          <a:p>
            <a:r>
              <a:rPr lang="en-US" dirty="0"/>
              <a:t>Why do we care?</a:t>
            </a:r>
          </a:p>
        </p:txBody>
      </p:sp>
      <p:sp>
        <p:nvSpPr>
          <p:cNvPr id="3" name="Content Placeholder 2">
            <a:extLst>
              <a:ext uri="{FF2B5EF4-FFF2-40B4-BE49-F238E27FC236}">
                <a16:creationId xmlns:a16="http://schemas.microsoft.com/office/drawing/2014/main" id="{C96A9BEC-3594-3041-BBCB-41B85DA83DAA}"/>
              </a:ext>
            </a:extLst>
          </p:cNvPr>
          <p:cNvSpPr>
            <a:spLocks noGrp="1"/>
          </p:cNvSpPr>
          <p:nvPr>
            <p:ph idx="1"/>
          </p:nvPr>
        </p:nvSpPr>
        <p:spPr/>
        <p:txBody>
          <a:bodyPr/>
          <a:lstStyle/>
          <a:p>
            <a:r>
              <a:rPr lang="en-US" dirty="0"/>
              <a:t>Detecting AI-generated misinformation</a:t>
            </a:r>
          </a:p>
          <a:p>
            <a:r>
              <a:rPr lang="en-US" dirty="0"/>
              <a:t>Preventing “Model Collapse”</a:t>
            </a:r>
          </a:p>
          <a:p>
            <a:pPr lvl="1"/>
            <a:r>
              <a:rPr lang="en-US" dirty="0"/>
              <a:t>[SSZ+23]: training LLMs on LLM-generated data results in quality loss</a:t>
            </a:r>
          </a:p>
          <a:p>
            <a:r>
              <a:rPr lang="en-US" dirty="0"/>
              <a:t>Detecting inappropriate use (e.g., plagiarism)</a:t>
            </a:r>
          </a:p>
          <a:p>
            <a:endParaRPr lang="en-US" dirty="0"/>
          </a:p>
          <a:p>
            <a:pPr marL="0" indent="0">
              <a:buNone/>
            </a:pPr>
            <a:r>
              <a:rPr lang="en-US" dirty="0"/>
              <a:t>Recent government calls for distinguishing AI-generated content</a:t>
            </a:r>
          </a:p>
          <a:p>
            <a:pPr lvl="1"/>
            <a:r>
              <a:rPr lang="en-US" strike="sngStrike" dirty="0"/>
              <a:t>Biden’s executive order</a:t>
            </a:r>
          </a:p>
          <a:p>
            <a:pPr lvl="1"/>
            <a:r>
              <a:rPr lang="en-US" dirty="0"/>
              <a:t>EU AI act</a:t>
            </a:r>
          </a:p>
          <a:p>
            <a:endParaRPr lang="en-US" dirty="0"/>
          </a:p>
        </p:txBody>
      </p:sp>
    </p:spTree>
    <p:extLst>
      <p:ext uri="{BB962C8B-B14F-4D97-AF65-F5344CB8AC3E}">
        <p14:creationId xmlns:p14="http://schemas.microsoft.com/office/powerpoint/2010/main" val="1513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DAB97931-A293-1D80-6BF4-03843F3DC475}"/>
              </a:ext>
            </a:extLst>
          </p:cNvPr>
          <p:cNvGrpSpPr/>
          <p:nvPr/>
        </p:nvGrpSpPr>
        <p:grpSpPr>
          <a:xfrm>
            <a:off x="5976084" y="3027803"/>
            <a:ext cx="1272810" cy="3380686"/>
            <a:chOff x="7946336" y="2956820"/>
            <a:chExt cx="1272810" cy="3380686"/>
          </a:xfrm>
        </p:grpSpPr>
        <p:grpSp>
          <p:nvGrpSpPr>
            <p:cNvPr id="17" name="Group 16">
              <a:extLst>
                <a:ext uri="{FF2B5EF4-FFF2-40B4-BE49-F238E27FC236}">
                  <a16:creationId xmlns:a16="http://schemas.microsoft.com/office/drawing/2014/main" id="{072C0AF4-F581-65FE-3649-1AE1350BA4E3}"/>
                </a:ext>
              </a:extLst>
            </p:cNvPr>
            <p:cNvGrpSpPr/>
            <p:nvPr/>
          </p:nvGrpSpPr>
          <p:grpSpPr>
            <a:xfrm>
              <a:off x="7946336" y="2956820"/>
              <a:ext cx="1272810" cy="3380686"/>
              <a:chOff x="10656413" y="3322142"/>
              <a:chExt cx="1272810" cy="3380686"/>
            </a:xfrm>
          </p:grpSpPr>
          <p:sp>
            <p:nvSpPr>
              <p:cNvPr id="20" name="Rectangle 19">
                <a:extLst>
                  <a:ext uri="{FF2B5EF4-FFF2-40B4-BE49-F238E27FC236}">
                    <a16:creationId xmlns:a16="http://schemas.microsoft.com/office/drawing/2014/main" id="{D11A23B0-AD07-F5DD-6F78-45978EF8AD3E}"/>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6EACB27-587F-8A5A-C4E9-E7EC4148CD29}"/>
                      </a:ext>
                    </a:extLst>
                  </p:cNvPr>
                  <p:cNvSpPr txBox="1"/>
                  <p:nvPr/>
                </p:nvSpPr>
                <p:spPr>
                  <a:xfrm>
                    <a:off x="11421072" y="3537585"/>
                    <a:ext cx="508151"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2" name="TextBox 21">
                    <a:extLst>
                      <a:ext uri="{FF2B5EF4-FFF2-40B4-BE49-F238E27FC236}">
                        <a16:creationId xmlns:a16="http://schemas.microsoft.com/office/drawing/2014/main" id="{46EACB27-587F-8A5A-C4E9-E7EC4148CD29}"/>
                      </a:ext>
                    </a:extLst>
                  </p:cNvPr>
                  <p:cNvSpPr txBox="1">
                    <a:spLocks noRot="1" noChangeAspect="1" noMove="1" noResize="1" noEditPoints="1" noAdjustHandles="1" noChangeArrowheads="1" noChangeShapeType="1" noTextEdit="1"/>
                  </p:cNvSpPr>
                  <p:nvPr/>
                </p:nvSpPr>
                <p:spPr>
                  <a:xfrm>
                    <a:off x="11421072" y="3537585"/>
                    <a:ext cx="508151" cy="430887"/>
                  </a:xfrm>
                  <a:prstGeom prst="rect">
                    <a:avLst/>
                  </a:prstGeom>
                  <a:blipFill>
                    <a:blip r:embed="rId3"/>
                    <a:stretch>
                      <a:fillRect l="-14634" t="-17143" r="-26829" b="-342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121B3409-FB69-E2B6-438C-A9A984C0C9BF}"/>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23" name="TextBox 22">
                    <a:extLst>
                      <a:ext uri="{FF2B5EF4-FFF2-40B4-BE49-F238E27FC236}">
                        <a16:creationId xmlns:a16="http://schemas.microsoft.com/office/drawing/2014/main" id="{121B3409-FB69-E2B6-438C-A9A984C0C9BF}"/>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4"/>
                    <a:stretch>
                      <a:fillRect l="-30000" b="-122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A400230E-D16C-E6C5-C7A8-AB417F9F5F31}"/>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6" name="TextBox 25">
                    <a:extLst>
                      <a:ext uri="{FF2B5EF4-FFF2-40B4-BE49-F238E27FC236}">
                        <a16:creationId xmlns:a16="http://schemas.microsoft.com/office/drawing/2014/main" id="{A400230E-D16C-E6C5-C7A8-AB417F9F5F31}"/>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5"/>
                    <a:stretch>
                      <a:fillRect l="-26087" r="-30435" b="-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7E84F2BA-0664-6E72-57F0-D67D52B13C01}"/>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7" name="TextBox 26">
                    <a:extLst>
                      <a:ext uri="{FF2B5EF4-FFF2-40B4-BE49-F238E27FC236}">
                        <a16:creationId xmlns:a16="http://schemas.microsoft.com/office/drawing/2014/main" id="{7E84F2BA-0664-6E72-57F0-D67D52B13C01}"/>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6"/>
                    <a:stretch>
                      <a:fillRect l="-26087" r="-30435" b="-5714"/>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1B0F9044-F277-356F-CAF5-8607D9941097}"/>
                  </a:ext>
                </a:extLst>
              </p:cNvPr>
              <p:cNvCxnSpPr>
                <a:cxnSpLocks/>
              </p:cNvCxnSpPr>
              <p:nvPr/>
            </p:nvCxnSpPr>
            <p:spPr>
              <a:xfrm flipH="1" flipV="1">
                <a:off x="10936939" y="3755981"/>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6A35758D-FBAC-FE08-074B-B33BA02A064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8B398797-67D5-04B8-2613-8C625AABD6AE}"/>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 name="Rectangle 32">
              <a:extLst>
                <a:ext uri="{FF2B5EF4-FFF2-40B4-BE49-F238E27FC236}">
                  <a16:creationId xmlns:a16="http://schemas.microsoft.com/office/drawing/2014/main" id="{6EB03B19-4C79-E283-12DC-54BBCFEF57E7}"/>
                </a:ext>
              </a:extLst>
            </p:cNvPr>
            <p:cNvSpPr/>
            <p:nvPr/>
          </p:nvSpPr>
          <p:spPr>
            <a:xfrm>
              <a:off x="7946336" y="3387708"/>
              <a:ext cx="261571" cy="72416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79C2AB90-242B-DA01-692A-7223222F9FA3}"/>
              </a:ext>
            </a:extLst>
          </p:cNvPr>
          <p:cNvGrpSpPr/>
          <p:nvPr/>
        </p:nvGrpSpPr>
        <p:grpSpPr>
          <a:xfrm>
            <a:off x="8147938" y="3027803"/>
            <a:ext cx="1028414" cy="3380686"/>
            <a:chOff x="10656413" y="3322142"/>
            <a:chExt cx="1028414" cy="3380686"/>
          </a:xfrm>
        </p:grpSpPr>
        <p:sp>
          <p:nvSpPr>
            <p:cNvPr id="35" name="Rectangle 34">
              <a:extLst>
                <a:ext uri="{FF2B5EF4-FFF2-40B4-BE49-F238E27FC236}">
                  <a16:creationId xmlns:a16="http://schemas.microsoft.com/office/drawing/2014/main" id="{2C68F6A6-EBB9-D9A2-2751-857115E728D8}"/>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D96634AF-562C-4EF5-A638-190858F52BB0}"/>
                    </a:ext>
                  </a:extLst>
                </p:cNvPr>
                <p:cNvSpPr txBox="1"/>
                <p:nvPr/>
              </p:nvSpPr>
              <p:spPr>
                <a:xfrm>
                  <a:off x="11168404" y="5315840"/>
                  <a:ext cx="51642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6" name="TextBox 35">
                  <a:extLst>
                    <a:ext uri="{FF2B5EF4-FFF2-40B4-BE49-F238E27FC236}">
                      <a16:creationId xmlns:a16="http://schemas.microsoft.com/office/drawing/2014/main" id="{D96634AF-562C-4EF5-A638-190858F52BB0}"/>
                    </a:ext>
                  </a:extLst>
                </p:cNvPr>
                <p:cNvSpPr txBox="1">
                  <a:spLocks noRot="1" noChangeAspect="1" noMove="1" noResize="1" noEditPoints="1" noAdjustHandles="1" noChangeArrowheads="1" noChangeShapeType="1" noTextEdit="1"/>
                </p:cNvSpPr>
                <p:nvPr/>
              </p:nvSpPr>
              <p:spPr>
                <a:xfrm>
                  <a:off x="11168404" y="5315840"/>
                  <a:ext cx="516423" cy="430887"/>
                </a:xfrm>
                <a:prstGeom prst="rect">
                  <a:avLst/>
                </a:prstGeom>
                <a:blipFill>
                  <a:blip r:embed="rId7"/>
                  <a:stretch>
                    <a:fillRect l="-17073" t="-17143" r="-26829" b="-3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9A66AB14-7358-05C9-C09B-7F05B362E1AD}"/>
                    </a:ext>
                  </a:extLst>
                </p:cNvPr>
                <p:cNvSpPr txBox="1"/>
                <p:nvPr/>
              </p:nvSpPr>
              <p:spPr>
                <a:xfrm>
                  <a:off x="11434134" y="4514843"/>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37" name="TextBox 36">
                  <a:extLst>
                    <a:ext uri="{FF2B5EF4-FFF2-40B4-BE49-F238E27FC236}">
                      <a16:creationId xmlns:a16="http://schemas.microsoft.com/office/drawing/2014/main" id="{9A66AB14-7358-05C9-C09B-7F05B362E1AD}"/>
                    </a:ext>
                  </a:extLst>
                </p:cNvPr>
                <p:cNvSpPr txBox="1">
                  <a:spLocks noRot="1" noChangeAspect="1" noMove="1" noResize="1" noEditPoints="1" noAdjustHandles="1" noChangeArrowheads="1" noChangeShapeType="1" noTextEdit="1"/>
                </p:cNvSpPr>
                <p:nvPr/>
              </p:nvSpPr>
              <p:spPr>
                <a:xfrm>
                  <a:off x="11434134" y="4514843"/>
                  <a:ext cx="234038" cy="608372"/>
                </a:xfrm>
                <a:prstGeom prst="rect">
                  <a:avLst/>
                </a:prstGeom>
                <a:blipFill>
                  <a:blip r:embed="rId8"/>
                  <a:stretch>
                    <a:fillRect l="-30000" b="-102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2355B276-F165-BC2B-5874-70BE06FA71F0}"/>
                    </a:ext>
                  </a:extLst>
                </p:cNvPr>
                <p:cNvSpPr txBox="1"/>
                <p:nvPr/>
              </p:nvSpPr>
              <p:spPr>
                <a:xfrm>
                  <a:off x="10684725" y="3322142"/>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8" name="TextBox 37">
                  <a:extLst>
                    <a:ext uri="{FF2B5EF4-FFF2-40B4-BE49-F238E27FC236}">
                      <a16:creationId xmlns:a16="http://schemas.microsoft.com/office/drawing/2014/main" id="{2355B276-F165-BC2B-5874-70BE06FA71F0}"/>
                    </a:ext>
                  </a:extLst>
                </p:cNvPr>
                <p:cNvSpPr txBox="1">
                  <a:spLocks noRot="1" noChangeAspect="1" noMove="1" noResize="1" noEditPoints="1" noAdjustHandles="1" noChangeArrowheads="1" noChangeShapeType="1" noTextEdit="1"/>
                </p:cNvSpPr>
                <p:nvPr/>
              </p:nvSpPr>
              <p:spPr>
                <a:xfrm>
                  <a:off x="10684725" y="3322142"/>
                  <a:ext cx="280526" cy="430887"/>
                </a:xfrm>
                <a:prstGeom prst="rect">
                  <a:avLst/>
                </a:prstGeom>
                <a:blipFill>
                  <a:blip r:embed="rId5"/>
                  <a:stretch>
                    <a:fillRect l="-26087" r="-30435" b="-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C233F93A-B879-CA8E-7CC5-3AA78CDC57A5}"/>
                    </a:ext>
                  </a:extLst>
                </p:cNvPr>
                <p:cNvSpPr txBox="1"/>
                <p:nvPr/>
              </p:nvSpPr>
              <p:spPr>
                <a:xfrm>
                  <a:off x="10670841" y="6271941"/>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39" name="TextBox 38">
                  <a:extLst>
                    <a:ext uri="{FF2B5EF4-FFF2-40B4-BE49-F238E27FC236}">
                      <a16:creationId xmlns:a16="http://schemas.microsoft.com/office/drawing/2014/main" id="{C233F93A-B879-CA8E-7CC5-3AA78CDC57A5}"/>
                    </a:ext>
                  </a:extLst>
                </p:cNvPr>
                <p:cNvSpPr txBox="1">
                  <a:spLocks noRot="1" noChangeAspect="1" noMove="1" noResize="1" noEditPoints="1" noAdjustHandles="1" noChangeArrowheads="1" noChangeShapeType="1" noTextEdit="1"/>
                </p:cNvSpPr>
                <p:nvPr/>
              </p:nvSpPr>
              <p:spPr>
                <a:xfrm>
                  <a:off x="10670841" y="6271941"/>
                  <a:ext cx="280526" cy="430887"/>
                </a:xfrm>
                <a:prstGeom prst="rect">
                  <a:avLst/>
                </a:prstGeom>
                <a:blipFill>
                  <a:blip r:embed="rId6"/>
                  <a:stretch>
                    <a:fillRect l="-26087" r="-30435" b="-5714"/>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ED6409C2-7B91-61DC-4A9C-C12D0A2AB7B4}"/>
                </a:ext>
              </a:extLst>
            </p:cNvPr>
            <p:cNvCxnSpPr>
              <a:cxnSpLocks/>
            </p:cNvCxnSpPr>
            <p:nvPr/>
          </p:nvCxnSpPr>
          <p:spPr>
            <a:xfrm flipH="1" flipV="1">
              <a:off x="10909565" y="521271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AF83285C-131F-8F1F-312F-8358752DDBD3}"/>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sp>
          <p:nvSpPr>
            <p:cNvPr id="42" name="Rectangle 41">
              <a:extLst>
                <a:ext uri="{FF2B5EF4-FFF2-40B4-BE49-F238E27FC236}">
                  <a16:creationId xmlns:a16="http://schemas.microsoft.com/office/drawing/2014/main" id="{5AC84FE3-B7A1-8653-57DC-42DFCBABA5A1}"/>
                </a:ext>
              </a:extLst>
            </p:cNvPr>
            <p:cNvSpPr/>
            <p:nvPr/>
          </p:nvSpPr>
          <p:spPr>
            <a:xfrm>
              <a:off x="10669799" y="5218455"/>
              <a:ext cx="248185" cy="1013315"/>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mc:Choice xmlns:a14="http://schemas.microsoft.com/office/drawing/2010/main" Requires="a14">
          <p:sp>
            <p:nvSpPr>
              <p:cNvPr id="7" name="Rounded Rectangle 6">
                <a:extLst>
                  <a:ext uri="{FF2B5EF4-FFF2-40B4-BE49-F238E27FC236}">
                    <a16:creationId xmlns:a16="http://schemas.microsoft.com/office/drawing/2014/main" id="{E8AAA376-421C-D68B-1DC0-08D4998AC550}"/>
                  </a:ext>
                </a:extLst>
              </p:cNvPr>
              <p:cNvSpPr/>
              <p:nvPr/>
            </p:nvSpPr>
            <p:spPr>
              <a:xfrm>
                <a:off x="407304" y="1189915"/>
                <a:ext cx="11377391" cy="16376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Generate a long seed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𝑛</m:t>
                        </m:r>
                      </m:sub>
                    </m:sSub>
                  </m:oMath>
                </a14:m>
                <a:endParaRPr lang="en-US" sz="2800" dirty="0"/>
              </a:p>
              <a:p>
                <a:pPr algn="ctr"/>
                <a:r>
                  <a:rPr lang="en-US" sz="2800" dirty="0"/>
                  <a:t>Use each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dirty="0"/>
                  <a:t> as we just saw, computing </a:t>
                </a:r>
                <a14:m>
                  <m:oMath xmlns:m="http://schemas.openxmlformats.org/officeDocument/2006/math">
                    <m:sSub>
                      <m:sSubPr>
                        <m:ctrlPr>
                          <a:rPr lang="en-US" sz="2800" b="0" i="1" dirty="0"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𝑝</m:t>
                            </m:r>
                          </m:e>
                        </m:acc>
                      </m:e>
                      <m:sub>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𝑥</m:t>
                            </m:r>
                          </m:e>
                          <m:sub>
                            <m:r>
                              <a:rPr lang="en-US" sz="2800" b="0" i="1" dirty="0" smtClean="0">
                                <a:latin typeface="Cambria Math" panose="02040503050406030204" pitchFamily="18" charset="0"/>
                              </a:rPr>
                              <m:t>𝑖</m:t>
                            </m:r>
                          </m:sub>
                        </m:sSub>
                      </m:sub>
                    </m:sSub>
                  </m:oMath>
                </a14:m>
                <a:endParaRPr lang="en-US" sz="2800" dirty="0"/>
              </a:p>
            </p:txBody>
          </p:sp>
        </mc:Choice>
        <mc:Fallback>
          <p:sp>
            <p:nvSpPr>
              <p:cNvPr id="7" name="Rounded Rectangle 6">
                <a:extLst>
                  <a:ext uri="{FF2B5EF4-FFF2-40B4-BE49-F238E27FC236}">
                    <a16:creationId xmlns:a16="http://schemas.microsoft.com/office/drawing/2014/main" id="{E8AAA376-421C-D68B-1DC0-08D4998AC550}"/>
                  </a:ext>
                </a:extLst>
              </p:cNvPr>
              <p:cNvSpPr>
                <a:spLocks noRot="1" noChangeAspect="1" noMove="1" noResize="1" noEditPoints="1" noAdjustHandles="1" noChangeArrowheads="1" noChangeShapeType="1" noTextEdit="1"/>
              </p:cNvSpPr>
              <p:nvPr/>
            </p:nvSpPr>
            <p:spPr>
              <a:xfrm>
                <a:off x="407304" y="1189915"/>
                <a:ext cx="11377391" cy="163767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itle 1">
                <a:extLst>
                  <a:ext uri="{FF2B5EF4-FFF2-40B4-BE49-F238E27FC236}">
                    <a16:creationId xmlns:a16="http://schemas.microsoft.com/office/drawing/2014/main" id="{CF3C0D76-9E5F-DDF6-023E-CB27B7CC5FB1}"/>
                  </a:ext>
                </a:extLst>
              </p:cNvPr>
              <p:cNvSpPr txBox="1">
                <a:spLocks/>
              </p:cNvSpPr>
              <p:nvPr/>
            </p:nvSpPr>
            <p:spPr>
              <a:xfrm>
                <a:off x="248312" y="482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to </a:t>
                </a:r>
                <a14:m>
                  <m:oMath xmlns:m="http://schemas.openxmlformats.org/officeDocument/2006/math">
                    <m:r>
                      <a:rPr lang="en-US" b="0" i="1" smtClean="0">
                        <a:latin typeface="Cambria Math" panose="02040503050406030204" pitchFamily="18" charset="0"/>
                      </a:rPr>
                      <m:t>𝑛</m:t>
                    </m:r>
                  </m:oMath>
                </a14:m>
                <a:r>
                  <a:rPr lang="en-US" dirty="0"/>
                  <a:t> tokens!</a:t>
                </a:r>
              </a:p>
            </p:txBody>
          </p:sp>
        </mc:Choice>
        <mc:Fallback>
          <p:sp>
            <p:nvSpPr>
              <p:cNvPr id="10" name="Title 1">
                <a:extLst>
                  <a:ext uri="{FF2B5EF4-FFF2-40B4-BE49-F238E27FC236}">
                    <a16:creationId xmlns:a16="http://schemas.microsoft.com/office/drawing/2014/main" id="{CF3C0D76-9E5F-DDF6-023E-CB27B7CC5FB1}"/>
                  </a:ext>
                </a:extLst>
              </p:cNvPr>
              <p:cNvSpPr txBox="1">
                <a:spLocks noRot="1" noChangeAspect="1" noMove="1" noResize="1" noEditPoints="1" noAdjustHandles="1" noChangeArrowheads="1" noChangeShapeType="1" noTextEdit="1"/>
              </p:cNvSpPr>
              <p:nvPr/>
            </p:nvSpPr>
            <p:spPr>
              <a:xfrm>
                <a:off x="248312" y="48202"/>
                <a:ext cx="10515600" cy="1325563"/>
              </a:xfrm>
              <a:prstGeom prst="rect">
                <a:avLst/>
              </a:prstGeom>
              <a:blipFill>
                <a:blip r:embed="rId10"/>
                <a:stretch>
                  <a:fillRect l="-2292"/>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A607C5CF-897B-B4B2-ECFA-DD2BBB1DBE6C}"/>
              </a:ext>
            </a:extLst>
          </p:cNvPr>
          <p:cNvGrpSpPr/>
          <p:nvPr/>
        </p:nvGrpSpPr>
        <p:grpSpPr>
          <a:xfrm>
            <a:off x="3613719" y="3283417"/>
            <a:ext cx="998697" cy="2909628"/>
            <a:chOff x="10656413" y="3537586"/>
            <a:chExt cx="998697" cy="2909628"/>
          </a:xfrm>
        </p:grpSpPr>
        <p:sp>
          <p:nvSpPr>
            <p:cNvPr id="3" name="Rectangle 2">
              <a:extLst>
                <a:ext uri="{FF2B5EF4-FFF2-40B4-BE49-F238E27FC236}">
                  <a16:creationId xmlns:a16="http://schemas.microsoft.com/office/drawing/2014/main" id="{179FA593-D444-0E94-2E8F-12AA13790C09}"/>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E19E267-A148-AE3F-C5E3-7729C67F6AD7}"/>
                    </a:ext>
                  </a:extLst>
                </p:cNvPr>
                <p:cNvSpPr txBox="1"/>
                <p:nvPr/>
              </p:nvSpPr>
              <p:spPr>
                <a:xfrm>
                  <a:off x="11368621" y="4261756"/>
                  <a:ext cx="286489"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4" name="TextBox 3">
                  <a:extLst>
                    <a:ext uri="{FF2B5EF4-FFF2-40B4-BE49-F238E27FC236}">
                      <a16:creationId xmlns:a16="http://schemas.microsoft.com/office/drawing/2014/main" id="{DE19E267-A148-AE3F-C5E3-7729C67F6AD7}"/>
                    </a:ext>
                  </a:extLst>
                </p:cNvPr>
                <p:cNvSpPr txBox="1">
                  <a:spLocks noRot="1" noChangeAspect="1" noMove="1" noResize="1" noEditPoints="1" noAdjustHandles="1" noChangeArrowheads="1" noChangeShapeType="1" noTextEdit="1"/>
                </p:cNvSpPr>
                <p:nvPr/>
              </p:nvSpPr>
              <p:spPr>
                <a:xfrm>
                  <a:off x="11368621" y="4261756"/>
                  <a:ext cx="286489" cy="430887"/>
                </a:xfrm>
                <a:prstGeom prst="rect">
                  <a:avLst/>
                </a:prstGeom>
                <a:blipFill>
                  <a:blip r:embed="rId11"/>
                  <a:stretch>
                    <a:fillRect l="-25000" r="-25000" b="-228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43FA137-DE08-8D1A-2BF5-7050CC32C964}"/>
                    </a:ext>
                  </a:extLst>
                </p:cNvPr>
                <p:cNvSpPr txBox="1"/>
                <p:nvPr/>
              </p:nvSpPr>
              <p:spPr>
                <a:xfrm>
                  <a:off x="11421072" y="4733560"/>
                  <a:ext cx="234038" cy="60837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8" name="TextBox 7">
                  <a:extLst>
                    <a:ext uri="{FF2B5EF4-FFF2-40B4-BE49-F238E27FC236}">
                      <a16:creationId xmlns:a16="http://schemas.microsoft.com/office/drawing/2014/main" id="{D43FA137-DE08-8D1A-2BF5-7050CC32C964}"/>
                    </a:ext>
                  </a:extLst>
                </p:cNvPr>
                <p:cNvSpPr txBox="1">
                  <a:spLocks noRot="1" noChangeAspect="1" noMove="1" noResize="1" noEditPoints="1" noAdjustHandles="1" noChangeArrowheads="1" noChangeShapeType="1" noTextEdit="1"/>
                </p:cNvSpPr>
                <p:nvPr/>
              </p:nvSpPr>
              <p:spPr>
                <a:xfrm>
                  <a:off x="11421072" y="4733560"/>
                  <a:ext cx="234038" cy="608372"/>
                </a:xfrm>
                <a:prstGeom prst="rect">
                  <a:avLst/>
                </a:prstGeom>
                <a:blipFill>
                  <a:blip r:embed="rId12"/>
                  <a:stretch>
                    <a:fillRect l="-35000" b="-122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C440BDD-FDB9-040E-ED36-E42D62D6F114}"/>
                    </a:ext>
                  </a:extLst>
                </p:cNvPr>
                <p:cNvSpPr txBox="1"/>
                <p:nvPr/>
              </p:nvSpPr>
              <p:spPr>
                <a:xfrm>
                  <a:off x="11347205" y="3537586"/>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1" name="TextBox 10">
                  <a:extLst>
                    <a:ext uri="{FF2B5EF4-FFF2-40B4-BE49-F238E27FC236}">
                      <a16:creationId xmlns:a16="http://schemas.microsoft.com/office/drawing/2014/main" id="{0C440BDD-FDB9-040E-ED36-E42D62D6F114}"/>
                    </a:ext>
                  </a:extLst>
                </p:cNvPr>
                <p:cNvSpPr txBox="1">
                  <a:spLocks noRot="1" noChangeAspect="1" noMove="1" noResize="1" noEditPoints="1" noAdjustHandles="1" noChangeArrowheads="1" noChangeShapeType="1" noTextEdit="1"/>
                </p:cNvSpPr>
                <p:nvPr/>
              </p:nvSpPr>
              <p:spPr>
                <a:xfrm>
                  <a:off x="11347205" y="3537586"/>
                  <a:ext cx="280526" cy="430887"/>
                </a:xfrm>
                <a:prstGeom prst="rect">
                  <a:avLst/>
                </a:prstGeom>
                <a:blipFill>
                  <a:blip r:embed="rId13"/>
                  <a:stretch>
                    <a:fillRect l="-26087" r="-30435" b="-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85021EDB-9E4F-A27B-1586-ED9268E5B710}"/>
                    </a:ext>
                  </a:extLst>
                </p:cNvPr>
                <p:cNvSpPr txBox="1"/>
                <p:nvPr/>
              </p:nvSpPr>
              <p:spPr>
                <a:xfrm>
                  <a:off x="11374584" y="6016327"/>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2" name="TextBox 11">
                  <a:extLst>
                    <a:ext uri="{FF2B5EF4-FFF2-40B4-BE49-F238E27FC236}">
                      <a16:creationId xmlns:a16="http://schemas.microsoft.com/office/drawing/2014/main" id="{85021EDB-9E4F-A27B-1586-ED9268E5B710}"/>
                    </a:ext>
                  </a:extLst>
                </p:cNvPr>
                <p:cNvSpPr txBox="1">
                  <a:spLocks noRot="1" noChangeAspect="1" noMove="1" noResize="1" noEditPoints="1" noAdjustHandles="1" noChangeArrowheads="1" noChangeShapeType="1" noTextEdit="1"/>
                </p:cNvSpPr>
                <p:nvPr/>
              </p:nvSpPr>
              <p:spPr>
                <a:xfrm>
                  <a:off x="11374584" y="6016327"/>
                  <a:ext cx="280526" cy="430887"/>
                </a:xfrm>
                <a:prstGeom prst="rect">
                  <a:avLst/>
                </a:prstGeom>
                <a:blipFill>
                  <a:blip r:embed="rId14"/>
                  <a:stretch>
                    <a:fillRect l="-30435" r="-26087" b="-5714"/>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B59ACC39-DC09-E8F5-9073-BA09D99A1177}"/>
                </a:ext>
              </a:extLst>
            </p:cNvPr>
            <p:cNvCxnSpPr>
              <a:stCxn id="11" idx="1"/>
            </p:cNvCxnSpPr>
            <p:nvPr/>
          </p:nvCxnSpPr>
          <p:spPr>
            <a:xfrm flipH="1" flipV="1">
              <a:off x="10936939" y="3753029"/>
              <a:ext cx="410266"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11B55548-5EE0-76C6-9146-3E48BF3E998D}"/>
                </a:ext>
              </a:extLst>
            </p:cNvPr>
            <p:cNvCxnSpPr>
              <a:cxnSpLocks/>
              <a:stCxn id="4" idx="1"/>
            </p:cNvCxnSpPr>
            <p:nvPr/>
          </p:nvCxnSpPr>
          <p:spPr>
            <a:xfrm flipH="1" flipV="1">
              <a:off x="10936939" y="447719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EAF940D-9E4D-2E30-9DDF-368CCFE3E7A9}"/>
                </a:ext>
              </a:extLst>
            </p:cNvPr>
            <p:cNvCxnSpPr>
              <a:cxnSpLocks/>
            </p:cNvCxnSpPr>
            <p:nvPr/>
          </p:nvCxnSpPr>
          <p:spPr>
            <a:xfrm flipH="1">
              <a:off x="10909565" y="5051129"/>
              <a:ext cx="431682" cy="0"/>
            </a:xfrm>
            <a:prstGeom prst="straightConnector1">
              <a:avLst/>
            </a:prstGeom>
            <a:ln w="3810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81717768-BFBB-3A4A-738C-2F5693895C24}"/>
                </a:ext>
              </a:extLst>
            </p:cNvPr>
            <p:cNvCxnSpPr>
              <a:cxnSpLocks/>
              <a:stCxn id="12" idx="1"/>
            </p:cNvCxnSpPr>
            <p:nvPr/>
          </p:nvCxnSpPr>
          <p:spPr>
            <a:xfrm flipH="1" flipV="1">
              <a:off x="10936939" y="6231770"/>
              <a:ext cx="437645"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5D4156C2-0D11-51F6-E2F9-9EB3484FBF8A}"/>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Rectangle 18">
            <a:extLst>
              <a:ext uri="{FF2B5EF4-FFF2-40B4-BE49-F238E27FC236}">
                <a16:creationId xmlns:a16="http://schemas.microsoft.com/office/drawing/2014/main" id="{23AA314D-9812-0498-9FD4-6E4AA8FBC8D4}"/>
              </a:ext>
            </a:extLst>
          </p:cNvPr>
          <p:cNvSpPr/>
          <p:nvPr/>
        </p:nvSpPr>
        <p:spPr>
          <a:xfrm>
            <a:off x="7897518" y="4220504"/>
            <a:ext cx="226379" cy="697876"/>
          </a:xfrm>
          <a:prstGeom prst="rect">
            <a:avLst/>
          </a:prstGeom>
          <a:solidFill>
            <a:srgbClr val="70AD47">
              <a:alpha val="5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5534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DEB886-00BA-9C32-7FA1-59A8C9BA3663}"/>
              </a:ext>
            </a:extLst>
          </p:cNvPr>
          <p:cNvSpPr>
            <a:spLocks noGrp="1"/>
          </p:cNvSpPr>
          <p:nvPr>
            <p:ph idx="1"/>
          </p:nvPr>
        </p:nvSpPr>
        <p:spPr>
          <a:xfrm>
            <a:off x="838200" y="267282"/>
            <a:ext cx="10515600" cy="4351338"/>
          </a:xfrm>
        </p:spPr>
        <p:txBody>
          <a:bodyPr/>
          <a:lstStyle/>
          <a:p>
            <a:pPr marL="0" indent="0">
              <a:buNone/>
            </a:pPr>
            <a:r>
              <a:rPr lang="en-US" dirty="0"/>
              <a:t>Basically every (theory) watermarking paper (sometimes secretly) uses a theorem like:</a:t>
            </a:r>
          </a:p>
        </p:txBody>
      </p:sp>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06A345C9-9C27-C8B0-3EC5-22811F0E8624}"/>
                  </a:ext>
                </a:extLst>
              </p:cNvPr>
              <p:cNvSpPr/>
              <p:nvPr/>
            </p:nvSpPr>
            <p:spPr>
              <a:xfrm>
                <a:off x="838200" y="1326525"/>
                <a:ext cx="10379299" cy="15712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Theorem: If the response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𝑛</m:t>
                        </m:r>
                      </m:sub>
                    </m:sSub>
                  </m:oMath>
                </a14:m>
                <a:r>
                  <a:rPr lang="en-US" sz="2800" dirty="0"/>
                  <a:t> has enough entropy, </a:t>
                </a:r>
              </a:p>
              <a:p>
                <a:pPr algn="ct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oMath>
                </a14:m>
                <a:r>
                  <a:rPr lang="en-US" sz="2800" dirty="0"/>
                  <a:t> for </a:t>
                </a:r>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oMath>
                </a14:m>
                <a:r>
                  <a:rPr lang="en-US" sz="2800" dirty="0"/>
                  <a:t> values of </a:t>
                </a:r>
                <a14:m>
                  <m:oMath xmlns:m="http://schemas.openxmlformats.org/officeDocument/2006/math">
                    <m:r>
                      <a:rPr lang="en-US" sz="2800" b="0" i="1" smtClean="0">
                        <a:latin typeface="Cambria Math" panose="02040503050406030204" pitchFamily="18" charset="0"/>
                      </a:rPr>
                      <m:t>𝑖</m:t>
                    </m:r>
                  </m:oMath>
                </a14:m>
                <a:r>
                  <a:rPr lang="en-US" sz="2800" dirty="0"/>
                  <a:t>.</a:t>
                </a:r>
              </a:p>
            </p:txBody>
          </p:sp>
        </mc:Choice>
        <mc:Fallback>
          <p:sp>
            <p:nvSpPr>
              <p:cNvPr id="4" name="Rounded Rectangle 3">
                <a:extLst>
                  <a:ext uri="{FF2B5EF4-FFF2-40B4-BE49-F238E27FC236}">
                    <a16:creationId xmlns:a16="http://schemas.microsoft.com/office/drawing/2014/main" id="{06A345C9-9C27-C8B0-3EC5-22811F0E8624}"/>
                  </a:ext>
                </a:extLst>
              </p:cNvPr>
              <p:cNvSpPr>
                <a:spLocks noRot="1" noChangeAspect="1" noMove="1" noResize="1" noEditPoints="1" noAdjustHandles="1" noChangeArrowheads="1" noChangeShapeType="1" noTextEdit="1"/>
              </p:cNvSpPr>
              <p:nvPr/>
            </p:nvSpPr>
            <p:spPr>
              <a:xfrm>
                <a:off x="838200" y="1326525"/>
                <a:ext cx="10379299" cy="1571221"/>
              </a:xfrm>
              <a:prstGeom prst="roundRect">
                <a:avLst/>
              </a:prstGeom>
              <a:blipFill>
                <a:blip r:embed="rId2"/>
                <a:stretch>
                  <a:fillRect/>
                </a:stretch>
              </a:blipFill>
            </p:spPr>
            <p:txBody>
              <a:bodyPr/>
              <a:lstStyle/>
              <a:p>
                <a:r>
                  <a:rPr lang="en-US">
                    <a:noFill/>
                  </a:rPr>
                  <a:t> </a:t>
                </a:r>
              </a:p>
            </p:txBody>
          </p:sp>
        </mc:Fallback>
      </mc:AlternateContent>
      <p:sp>
        <p:nvSpPr>
          <p:cNvPr id="5" name="Rounded Rectangle 4">
            <a:extLst>
              <a:ext uri="{FF2B5EF4-FFF2-40B4-BE49-F238E27FC236}">
                <a16:creationId xmlns:a16="http://schemas.microsoft.com/office/drawing/2014/main" id="{AE1CBEC1-E207-1E04-22F9-240593DF5CCC}"/>
              </a:ext>
            </a:extLst>
          </p:cNvPr>
          <p:cNvSpPr/>
          <p:nvPr/>
        </p:nvSpPr>
        <p:spPr>
          <a:xfrm>
            <a:off x="734096" y="3429000"/>
            <a:ext cx="5022760" cy="31617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dirty="0"/>
              <a:t>A Watermark for Large Language Models.</a:t>
            </a:r>
          </a:p>
        </p:txBody>
      </p:sp>
      <p:pic>
        <p:nvPicPr>
          <p:cNvPr id="7" name="Picture 6" descr="A math equations and formulas&#10;&#10;Description automatically generated with medium confidence">
            <a:extLst>
              <a:ext uri="{FF2B5EF4-FFF2-40B4-BE49-F238E27FC236}">
                <a16:creationId xmlns:a16="http://schemas.microsoft.com/office/drawing/2014/main" id="{EFFB6C76-5A48-3E93-8D8D-C8D17A638489}"/>
              </a:ext>
            </a:extLst>
          </p:cNvPr>
          <p:cNvPicPr>
            <a:picLocks noChangeAspect="1"/>
          </p:cNvPicPr>
          <p:nvPr/>
        </p:nvPicPr>
        <p:blipFill>
          <a:blip r:embed="rId3"/>
          <a:stretch>
            <a:fillRect/>
          </a:stretch>
        </p:blipFill>
        <p:spPr>
          <a:xfrm>
            <a:off x="1069387" y="3614315"/>
            <a:ext cx="4352177" cy="2445149"/>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40E0C22E-DACF-958C-BB2C-EEDD9564B5A4}"/>
                  </a:ext>
                </a:extLst>
              </p14:cNvPr>
              <p14:cNvContentPartPr/>
              <p14:nvPr/>
            </p14:nvContentPartPr>
            <p14:xfrm>
              <a:off x="1201908" y="4034662"/>
              <a:ext cx="884520" cy="21960"/>
            </p14:xfrm>
          </p:contentPart>
        </mc:Choice>
        <mc:Fallback>
          <p:pic>
            <p:nvPicPr>
              <p:cNvPr id="9" name="Ink 8">
                <a:extLst>
                  <a:ext uri="{FF2B5EF4-FFF2-40B4-BE49-F238E27FC236}">
                    <a16:creationId xmlns:a16="http://schemas.microsoft.com/office/drawing/2014/main" id="{40E0C22E-DACF-958C-BB2C-EEDD9564B5A4}"/>
                  </a:ext>
                </a:extLst>
              </p:cNvPr>
              <p:cNvPicPr/>
              <p:nvPr/>
            </p:nvPicPr>
            <p:blipFill>
              <a:blip r:embed="rId5"/>
              <a:stretch>
                <a:fillRect/>
              </a:stretch>
            </p:blipFill>
            <p:spPr>
              <a:xfrm>
                <a:off x="1130268" y="3890662"/>
                <a:ext cx="102816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FF75175D-5031-0527-8659-902F4A873A95}"/>
                  </a:ext>
                </a:extLst>
              </p14:cNvPr>
              <p14:cNvContentPartPr/>
              <p14:nvPr/>
            </p14:nvContentPartPr>
            <p14:xfrm>
              <a:off x="1889508" y="5050222"/>
              <a:ext cx="1884600" cy="54000"/>
            </p14:xfrm>
          </p:contentPart>
        </mc:Choice>
        <mc:Fallback>
          <p:pic>
            <p:nvPicPr>
              <p:cNvPr id="11" name="Ink 10">
                <a:extLst>
                  <a:ext uri="{FF2B5EF4-FFF2-40B4-BE49-F238E27FC236}">
                    <a16:creationId xmlns:a16="http://schemas.microsoft.com/office/drawing/2014/main" id="{FF75175D-5031-0527-8659-902F4A873A95}"/>
                  </a:ext>
                </a:extLst>
              </p:cNvPr>
              <p:cNvPicPr/>
              <p:nvPr/>
            </p:nvPicPr>
            <p:blipFill>
              <a:blip r:embed="rId7"/>
              <a:stretch>
                <a:fillRect/>
              </a:stretch>
            </p:blipFill>
            <p:spPr>
              <a:xfrm>
                <a:off x="1817508" y="4906222"/>
                <a:ext cx="2028240" cy="341640"/>
              </a:xfrm>
              <a:prstGeom prst="rect">
                <a:avLst/>
              </a:prstGeom>
            </p:spPr>
          </p:pic>
        </mc:Fallback>
      </mc:AlternateContent>
      <p:sp>
        <p:nvSpPr>
          <p:cNvPr id="12" name="Rounded Rectangle 11">
            <a:extLst>
              <a:ext uri="{FF2B5EF4-FFF2-40B4-BE49-F238E27FC236}">
                <a16:creationId xmlns:a16="http://schemas.microsoft.com/office/drawing/2014/main" id="{0DC8B845-27DC-BC44-9EC5-36DAF018398E}"/>
              </a:ext>
            </a:extLst>
          </p:cNvPr>
          <p:cNvSpPr/>
          <p:nvPr/>
        </p:nvSpPr>
        <p:spPr>
          <a:xfrm>
            <a:off x="6194739" y="3429000"/>
            <a:ext cx="5022760" cy="31617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dirty="0"/>
              <a:t>Provable Robust Watermarking for AI-Generated Text.</a:t>
            </a:r>
          </a:p>
        </p:txBody>
      </p:sp>
      <p:pic>
        <p:nvPicPr>
          <p:cNvPr id="16" name="Picture 15" descr="A math equation with black text&#10;&#10;Description automatically generated">
            <a:extLst>
              <a:ext uri="{FF2B5EF4-FFF2-40B4-BE49-F238E27FC236}">
                <a16:creationId xmlns:a16="http://schemas.microsoft.com/office/drawing/2014/main" id="{F140AE66-BB97-9B6F-5C23-EA083CA9FF50}"/>
              </a:ext>
            </a:extLst>
          </p:cNvPr>
          <p:cNvPicPr>
            <a:picLocks noChangeAspect="1"/>
          </p:cNvPicPr>
          <p:nvPr/>
        </p:nvPicPr>
        <p:blipFill>
          <a:blip r:embed="rId8"/>
          <a:stretch>
            <a:fillRect/>
          </a:stretch>
        </p:blipFill>
        <p:spPr>
          <a:xfrm>
            <a:off x="6242182" y="3956989"/>
            <a:ext cx="4927874" cy="815694"/>
          </a:xfrm>
          <a:prstGeom prst="rect">
            <a:avLst/>
          </a:prstGeom>
        </p:spPr>
      </p:pic>
      <p:pic>
        <p:nvPicPr>
          <p:cNvPr id="18" name="Picture 17">
            <a:extLst>
              <a:ext uri="{FF2B5EF4-FFF2-40B4-BE49-F238E27FC236}">
                <a16:creationId xmlns:a16="http://schemas.microsoft.com/office/drawing/2014/main" id="{6AA93A91-0374-807D-D472-620295A239B5}"/>
              </a:ext>
            </a:extLst>
          </p:cNvPr>
          <p:cNvPicPr>
            <a:picLocks noChangeAspect="1"/>
          </p:cNvPicPr>
          <p:nvPr/>
        </p:nvPicPr>
        <p:blipFill>
          <a:blip r:embed="rId9"/>
          <a:stretch>
            <a:fillRect/>
          </a:stretch>
        </p:blipFill>
        <p:spPr>
          <a:xfrm>
            <a:off x="6515369" y="5022714"/>
            <a:ext cx="4381500" cy="533400"/>
          </a:xfrm>
          <a:prstGeom prst="rect">
            <a:avLst/>
          </a:prstGeom>
        </p:spPr>
      </p:pic>
      <mc:AlternateContent xmlns:mc="http://schemas.openxmlformats.org/markup-compatibility/2006">
        <mc:Choice xmlns:p14="http://schemas.microsoft.com/office/powerpoint/2010/main" Requires="p14">
          <p:contentPart p14:bwMode="auto" r:id="rId10">
            <p14:nvContentPartPr>
              <p14:cNvPr id="19" name="Ink 18">
                <a:extLst>
                  <a:ext uri="{FF2B5EF4-FFF2-40B4-BE49-F238E27FC236}">
                    <a16:creationId xmlns:a16="http://schemas.microsoft.com/office/drawing/2014/main" id="{79A16489-B8DA-39E6-A63E-89A51DA83363}"/>
                  </a:ext>
                </a:extLst>
              </p14:cNvPr>
              <p14:cNvContentPartPr/>
              <p14:nvPr/>
            </p14:nvContentPartPr>
            <p14:xfrm>
              <a:off x="6661668" y="5273782"/>
              <a:ext cx="4159440" cy="72360"/>
            </p14:xfrm>
          </p:contentPart>
        </mc:Choice>
        <mc:Fallback>
          <p:pic>
            <p:nvPicPr>
              <p:cNvPr id="19" name="Ink 18">
                <a:extLst>
                  <a:ext uri="{FF2B5EF4-FFF2-40B4-BE49-F238E27FC236}">
                    <a16:creationId xmlns:a16="http://schemas.microsoft.com/office/drawing/2014/main" id="{79A16489-B8DA-39E6-A63E-89A51DA83363}"/>
                  </a:ext>
                </a:extLst>
              </p:cNvPr>
              <p:cNvPicPr/>
              <p:nvPr/>
            </p:nvPicPr>
            <p:blipFill>
              <a:blip r:embed="rId11"/>
              <a:stretch>
                <a:fillRect/>
              </a:stretch>
            </p:blipFill>
            <p:spPr>
              <a:xfrm>
                <a:off x="6590028" y="5130142"/>
                <a:ext cx="4303080" cy="360000"/>
              </a:xfrm>
              <a:prstGeom prst="rect">
                <a:avLst/>
              </a:prstGeom>
            </p:spPr>
          </p:pic>
        </mc:Fallback>
      </mc:AlternateContent>
    </p:spTree>
    <p:extLst>
      <p:ext uri="{BB962C8B-B14F-4D97-AF65-F5344CB8AC3E}">
        <p14:creationId xmlns:p14="http://schemas.microsoft.com/office/powerpoint/2010/main" val="1192014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65885BA-BFE4-775E-177A-E8D33F78C2AE}"/>
              </a:ext>
            </a:extLst>
          </p:cNvPr>
          <p:cNvSpPr txBox="1"/>
          <p:nvPr/>
        </p:nvSpPr>
        <p:spPr>
          <a:xfrm>
            <a:off x="1885932" y="3755740"/>
            <a:ext cx="2124812"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sngStrike" kern="1200" cap="none" spc="0" normalizeH="0" baseline="0" noProof="0" dirty="0">
                <a:ln>
                  <a:noFill/>
                </a:ln>
                <a:solidFill>
                  <a:prstClr val="black"/>
                </a:solidFill>
                <a:effectLst/>
                <a:uLnTx/>
                <a:uFillTx/>
                <a:latin typeface="Aptos" panose="02110004020202020204"/>
                <a:ea typeface="+mn-ea"/>
                <a:cs typeface="+mn-cs"/>
              </a:rPr>
              <a:t>randomness</a:t>
            </a:r>
          </a:p>
        </p:txBody>
      </p:sp>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p:txBody>
          <a:bodyPr/>
          <a:lstStyle/>
          <a:p>
            <a:r>
              <a:rPr lang="en-US" dirty="0"/>
              <a:t>We just saw:</a:t>
            </a:r>
          </a:p>
        </p:txBody>
      </p:sp>
      <p:pic>
        <p:nvPicPr>
          <p:cNvPr id="4" name="Graphic 3" descr="Robot with solid fill">
            <a:extLst>
              <a:ext uri="{FF2B5EF4-FFF2-40B4-BE49-F238E27FC236}">
                <a16:creationId xmlns:a16="http://schemas.microsoft.com/office/drawing/2014/main" id="{7E84DB1D-092A-1431-C3E0-75A5CCCA5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680" y="3478183"/>
            <a:ext cx="2072640" cy="2072640"/>
          </a:xfrm>
          <a:prstGeom prst="rect">
            <a:avLst/>
          </a:prstGeom>
        </p:spPr>
      </p:pic>
      <p:sp>
        <p:nvSpPr>
          <p:cNvPr id="6" name="TextBox 5">
            <a:extLst>
              <a:ext uri="{FF2B5EF4-FFF2-40B4-BE49-F238E27FC236}">
                <a16:creationId xmlns:a16="http://schemas.microsoft.com/office/drawing/2014/main" id="{0F907728-2DB8-2928-AADA-3BF732D5C7CB}"/>
              </a:ext>
            </a:extLst>
          </p:cNvPr>
          <p:cNvSpPr txBox="1"/>
          <p:nvPr/>
        </p:nvSpPr>
        <p:spPr>
          <a:xfrm>
            <a:off x="1772266" y="4866978"/>
            <a:ext cx="2185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input/prompt</a:t>
            </a:r>
          </a:p>
        </p:txBody>
      </p:sp>
      <p:sp>
        <p:nvSpPr>
          <p:cNvPr id="7" name="Right Arrow 6">
            <a:extLst>
              <a:ext uri="{FF2B5EF4-FFF2-40B4-BE49-F238E27FC236}">
                <a16:creationId xmlns:a16="http://schemas.microsoft.com/office/drawing/2014/main" id="{DF62601E-C3DD-393E-80A6-671C8F20F52B}"/>
              </a:ext>
            </a:extLst>
          </p:cNvPr>
          <p:cNvSpPr/>
          <p:nvPr/>
        </p:nvSpPr>
        <p:spPr>
          <a:xfrm>
            <a:off x="3966136" y="3880190"/>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ight Arrow 7">
            <a:extLst>
              <a:ext uri="{FF2B5EF4-FFF2-40B4-BE49-F238E27FC236}">
                <a16:creationId xmlns:a16="http://schemas.microsoft.com/office/drawing/2014/main" id="{FD3B06C1-9642-18C2-A7C6-65127C18142E}"/>
              </a:ext>
            </a:extLst>
          </p:cNvPr>
          <p:cNvSpPr/>
          <p:nvPr/>
        </p:nvSpPr>
        <p:spPr>
          <a:xfrm>
            <a:off x="3966136" y="5039342"/>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ight Arrow 8">
            <a:extLst>
              <a:ext uri="{FF2B5EF4-FFF2-40B4-BE49-F238E27FC236}">
                <a16:creationId xmlns:a16="http://schemas.microsoft.com/office/drawing/2014/main" id="{981EE9F1-04C9-7BDB-FF73-618C26E33B7F}"/>
              </a:ext>
            </a:extLst>
          </p:cNvPr>
          <p:cNvSpPr/>
          <p:nvPr/>
        </p:nvSpPr>
        <p:spPr>
          <a:xfrm>
            <a:off x="7139468" y="4377343"/>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89990889-E5A3-2B64-6BA8-B1F843659F55}"/>
              </a:ext>
            </a:extLst>
          </p:cNvPr>
          <p:cNvSpPr txBox="1"/>
          <p:nvPr/>
        </p:nvSpPr>
        <p:spPr>
          <a:xfrm>
            <a:off x="8453392" y="4219043"/>
            <a:ext cx="13093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content</a:t>
            </a:r>
          </a:p>
        </p:txBody>
      </p:sp>
      <p:cxnSp>
        <p:nvCxnSpPr>
          <p:cNvPr id="11" name="Curved Connector 10">
            <a:extLst>
              <a:ext uri="{FF2B5EF4-FFF2-40B4-BE49-F238E27FC236}">
                <a16:creationId xmlns:a16="http://schemas.microsoft.com/office/drawing/2014/main" id="{1BCD9B18-69FB-DA6E-E0BC-FC25EF798E0A}"/>
              </a:ext>
            </a:extLst>
          </p:cNvPr>
          <p:cNvCxnSpPr>
            <a:cxnSpLocks/>
          </p:cNvCxnSpPr>
          <p:nvPr/>
        </p:nvCxnSpPr>
        <p:spPr>
          <a:xfrm rot="16200000" flipV="1">
            <a:off x="5812044" y="918059"/>
            <a:ext cx="466344" cy="6135624"/>
          </a:xfrm>
          <a:prstGeom prst="curvedConnector3">
            <a:avLst>
              <a:gd name="adj1" fmla="val 266761"/>
            </a:avLst>
          </a:prstGeom>
          <a:ln w="57150">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CD0811CC-334C-A633-8A28-52A5EAAC456B}"/>
              </a:ext>
            </a:extLst>
          </p:cNvPr>
          <p:cNvSpPr txBox="1"/>
          <p:nvPr/>
        </p:nvSpPr>
        <p:spPr>
          <a:xfrm>
            <a:off x="4118060" y="1923629"/>
            <a:ext cx="38543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approximate randomness recovery</a:t>
            </a:r>
          </a:p>
        </p:txBody>
      </p:sp>
      <p:sp>
        <p:nvSpPr>
          <p:cNvPr id="5" name="TextBox 4">
            <a:extLst>
              <a:ext uri="{FF2B5EF4-FFF2-40B4-BE49-F238E27FC236}">
                <a16:creationId xmlns:a16="http://schemas.microsoft.com/office/drawing/2014/main" id="{BFB5C5A6-751E-2B64-1070-A6551B92BCE3}"/>
              </a:ext>
            </a:extLst>
          </p:cNvPr>
          <p:cNvSpPr txBox="1"/>
          <p:nvPr/>
        </p:nvSpPr>
        <p:spPr>
          <a:xfrm>
            <a:off x="1778722" y="3755740"/>
            <a:ext cx="2124812"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randomness</a:t>
            </a:r>
          </a:p>
        </p:txBody>
      </p:sp>
      <p:sp>
        <p:nvSpPr>
          <p:cNvPr id="3" name="TextBox 2">
            <a:extLst>
              <a:ext uri="{FF2B5EF4-FFF2-40B4-BE49-F238E27FC236}">
                <a16:creationId xmlns:a16="http://schemas.microsoft.com/office/drawing/2014/main" id="{1ACE1240-F1C1-65BA-8545-0F6CA1833BE1}"/>
              </a:ext>
            </a:extLst>
          </p:cNvPr>
          <p:cNvSpPr txBox="1"/>
          <p:nvPr/>
        </p:nvSpPr>
        <p:spPr>
          <a:xfrm>
            <a:off x="4353790" y="3706091"/>
            <a:ext cx="6788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7" name="Rounded Rectangle 16">
            <a:extLst>
              <a:ext uri="{FF2B5EF4-FFF2-40B4-BE49-F238E27FC236}">
                <a16:creationId xmlns:a16="http://schemas.microsoft.com/office/drawing/2014/main" id="{223752ED-AD18-87AE-D1DA-B96188628285}"/>
              </a:ext>
            </a:extLst>
          </p:cNvPr>
          <p:cNvSpPr/>
          <p:nvPr/>
        </p:nvSpPr>
        <p:spPr>
          <a:xfrm>
            <a:off x="1493949" y="4219043"/>
            <a:ext cx="2516795" cy="523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some seed x</a:t>
            </a:r>
          </a:p>
        </p:txBody>
      </p:sp>
      <p:sp>
        <p:nvSpPr>
          <p:cNvPr id="18" name="Rounded Rectangle 17">
            <a:extLst>
              <a:ext uri="{FF2B5EF4-FFF2-40B4-BE49-F238E27FC236}">
                <a16:creationId xmlns:a16="http://schemas.microsoft.com/office/drawing/2014/main" id="{26B956B9-0349-361A-5C06-3A1401CF8B16}"/>
              </a:ext>
            </a:extLst>
          </p:cNvPr>
          <p:cNvSpPr/>
          <p:nvPr/>
        </p:nvSpPr>
        <p:spPr>
          <a:xfrm>
            <a:off x="7902939" y="4742263"/>
            <a:ext cx="2516795" cy="5232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correlated with x</a:t>
            </a:r>
          </a:p>
        </p:txBody>
      </p:sp>
      <p:sp>
        <p:nvSpPr>
          <p:cNvPr id="12" name="Cloud 11">
            <a:extLst>
              <a:ext uri="{FF2B5EF4-FFF2-40B4-BE49-F238E27FC236}">
                <a16:creationId xmlns:a16="http://schemas.microsoft.com/office/drawing/2014/main" id="{B8D7ACC8-85E7-3F5A-0FBE-117C14A2B4F2}"/>
              </a:ext>
            </a:extLst>
          </p:cNvPr>
          <p:cNvSpPr/>
          <p:nvPr/>
        </p:nvSpPr>
        <p:spPr>
          <a:xfrm>
            <a:off x="6234101" y="200911"/>
            <a:ext cx="4185633" cy="189319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If responses are binary, this is the identity function!</a:t>
            </a:r>
          </a:p>
        </p:txBody>
      </p:sp>
    </p:spTree>
    <p:extLst>
      <p:ext uri="{BB962C8B-B14F-4D97-AF65-F5344CB8AC3E}">
        <p14:creationId xmlns:p14="http://schemas.microsoft.com/office/powerpoint/2010/main" val="2780073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570D-88A1-7292-02A8-1A7592736C98}"/>
              </a:ext>
            </a:extLst>
          </p:cNvPr>
          <p:cNvSpPr>
            <a:spLocks noGrp="1"/>
          </p:cNvSpPr>
          <p:nvPr>
            <p:ph type="title"/>
          </p:nvPr>
        </p:nvSpPr>
        <p:spPr/>
        <p:txBody>
          <a:bodyPr/>
          <a:lstStyle/>
          <a:p>
            <a:r>
              <a:rPr lang="en-US" dirty="0"/>
              <a:t>Common watermark blueprint</a:t>
            </a:r>
          </a:p>
        </p:txBody>
      </p:sp>
      <p:sp>
        <p:nvSpPr>
          <p:cNvPr id="4" name="Rounded Rectangle 3">
            <a:extLst>
              <a:ext uri="{FF2B5EF4-FFF2-40B4-BE49-F238E27FC236}">
                <a16:creationId xmlns:a16="http://schemas.microsoft.com/office/drawing/2014/main" id="{B7CC01B4-23B4-6069-DA94-9675EDC566F6}"/>
              </a:ext>
            </a:extLst>
          </p:cNvPr>
          <p:cNvSpPr/>
          <p:nvPr/>
        </p:nvSpPr>
        <p:spPr>
          <a:xfrm>
            <a:off x="412124" y="1532586"/>
            <a:ext cx="11436439" cy="13909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 Choose seeds from a special structured family.</a:t>
            </a:r>
          </a:p>
        </p:txBody>
      </p:sp>
      <p:sp>
        <p:nvSpPr>
          <p:cNvPr id="5" name="Rounded Rectangle 4">
            <a:extLst>
              <a:ext uri="{FF2B5EF4-FFF2-40B4-BE49-F238E27FC236}">
                <a16:creationId xmlns:a16="http://schemas.microsoft.com/office/drawing/2014/main" id="{0AFE0D0F-ADD6-91A4-9DB0-ADC166C4D2E6}"/>
              </a:ext>
            </a:extLst>
          </p:cNvPr>
          <p:cNvSpPr/>
          <p:nvPr/>
        </p:nvSpPr>
        <p:spPr>
          <a:xfrm>
            <a:off x="412123" y="3239038"/>
            <a:ext cx="11436439" cy="13909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2. Use an unbiased correlated sampler with seed.</a:t>
            </a:r>
          </a:p>
        </p:txBody>
      </p:sp>
      <p:sp>
        <p:nvSpPr>
          <p:cNvPr id="6" name="Rounded Rectangle 5">
            <a:extLst>
              <a:ext uri="{FF2B5EF4-FFF2-40B4-BE49-F238E27FC236}">
                <a16:creationId xmlns:a16="http://schemas.microsoft.com/office/drawing/2014/main" id="{199E74DE-032D-241A-983D-55371C9A657F}"/>
              </a:ext>
            </a:extLst>
          </p:cNvPr>
          <p:cNvSpPr/>
          <p:nvPr/>
        </p:nvSpPr>
        <p:spPr>
          <a:xfrm>
            <a:off x="412123" y="4977687"/>
            <a:ext cx="11436439" cy="13909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3. To detect, check correlation between response and seed family.</a:t>
            </a:r>
          </a:p>
        </p:txBody>
      </p:sp>
    </p:spTree>
    <p:extLst>
      <p:ext uri="{BB962C8B-B14F-4D97-AF65-F5344CB8AC3E}">
        <p14:creationId xmlns:p14="http://schemas.microsoft.com/office/powerpoint/2010/main" val="14033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2442722"/>
          </a:xfrm>
        </p:spPr>
        <p:txBody>
          <a:bodyPr anchor="b">
            <a:normAutofit fontScale="90000"/>
          </a:bodyPr>
          <a:lstStyle/>
          <a:p>
            <a:pPr algn="l"/>
            <a:r>
              <a:rPr lang="en-US" dirty="0"/>
              <a:t>Using correlated unbiased sampling to construct a watermark</a:t>
            </a:r>
          </a:p>
        </p:txBody>
      </p:sp>
    </p:spTree>
    <p:extLst>
      <p:ext uri="{BB962C8B-B14F-4D97-AF65-F5344CB8AC3E}">
        <p14:creationId xmlns:p14="http://schemas.microsoft.com/office/powerpoint/2010/main" val="718255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1916D5-DDBA-19E6-AC8B-0E51BC1A9C2D}"/>
              </a:ext>
            </a:extLst>
          </p:cNvPr>
          <p:cNvGraphicFramePr>
            <a:graphicFrameLocks noGrp="1"/>
          </p:cNvGraphicFramePr>
          <p:nvPr>
            <p:ph idx="1"/>
            <p:extLst>
              <p:ext uri="{D42A27DB-BD31-4B8C-83A1-F6EECF244321}">
                <p14:modId xmlns:p14="http://schemas.microsoft.com/office/powerpoint/2010/main" val="3134278616"/>
              </p:ext>
            </p:extLst>
          </p:nvPr>
        </p:nvGraphicFramePr>
        <p:xfrm>
          <a:off x="745365" y="613379"/>
          <a:ext cx="10701270" cy="5738135"/>
        </p:xfrm>
        <a:graphic>
          <a:graphicData uri="http://schemas.openxmlformats.org/drawingml/2006/table">
            <a:tbl>
              <a:tblPr firstRow="1" bandRow="1">
                <a:tableStyleId>{93296810-A885-4BE3-A3E7-6D5BEEA58F35}</a:tableStyleId>
              </a:tblPr>
              <a:tblGrid>
                <a:gridCol w="2742129">
                  <a:extLst>
                    <a:ext uri="{9D8B030D-6E8A-4147-A177-3AD203B41FA5}">
                      <a16:colId xmlns:a16="http://schemas.microsoft.com/office/drawing/2014/main" val="2142783062"/>
                    </a:ext>
                  </a:extLst>
                </a:gridCol>
                <a:gridCol w="4392051">
                  <a:extLst>
                    <a:ext uri="{9D8B030D-6E8A-4147-A177-3AD203B41FA5}">
                      <a16:colId xmlns:a16="http://schemas.microsoft.com/office/drawing/2014/main" val="2892035956"/>
                    </a:ext>
                  </a:extLst>
                </a:gridCol>
                <a:gridCol w="3567090">
                  <a:extLst>
                    <a:ext uri="{9D8B030D-6E8A-4147-A177-3AD203B41FA5}">
                      <a16:colId xmlns:a16="http://schemas.microsoft.com/office/drawing/2014/main" val="1745102663"/>
                    </a:ext>
                  </a:extLst>
                </a:gridCol>
              </a:tblGrid>
              <a:tr h="909883">
                <a:tc>
                  <a:txBody>
                    <a:bodyPr/>
                    <a:lstStyle/>
                    <a:p>
                      <a:endParaRPr lang="en-US" sz="2400" dirty="0"/>
                    </a:p>
                  </a:txBody>
                  <a:tcPr/>
                </a:tc>
                <a:tc>
                  <a:txBody>
                    <a:bodyPr/>
                    <a:lstStyle/>
                    <a:p>
                      <a:r>
                        <a:rPr lang="en-US" sz="2400" dirty="0"/>
                        <a:t>Seed family</a:t>
                      </a:r>
                    </a:p>
                  </a:txBody>
                  <a:tcPr/>
                </a:tc>
                <a:tc>
                  <a:txBody>
                    <a:bodyPr/>
                    <a:lstStyle/>
                    <a:p>
                      <a:r>
                        <a:rPr lang="en-US" sz="2400" dirty="0"/>
                        <a:t>Detection</a:t>
                      </a:r>
                    </a:p>
                  </a:txBody>
                  <a:tcPr/>
                </a:tc>
                <a:extLst>
                  <a:ext uri="{0D108BD9-81ED-4DB2-BD59-A6C34878D82A}">
                    <a16:rowId xmlns:a16="http://schemas.microsoft.com/office/drawing/2014/main" val="1922761765"/>
                  </a:ext>
                </a:extLst>
              </a:tr>
              <a:tr h="909883">
                <a:tc>
                  <a:txBody>
                    <a:bodyPr/>
                    <a:lstStyle/>
                    <a:p>
                      <a:r>
                        <a:rPr lang="en-US" sz="2400" dirty="0"/>
                        <a:t>[Aar22, KGW+23*, CGZ24]</a:t>
                      </a:r>
                    </a:p>
                  </a:txBody>
                  <a:tcPr/>
                </a:tc>
                <a:tc>
                  <a:txBody>
                    <a:bodyPr/>
                    <a:lstStyle/>
                    <a:p>
                      <a:r>
                        <a:rPr lang="en-US" sz="2400" dirty="0"/>
                        <a:t>Derived from a PRF applied to </a:t>
                      </a:r>
                      <a:r>
                        <a:rPr lang="en-US" sz="2400" dirty="0" err="1"/>
                        <a:t>prev</a:t>
                      </a:r>
                      <a:r>
                        <a:rPr lang="en-US" sz="2400" dirty="0"/>
                        <a:t> tokens.</a:t>
                      </a:r>
                    </a:p>
                  </a:txBody>
                  <a:tcPr/>
                </a:tc>
                <a:tc>
                  <a:txBody>
                    <a:bodyPr/>
                    <a:lstStyle/>
                    <a:p>
                      <a:r>
                        <a:rPr lang="en-US" sz="2400" dirty="0"/>
                        <a:t>Rederive seed by computing PRF.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Compute distance to seed.</a:t>
                      </a:r>
                    </a:p>
                  </a:txBody>
                  <a:tcPr/>
                </a:tc>
                <a:extLst>
                  <a:ext uri="{0D108BD9-81ED-4DB2-BD59-A6C34878D82A}">
                    <a16:rowId xmlns:a16="http://schemas.microsoft.com/office/drawing/2014/main" val="3326596364"/>
                  </a:ext>
                </a:extLst>
              </a:tr>
              <a:tr h="909883">
                <a:tc>
                  <a:txBody>
                    <a:bodyPr/>
                    <a:lstStyle/>
                    <a:p>
                      <a:r>
                        <a:rPr lang="en-US" sz="2400" dirty="0"/>
                        <a:t>[ZALW24]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042201856"/>
                  </a:ext>
                </a:extLst>
              </a:tr>
              <a:tr h="909883">
                <a:tc>
                  <a:txBody>
                    <a:bodyPr/>
                    <a:lstStyle/>
                    <a:p>
                      <a:r>
                        <a:rPr lang="en-US" sz="2400" dirty="0"/>
                        <a:t>[KTHL24]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814963369"/>
                  </a:ext>
                </a:extLst>
              </a:tr>
              <a:tr h="909883">
                <a:tc>
                  <a:txBody>
                    <a:bodyPr/>
                    <a:lstStyle/>
                    <a:p>
                      <a:r>
                        <a:rPr lang="en-US" sz="2400" dirty="0"/>
                        <a:t>[FGJ+24]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099729563"/>
                  </a:ext>
                </a:extLst>
              </a:tr>
              <a:tr h="909883">
                <a:tc>
                  <a:txBody>
                    <a:bodyPr/>
                    <a:lstStyle/>
                    <a:p>
                      <a:r>
                        <a:rPr lang="en-US" sz="2400" dirty="0"/>
                        <a:t>[CG24, GM24]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056219550"/>
                  </a:ext>
                </a:extLst>
              </a:tr>
            </a:tbl>
          </a:graphicData>
        </a:graphic>
      </p:graphicFrame>
    </p:spTree>
    <p:extLst>
      <p:ext uri="{BB962C8B-B14F-4D97-AF65-F5344CB8AC3E}">
        <p14:creationId xmlns:p14="http://schemas.microsoft.com/office/powerpoint/2010/main" val="2882146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1916D5-DDBA-19E6-AC8B-0E51BC1A9C2D}"/>
              </a:ext>
            </a:extLst>
          </p:cNvPr>
          <p:cNvGraphicFramePr>
            <a:graphicFrameLocks noGrp="1"/>
          </p:cNvGraphicFramePr>
          <p:nvPr>
            <p:ph idx="1"/>
          </p:nvPr>
        </p:nvGraphicFramePr>
        <p:xfrm>
          <a:off x="745365" y="613379"/>
          <a:ext cx="10701270" cy="5738135"/>
        </p:xfrm>
        <a:graphic>
          <a:graphicData uri="http://schemas.openxmlformats.org/drawingml/2006/table">
            <a:tbl>
              <a:tblPr firstRow="1" bandRow="1">
                <a:tableStyleId>{93296810-A885-4BE3-A3E7-6D5BEEA58F35}</a:tableStyleId>
              </a:tblPr>
              <a:tblGrid>
                <a:gridCol w="2742129">
                  <a:extLst>
                    <a:ext uri="{9D8B030D-6E8A-4147-A177-3AD203B41FA5}">
                      <a16:colId xmlns:a16="http://schemas.microsoft.com/office/drawing/2014/main" val="2142783062"/>
                    </a:ext>
                  </a:extLst>
                </a:gridCol>
                <a:gridCol w="4392051">
                  <a:extLst>
                    <a:ext uri="{9D8B030D-6E8A-4147-A177-3AD203B41FA5}">
                      <a16:colId xmlns:a16="http://schemas.microsoft.com/office/drawing/2014/main" val="2892035956"/>
                    </a:ext>
                  </a:extLst>
                </a:gridCol>
                <a:gridCol w="3567090">
                  <a:extLst>
                    <a:ext uri="{9D8B030D-6E8A-4147-A177-3AD203B41FA5}">
                      <a16:colId xmlns:a16="http://schemas.microsoft.com/office/drawing/2014/main" val="1745102663"/>
                    </a:ext>
                  </a:extLst>
                </a:gridCol>
              </a:tblGrid>
              <a:tr h="909883">
                <a:tc>
                  <a:txBody>
                    <a:bodyPr/>
                    <a:lstStyle/>
                    <a:p>
                      <a:endParaRPr lang="en-US" sz="2400" dirty="0"/>
                    </a:p>
                  </a:txBody>
                  <a:tcPr/>
                </a:tc>
                <a:tc>
                  <a:txBody>
                    <a:bodyPr/>
                    <a:lstStyle/>
                    <a:p>
                      <a:r>
                        <a:rPr lang="en-US" sz="2400" dirty="0"/>
                        <a:t>Seed family</a:t>
                      </a:r>
                    </a:p>
                  </a:txBody>
                  <a:tcPr/>
                </a:tc>
                <a:tc>
                  <a:txBody>
                    <a:bodyPr/>
                    <a:lstStyle/>
                    <a:p>
                      <a:r>
                        <a:rPr lang="en-US" sz="2400" dirty="0"/>
                        <a:t>Detection</a:t>
                      </a:r>
                    </a:p>
                  </a:txBody>
                  <a:tcPr/>
                </a:tc>
                <a:extLst>
                  <a:ext uri="{0D108BD9-81ED-4DB2-BD59-A6C34878D82A}">
                    <a16:rowId xmlns:a16="http://schemas.microsoft.com/office/drawing/2014/main" val="1922761765"/>
                  </a:ext>
                </a:extLst>
              </a:tr>
              <a:tr h="909883">
                <a:tc>
                  <a:txBody>
                    <a:bodyPr/>
                    <a:lstStyle/>
                    <a:p>
                      <a:r>
                        <a:rPr lang="en-US" sz="2400" dirty="0"/>
                        <a:t>[Aar22, KGW+23*, CGZ24]</a:t>
                      </a:r>
                    </a:p>
                  </a:txBody>
                  <a:tcPr/>
                </a:tc>
                <a:tc>
                  <a:txBody>
                    <a:bodyPr/>
                    <a:lstStyle/>
                    <a:p>
                      <a:r>
                        <a:rPr lang="en-US" sz="2400" dirty="0"/>
                        <a:t>Derived from a PRF applied to </a:t>
                      </a:r>
                      <a:r>
                        <a:rPr lang="en-US" sz="2400" dirty="0" err="1"/>
                        <a:t>prev</a:t>
                      </a:r>
                      <a:r>
                        <a:rPr lang="en-US" sz="2400" dirty="0"/>
                        <a:t> tokens.</a:t>
                      </a:r>
                    </a:p>
                  </a:txBody>
                  <a:tcPr/>
                </a:tc>
                <a:tc>
                  <a:txBody>
                    <a:bodyPr/>
                    <a:lstStyle/>
                    <a:p>
                      <a:r>
                        <a:rPr lang="en-US" sz="2400" dirty="0"/>
                        <a:t>Rederive seed by computing PRF.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Compute distance to seed.</a:t>
                      </a:r>
                    </a:p>
                  </a:txBody>
                  <a:tcPr/>
                </a:tc>
                <a:extLst>
                  <a:ext uri="{0D108BD9-81ED-4DB2-BD59-A6C34878D82A}">
                    <a16:rowId xmlns:a16="http://schemas.microsoft.com/office/drawing/2014/main" val="3326596364"/>
                  </a:ext>
                </a:extLst>
              </a:tr>
              <a:tr h="909883">
                <a:tc>
                  <a:txBody>
                    <a:bodyPr/>
                    <a:lstStyle/>
                    <a:p>
                      <a:r>
                        <a:rPr lang="en-US" sz="2400" dirty="0"/>
                        <a:t>[ZALW24]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042201856"/>
                  </a:ext>
                </a:extLst>
              </a:tr>
              <a:tr h="909883">
                <a:tc>
                  <a:txBody>
                    <a:bodyPr/>
                    <a:lstStyle/>
                    <a:p>
                      <a:r>
                        <a:rPr lang="en-US" sz="2400" dirty="0"/>
                        <a:t>[KTHL24]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814963369"/>
                  </a:ext>
                </a:extLst>
              </a:tr>
              <a:tr h="909883">
                <a:tc>
                  <a:txBody>
                    <a:bodyPr/>
                    <a:lstStyle/>
                    <a:p>
                      <a:r>
                        <a:rPr lang="en-US" sz="2400" dirty="0"/>
                        <a:t>[FGJ+24]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099729563"/>
                  </a:ext>
                </a:extLst>
              </a:tr>
              <a:tr h="909883">
                <a:tc>
                  <a:txBody>
                    <a:bodyPr/>
                    <a:lstStyle/>
                    <a:p>
                      <a:r>
                        <a:rPr lang="en-US" sz="2400" dirty="0"/>
                        <a:t>[CG24, GM24]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056219550"/>
                  </a:ext>
                </a:extLst>
              </a:tr>
            </a:tbl>
          </a:graphicData>
        </a:graphic>
      </p:graphicFrame>
      <p:sp>
        <p:nvSpPr>
          <p:cNvPr id="2" name="TextBox 1">
            <a:extLst>
              <a:ext uri="{FF2B5EF4-FFF2-40B4-BE49-F238E27FC236}">
                <a16:creationId xmlns:a16="http://schemas.microsoft.com/office/drawing/2014/main" id="{E289849C-E7AA-BE65-33BF-640D94D68B22}"/>
              </a:ext>
            </a:extLst>
          </p:cNvPr>
          <p:cNvSpPr txBox="1"/>
          <p:nvPr/>
        </p:nvSpPr>
        <p:spPr>
          <a:xfrm>
            <a:off x="745365" y="6351514"/>
            <a:ext cx="5452134" cy="461665"/>
          </a:xfrm>
          <a:prstGeom prst="rect">
            <a:avLst/>
          </a:prstGeom>
          <a:noFill/>
        </p:spPr>
        <p:txBody>
          <a:bodyPr wrap="none" rtlCol="0">
            <a:spAutoFit/>
          </a:bodyPr>
          <a:lstStyle/>
          <a:p>
            <a:r>
              <a:rPr lang="en-US" sz="2400" dirty="0"/>
              <a:t>*Their correlated sampler is not unbiased.</a:t>
            </a:r>
          </a:p>
        </p:txBody>
      </p:sp>
      <p:sp>
        <p:nvSpPr>
          <p:cNvPr id="3" name="Up Arrow Callout 2">
            <a:extLst>
              <a:ext uri="{FF2B5EF4-FFF2-40B4-BE49-F238E27FC236}">
                <a16:creationId xmlns:a16="http://schemas.microsoft.com/office/drawing/2014/main" id="{3D089082-AAA8-D71D-1941-F3862B9A3170}"/>
              </a:ext>
            </a:extLst>
          </p:cNvPr>
          <p:cNvSpPr/>
          <p:nvPr/>
        </p:nvSpPr>
        <p:spPr>
          <a:xfrm>
            <a:off x="2604394" y="2311116"/>
            <a:ext cx="3886557"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Seed can’t be rederived if these tokens are modified.</a:t>
            </a:r>
          </a:p>
        </p:txBody>
      </p:sp>
    </p:spTree>
    <p:extLst>
      <p:ext uri="{BB962C8B-B14F-4D97-AF65-F5344CB8AC3E}">
        <p14:creationId xmlns:p14="http://schemas.microsoft.com/office/powerpoint/2010/main" val="69447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1916D5-DDBA-19E6-AC8B-0E51BC1A9C2D}"/>
              </a:ext>
            </a:extLst>
          </p:cNvPr>
          <p:cNvGraphicFramePr>
            <a:graphicFrameLocks noGrp="1"/>
          </p:cNvGraphicFramePr>
          <p:nvPr>
            <p:ph idx="1"/>
            <p:extLst>
              <p:ext uri="{D42A27DB-BD31-4B8C-83A1-F6EECF244321}">
                <p14:modId xmlns:p14="http://schemas.microsoft.com/office/powerpoint/2010/main" val="38124618"/>
              </p:ext>
            </p:extLst>
          </p:nvPr>
        </p:nvGraphicFramePr>
        <p:xfrm>
          <a:off x="745365" y="613379"/>
          <a:ext cx="10701270" cy="5459298"/>
        </p:xfrm>
        <a:graphic>
          <a:graphicData uri="http://schemas.openxmlformats.org/drawingml/2006/table">
            <a:tbl>
              <a:tblPr firstRow="1" bandRow="1">
                <a:tableStyleId>{93296810-A885-4BE3-A3E7-6D5BEEA58F35}</a:tableStyleId>
              </a:tblPr>
              <a:tblGrid>
                <a:gridCol w="2742129">
                  <a:extLst>
                    <a:ext uri="{9D8B030D-6E8A-4147-A177-3AD203B41FA5}">
                      <a16:colId xmlns:a16="http://schemas.microsoft.com/office/drawing/2014/main" val="2142783062"/>
                    </a:ext>
                  </a:extLst>
                </a:gridCol>
                <a:gridCol w="4392051">
                  <a:extLst>
                    <a:ext uri="{9D8B030D-6E8A-4147-A177-3AD203B41FA5}">
                      <a16:colId xmlns:a16="http://schemas.microsoft.com/office/drawing/2014/main" val="2892035956"/>
                    </a:ext>
                  </a:extLst>
                </a:gridCol>
                <a:gridCol w="3567090">
                  <a:extLst>
                    <a:ext uri="{9D8B030D-6E8A-4147-A177-3AD203B41FA5}">
                      <a16:colId xmlns:a16="http://schemas.microsoft.com/office/drawing/2014/main" val="1745102663"/>
                    </a:ext>
                  </a:extLst>
                </a:gridCol>
              </a:tblGrid>
              <a:tr h="909883">
                <a:tc>
                  <a:txBody>
                    <a:bodyPr/>
                    <a:lstStyle/>
                    <a:p>
                      <a:endParaRPr lang="en-US" sz="2400" dirty="0"/>
                    </a:p>
                  </a:txBody>
                  <a:tcPr/>
                </a:tc>
                <a:tc>
                  <a:txBody>
                    <a:bodyPr/>
                    <a:lstStyle/>
                    <a:p>
                      <a:r>
                        <a:rPr lang="en-US" sz="2400" dirty="0"/>
                        <a:t>Seed family</a:t>
                      </a:r>
                    </a:p>
                  </a:txBody>
                  <a:tcPr/>
                </a:tc>
                <a:tc>
                  <a:txBody>
                    <a:bodyPr/>
                    <a:lstStyle/>
                    <a:p>
                      <a:r>
                        <a:rPr lang="en-US" sz="2400" dirty="0"/>
                        <a:t>Detection</a:t>
                      </a:r>
                    </a:p>
                  </a:txBody>
                  <a:tcPr/>
                </a:tc>
                <a:extLst>
                  <a:ext uri="{0D108BD9-81ED-4DB2-BD59-A6C34878D82A}">
                    <a16:rowId xmlns:a16="http://schemas.microsoft.com/office/drawing/2014/main" val="1922761765"/>
                  </a:ext>
                </a:extLst>
              </a:tr>
              <a:tr h="909883">
                <a:tc>
                  <a:txBody>
                    <a:bodyPr/>
                    <a:lstStyle/>
                    <a:p>
                      <a:r>
                        <a:rPr lang="en-US" sz="2400" dirty="0"/>
                        <a:t>[Aar22, KGW+23, CGZ24]</a:t>
                      </a:r>
                    </a:p>
                  </a:txBody>
                  <a:tcPr/>
                </a:tc>
                <a:tc>
                  <a:txBody>
                    <a:bodyPr/>
                    <a:lstStyle/>
                    <a:p>
                      <a:r>
                        <a:rPr lang="en-US" sz="2400" dirty="0"/>
                        <a:t>Derived from a PRF applied to </a:t>
                      </a:r>
                      <a:r>
                        <a:rPr lang="en-US" sz="2400" dirty="0" err="1"/>
                        <a:t>prev</a:t>
                      </a:r>
                      <a:r>
                        <a:rPr lang="en-US" sz="2400" dirty="0"/>
                        <a:t> tokens.</a:t>
                      </a:r>
                    </a:p>
                  </a:txBody>
                  <a:tcPr/>
                </a:tc>
                <a:tc>
                  <a:txBody>
                    <a:bodyPr/>
                    <a:lstStyle/>
                    <a:p>
                      <a:r>
                        <a:rPr lang="en-US" sz="2400" dirty="0"/>
                        <a:t>Rederive seed by computing PRF.</a:t>
                      </a:r>
                    </a:p>
                  </a:txBody>
                  <a:tcPr/>
                </a:tc>
                <a:extLst>
                  <a:ext uri="{0D108BD9-81ED-4DB2-BD59-A6C34878D82A}">
                    <a16:rowId xmlns:a16="http://schemas.microsoft.com/office/drawing/2014/main" val="3326596364"/>
                  </a:ext>
                </a:extLst>
              </a:tr>
              <a:tr h="909883">
                <a:tc>
                  <a:txBody>
                    <a:bodyPr/>
                    <a:lstStyle/>
                    <a:p>
                      <a:r>
                        <a:rPr lang="en-US" sz="2400" dirty="0"/>
                        <a:t>[ZALW24]</a:t>
                      </a:r>
                    </a:p>
                    <a:p>
                      <a:r>
                        <a:rPr lang="en-US" sz="2400" dirty="0"/>
                        <a:t>(red/green scheme)</a:t>
                      </a:r>
                    </a:p>
                  </a:txBody>
                  <a:tcPr/>
                </a:tc>
                <a:tc>
                  <a:txBody>
                    <a:bodyPr/>
                    <a:lstStyle/>
                    <a:p>
                      <a:r>
                        <a:rPr lang="en-US" sz="2400" dirty="0"/>
                        <a:t>Fixed seed = 111…1.</a:t>
                      </a:r>
                    </a:p>
                  </a:txBody>
                  <a:tcPr/>
                </a:tc>
                <a:tc>
                  <a:txBody>
                    <a:bodyPr/>
                    <a:lstStyle/>
                    <a:p>
                      <a:r>
                        <a:rPr lang="en-US" sz="2400" dirty="0"/>
                        <a:t>(Effectively) compute distance to seed.</a:t>
                      </a:r>
                    </a:p>
                  </a:txBody>
                  <a:tcPr/>
                </a:tc>
                <a:extLst>
                  <a:ext uri="{0D108BD9-81ED-4DB2-BD59-A6C34878D82A}">
                    <a16:rowId xmlns:a16="http://schemas.microsoft.com/office/drawing/2014/main" val="3042201856"/>
                  </a:ext>
                </a:extLst>
              </a:tr>
              <a:tr h="909883">
                <a:tc>
                  <a:txBody>
                    <a:bodyPr/>
                    <a:lstStyle/>
                    <a:p>
                      <a:r>
                        <a:rPr lang="en-US" sz="2400" dirty="0"/>
                        <a:t>[KTHL24]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814963369"/>
                  </a:ext>
                </a:extLst>
              </a:tr>
              <a:tr h="909883">
                <a:tc>
                  <a:txBody>
                    <a:bodyPr/>
                    <a:lstStyle/>
                    <a:p>
                      <a:r>
                        <a:rPr lang="en-US" sz="2400" dirty="0"/>
                        <a:t>[FGJ+24]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099729563"/>
                  </a:ext>
                </a:extLst>
              </a:tr>
              <a:tr h="909883">
                <a:tc>
                  <a:txBody>
                    <a:bodyPr/>
                    <a:lstStyle/>
                    <a:p>
                      <a:r>
                        <a:rPr lang="en-US" sz="2400" dirty="0"/>
                        <a:t>[CG24, GM24]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056219550"/>
                  </a:ext>
                </a:extLst>
              </a:tr>
            </a:tbl>
          </a:graphicData>
        </a:graphic>
      </p:graphicFrame>
      <p:sp>
        <p:nvSpPr>
          <p:cNvPr id="2" name="Up Arrow Callout 1">
            <a:extLst>
              <a:ext uri="{FF2B5EF4-FFF2-40B4-BE49-F238E27FC236}">
                <a16:creationId xmlns:a16="http://schemas.microsoft.com/office/drawing/2014/main" id="{B4690BE8-EB52-25E9-4B49-421A0CF40B7D}"/>
              </a:ext>
            </a:extLst>
          </p:cNvPr>
          <p:cNvSpPr/>
          <p:nvPr/>
        </p:nvSpPr>
        <p:spPr>
          <a:xfrm>
            <a:off x="7395336" y="3212637"/>
            <a:ext cx="3886557"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Equivalently,</a:t>
            </a:r>
          </a:p>
          <a:p>
            <a:pPr algn="ctr"/>
            <a:r>
              <a:rPr lang="en-US" sz="2400" dirty="0"/>
              <a:t>count number green tokens</a:t>
            </a:r>
          </a:p>
        </p:txBody>
      </p:sp>
    </p:spTree>
    <p:extLst>
      <p:ext uri="{BB962C8B-B14F-4D97-AF65-F5344CB8AC3E}">
        <p14:creationId xmlns:p14="http://schemas.microsoft.com/office/powerpoint/2010/main" val="387194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1916D5-DDBA-19E6-AC8B-0E51BC1A9C2D}"/>
              </a:ext>
            </a:extLst>
          </p:cNvPr>
          <p:cNvGraphicFramePr>
            <a:graphicFrameLocks noGrp="1"/>
          </p:cNvGraphicFramePr>
          <p:nvPr>
            <p:ph idx="1"/>
            <p:extLst>
              <p:ext uri="{D42A27DB-BD31-4B8C-83A1-F6EECF244321}">
                <p14:modId xmlns:p14="http://schemas.microsoft.com/office/powerpoint/2010/main" val="1603732253"/>
              </p:ext>
            </p:extLst>
          </p:nvPr>
        </p:nvGraphicFramePr>
        <p:xfrm>
          <a:off x="745365" y="613379"/>
          <a:ext cx="10701270" cy="5459298"/>
        </p:xfrm>
        <a:graphic>
          <a:graphicData uri="http://schemas.openxmlformats.org/drawingml/2006/table">
            <a:tbl>
              <a:tblPr firstRow="1" bandRow="1">
                <a:tableStyleId>{93296810-A885-4BE3-A3E7-6D5BEEA58F35}</a:tableStyleId>
              </a:tblPr>
              <a:tblGrid>
                <a:gridCol w="2742129">
                  <a:extLst>
                    <a:ext uri="{9D8B030D-6E8A-4147-A177-3AD203B41FA5}">
                      <a16:colId xmlns:a16="http://schemas.microsoft.com/office/drawing/2014/main" val="2142783062"/>
                    </a:ext>
                  </a:extLst>
                </a:gridCol>
                <a:gridCol w="4392051">
                  <a:extLst>
                    <a:ext uri="{9D8B030D-6E8A-4147-A177-3AD203B41FA5}">
                      <a16:colId xmlns:a16="http://schemas.microsoft.com/office/drawing/2014/main" val="2892035956"/>
                    </a:ext>
                  </a:extLst>
                </a:gridCol>
                <a:gridCol w="3567090">
                  <a:extLst>
                    <a:ext uri="{9D8B030D-6E8A-4147-A177-3AD203B41FA5}">
                      <a16:colId xmlns:a16="http://schemas.microsoft.com/office/drawing/2014/main" val="1745102663"/>
                    </a:ext>
                  </a:extLst>
                </a:gridCol>
              </a:tblGrid>
              <a:tr h="909883">
                <a:tc>
                  <a:txBody>
                    <a:bodyPr/>
                    <a:lstStyle/>
                    <a:p>
                      <a:endParaRPr lang="en-US" sz="2400" dirty="0"/>
                    </a:p>
                  </a:txBody>
                  <a:tcPr/>
                </a:tc>
                <a:tc>
                  <a:txBody>
                    <a:bodyPr/>
                    <a:lstStyle/>
                    <a:p>
                      <a:r>
                        <a:rPr lang="en-US" sz="2400" dirty="0"/>
                        <a:t>Seed family</a:t>
                      </a:r>
                    </a:p>
                  </a:txBody>
                  <a:tcPr/>
                </a:tc>
                <a:tc>
                  <a:txBody>
                    <a:bodyPr/>
                    <a:lstStyle/>
                    <a:p>
                      <a:r>
                        <a:rPr lang="en-US" sz="2400" dirty="0"/>
                        <a:t>Detection</a:t>
                      </a:r>
                    </a:p>
                  </a:txBody>
                  <a:tcPr/>
                </a:tc>
                <a:extLst>
                  <a:ext uri="{0D108BD9-81ED-4DB2-BD59-A6C34878D82A}">
                    <a16:rowId xmlns:a16="http://schemas.microsoft.com/office/drawing/2014/main" val="1922761765"/>
                  </a:ext>
                </a:extLst>
              </a:tr>
              <a:tr h="909883">
                <a:tc>
                  <a:txBody>
                    <a:bodyPr/>
                    <a:lstStyle/>
                    <a:p>
                      <a:r>
                        <a:rPr lang="en-US" sz="2400" dirty="0"/>
                        <a:t>[Aar22, KGW+23, CGZ24]</a:t>
                      </a:r>
                    </a:p>
                  </a:txBody>
                  <a:tcPr/>
                </a:tc>
                <a:tc>
                  <a:txBody>
                    <a:bodyPr/>
                    <a:lstStyle/>
                    <a:p>
                      <a:r>
                        <a:rPr lang="en-US" sz="2400" dirty="0"/>
                        <a:t>Derived from a PRF applied to </a:t>
                      </a:r>
                      <a:r>
                        <a:rPr lang="en-US" sz="2400" dirty="0" err="1"/>
                        <a:t>prev</a:t>
                      </a:r>
                      <a:r>
                        <a:rPr lang="en-US" sz="2400" dirty="0"/>
                        <a:t> tokens.</a:t>
                      </a:r>
                    </a:p>
                  </a:txBody>
                  <a:tcPr/>
                </a:tc>
                <a:tc>
                  <a:txBody>
                    <a:bodyPr/>
                    <a:lstStyle/>
                    <a:p>
                      <a:r>
                        <a:rPr lang="en-US" sz="2400" dirty="0"/>
                        <a:t>Rederive seed by computing PRF.</a:t>
                      </a:r>
                    </a:p>
                  </a:txBody>
                  <a:tcPr/>
                </a:tc>
                <a:extLst>
                  <a:ext uri="{0D108BD9-81ED-4DB2-BD59-A6C34878D82A}">
                    <a16:rowId xmlns:a16="http://schemas.microsoft.com/office/drawing/2014/main" val="3326596364"/>
                  </a:ext>
                </a:extLst>
              </a:tr>
              <a:tr h="909883">
                <a:tc>
                  <a:txBody>
                    <a:bodyPr/>
                    <a:lstStyle/>
                    <a:p>
                      <a:r>
                        <a:rPr lang="en-US" sz="2400" dirty="0"/>
                        <a:t>[ZALW24]</a:t>
                      </a:r>
                    </a:p>
                  </a:txBody>
                  <a:tcPr/>
                </a:tc>
                <a:tc>
                  <a:txBody>
                    <a:bodyPr/>
                    <a:lstStyle/>
                    <a:p>
                      <a:r>
                        <a:rPr lang="en-US" sz="2400" dirty="0"/>
                        <a:t>Fixed seed = 111…1.</a:t>
                      </a:r>
                    </a:p>
                  </a:txBody>
                  <a:tcPr/>
                </a:tc>
                <a:tc>
                  <a:txBody>
                    <a:bodyPr/>
                    <a:lstStyle/>
                    <a:p>
                      <a:r>
                        <a:rPr lang="en-US" sz="2400" dirty="0"/>
                        <a:t>(Effectively) compute distance to seed.</a:t>
                      </a:r>
                    </a:p>
                  </a:txBody>
                  <a:tcPr/>
                </a:tc>
                <a:extLst>
                  <a:ext uri="{0D108BD9-81ED-4DB2-BD59-A6C34878D82A}">
                    <a16:rowId xmlns:a16="http://schemas.microsoft.com/office/drawing/2014/main" val="3042201856"/>
                  </a:ext>
                </a:extLst>
              </a:tr>
              <a:tr h="909883">
                <a:tc>
                  <a:txBody>
                    <a:bodyPr/>
                    <a:lstStyle/>
                    <a:p>
                      <a:r>
                        <a:rPr lang="en-US" sz="2400" dirty="0"/>
                        <a:t>[KTHL24]</a:t>
                      </a:r>
                    </a:p>
                  </a:txBody>
                  <a:tcPr/>
                </a:tc>
                <a:tc>
                  <a:txBody>
                    <a:bodyPr/>
                    <a:lstStyle/>
                    <a:p>
                      <a:r>
                        <a:rPr lang="en-US" sz="2400" dirty="0"/>
                        <a:t>Fixed random seed.</a:t>
                      </a:r>
                    </a:p>
                  </a:txBody>
                  <a:tcPr/>
                </a:tc>
                <a:tc>
                  <a:txBody>
                    <a:bodyPr/>
                    <a:lstStyle/>
                    <a:p>
                      <a:r>
                        <a:rPr lang="en-US" sz="2400" dirty="0"/>
                        <a:t>Compute edit distance to seed.</a:t>
                      </a:r>
                    </a:p>
                  </a:txBody>
                  <a:tcPr/>
                </a:tc>
                <a:extLst>
                  <a:ext uri="{0D108BD9-81ED-4DB2-BD59-A6C34878D82A}">
                    <a16:rowId xmlns:a16="http://schemas.microsoft.com/office/drawing/2014/main" val="3814963369"/>
                  </a:ext>
                </a:extLst>
              </a:tr>
              <a:tr h="909883">
                <a:tc>
                  <a:txBody>
                    <a:bodyPr/>
                    <a:lstStyle/>
                    <a:p>
                      <a:r>
                        <a:rPr lang="en-US" sz="2400" dirty="0"/>
                        <a:t>[FGJ+24]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099729563"/>
                  </a:ext>
                </a:extLst>
              </a:tr>
              <a:tr h="909883">
                <a:tc>
                  <a:txBody>
                    <a:bodyPr/>
                    <a:lstStyle/>
                    <a:p>
                      <a:r>
                        <a:rPr lang="en-US" sz="2400" dirty="0"/>
                        <a:t>[CG24, GM24]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056219550"/>
                  </a:ext>
                </a:extLst>
              </a:tr>
            </a:tbl>
          </a:graphicData>
        </a:graphic>
      </p:graphicFrame>
    </p:spTree>
    <p:extLst>
      <p:ext uri="{BB962C8B-B14F-4D97-AF65-F5344CB8AC3E}">
        <p14:creationId xmlns:p14="http://schemas.microsoft.com/office/powerpoint/2010/main" val="3847379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1916D5-DDBA-19E6-AC8B-0E51BC1A9C2D}"/>
              </a:ext>
            </a:extLst>
          </p:cNvPr>
          <p:cNvGraphicFramePr>
            <a:graphicFrameLocks noGrp="1"/>
          </p:cNvGraphicFramePr>
          <p:nvPr>
            <p:ph idx="1"/>
            <p:extLst>
              <p:ext uri="{D42A27DB-BD31-4B8C-83A1-F6EECF244321}">
                <p14:modId xmlns:p14="http://schemas.microsoft.com/office/powerpoint/2010/main" val="1827241198"/>
              </p:ext>
            </p:extLst>
          </p:nvPr>
        </p:nvGraphicFramePr>
        <p:xfrm>
          <a:off x="745365" y="613379"/>
          <a:ext cx="10701270" cy="5459298"/>
        </p:xfrm>
        <a:graphic>
          <a:graphicData uri="http://schemas.openxmlformats.org/drawingml/2006/table">
            <a:tbl>
              <a:tblPr firstRow="1" bandRow="1">
                <a:tableStyleId>{93296810-A885-4BE3-A3E7-6D5BEEA58F35}</a:tableStyleId>
              </a:tblPr>
              <a:tblGrid>
                <a:gridCol w="2742129">
                  <a:extLst>
                    <a:ext uri="{9D8B030D-6E8A-4147-A177-3AD203B41FA5}">
                      <a16:colId xmlns:a16="http://schemas.microsoft.com/office/drawing/2014/main" val="2142783062"/>
                    </a:ext>
                  </a:extLst>
                </a:gridCol>
                <a:gridCol w="4392051">
                  <a:extLst>
                    <a:ext uri="{9D8B030D-6E8A-4147-A177-3AD203B41FA5}">
                      <a16:colId xmlns:a16="http://schemas.microsoft.com/office/drawing/2014/main" val="2892035956"/>
                    </a:ext>
                  </a:extLst>
                </a:gridCol>
                <a:gridCol w="3567090">
                  <a:extLst>
                    <a:ext uri="{9D8B030D-6E8A-4147-A177-3AD203B41FA5}">
                      <a16:colId xmlns:a16="http://schemas.microsoft.com/office/drawing/2014/main" val="1745102663"/>
                    </a:ext>
                  </a:extLst>
                </a:gridCol>
              </a:tblGrid>
              <a:tr h="909883">
                <a:tc>
                  <a:txBody>
                    <a:bodyPr/>
                    <a:lstStyle/>
                    <a:p>
                      <a:endParaRPr lang="en-US" sz="2400" dirty="0"/>
                    </a:p>
                  </a:txBody>
                  <a:tcPr/>
                </a:tc>
                <a:tc>
                  <a:txBody>
                    <a:bodyPr/>
                    <a:lstStyle/>
                    <a:p>
                      <a:r>
                        <a:rPr lang="en-US" sz="2400" dirty="0"/>
                        <a:t>Seed family</a:t>
                      </a:r>
                    </a:p>
                  </a:txBody>
                  <a:tcPr/>
                </a:tc>
                <a:tc>
                  <a:txBody>
                    <a:bodyPr/>
                    <a:lstStyle/>
                    <a:p>
                      <a:r>
                        <a:rPr lang="en-US" sz="2400" dirty="0"/>
                        <a:t>Detection</a:t>
                      </a:r>
                    </a:p>
                  </a:txBody>
                  <a:tcPr/>
                </a:tc>
                <a:extLst>
                  <a:ext uri="{0D108BD9-81ED-4DB2-BD59-A6C34878D82A}">
                    <a16:rowId xmlns:a16="http://schemas.microsoft.com/office/drawing/2014/main" val="1922761765"/>
                  </a:ext>
                </a:extLst>
              </a:tr>
              <a:tr h="909883">
                <a:tc>
                  <a:txBody>
                    <a:bodyPr/>
                    <a:lstStyle/>
                    <a:p>
                      <a:r>
                        <a:rPr lang="en-US" sz="2400" dirty="0"/>
                        <a:t>[Aar22, KGW+23, CGZ24]</a:t>
                      </a:r>
                    </a:p>
                  </a:txBody>
                  <a:tcPr/>
                </a:tc>
                <a:tc>
                  <a:txBody>
                    <a:bodyPr/>
                    <a:lstStyle/>
                    <a:p>
                      <a:r>
                        <a:rPr lang="en-US" sz="2400" dirty="0"/>
                        <a:t>Derived from a PRF applied to </a:t>
                      </a:r>
                      <a:r>
                        <a:rPr lang="en-US" sz="2400" dirty="0" err="1"/>
                        <a:t>prev</a:t>
                      </a:r>
                      <a:r>
                        <a:rPr lang="en-US" sz="2400" dirty="0"/>
                        <a:t> tokens.</a:t>
                      </a:r>
                    </a:p>
                  </a:txBody>
                  <a:tcPr/>
                </a:tc>
                <a:tc>
                  <a:txBody>
                    <a:bodyPr/>
                    <a:lstStyle/>
                    <a:p>
                      <a:r>
                        <a:rPr lang="en-US" sz="2400" dirty="0"/>
                        <a:t>Rederive seed by computing PRF.</a:t>
                      </a:r>
                    </a:p>
                  </a:txBody>
                  <a:tcPr/>
                </a:tc>
                <a:extLst>
                  <a:ext uri="{0D108BD9-81ED-4DB2-BD59-A6C34878D82A}">
                    <a16:rowId xmlns:a16="http://schemas.microsoft.com/office/drawing/2014/main" val="3326596364"/>
                  </a:ext>
                </a:extLst>
              </a:tr>
              <a:tr h="909883">
                <a:tc>
                  <a:txBody>
                    <a:bodyPr/>
                    <a:lstStyle/>
                    <a:p>
                      <a:r>
                        <a:rPr lang="en-US" sz="2400" dirty="0"/>
                        <a:t>[ZALW24]</a:t>
                      </a:r>
                    </a:p>
                  </a:txBody>
                  <a:tcPr/>
                </a:tc>
                <a:tc>
                  <a:txBody>
                    <a:bodyPr/>
                    <a:lstStyle/>
                    <a:p>
                      <a:r>
                        <a:rPr lang="en-US" sz="2400" dirty="0"/>
                        <a:t>Fixed seed = 111…1.</a:t>
                      </a:r>
                    </a:p>
                  </a:txBody>
                  <a:tcPr/>
                </a:tc>
                <a:tc>
                  <a:txBody>
                    <a:bodyPr/>
                    <a:lstStyle/>
                    <a:p>
                      <a:r>
                        <a:rPr lang="en-US" sz="2400" dirty="0"/>
                        <a:t>(Effectively) compute distance to seed.</a:t>
                      </a:r>
                    </a:p>
                  </a:txBody>
                  <a:tcPr/>
                </a:tc>
                <a:extLst>
                  <a:ext uri="{0D108BD9-81ED-4DB2-BD59-A6C34878D82A}">
                    <a16:rowId xmlns:a16="http://schemas.microsoft.com/office/drawing/2014/main" val="3042201856"/>
                  </a:ext>
                </a:extLst>
              </a:tr>
              <a:tr h="909883">
                <a:tc>
                  <a:txBody>
                    <a:bodyPr/>
                    <a:lstStyle/>
                    <a:p>
                      <a:r>
                        <a:rPr lang="en-US" sz="2400" dirty="0"/>
                        <a:t>[KTHL24]</a:t>
                      </a:r>
                    </a:p>
                  </a:txBody>
                  <a:tcPr/>
                </a:tc>
                <a:tc>
                  <a:txBody>
                    <a:bodyPr/>
                    <a:lstStyle/>
                    <a:p>
                      <a:r>
                        <a:rPr lang="en-US" sz="2400" dirty="0"/>
                        <a:t>Fixed random seed.</a:t>
                      </a:r>
                    </a:p>
                  </a:txBody>
                  <a:tcPr/>
                </a:tc>
                <a:tc>
                  <a:txBody>
                    <a:bodyPr/>
                    <a:lstStyle/>
                    <a:p>
                      <a:r>
                        <a:rPr lang="en-US" sz="2400" dirty="0"/>
                        <a:t>Compute edit distance to seed.</a:t>
                      </a:r>
                    </a:p>
                  </a:txBody>
                  <a:tcPr/>
                </a:tc>
                <a:extLst>
                  <a:ext uri="{0D108BD9-81ED-4DB2-BD59-A6C34878D82A}">
                    <a16:rowId xmlns:a16="http://schemas.microsoft.com/office/drawing/2014/main" val="3814963369"/>
                  </a:ext>
                </a:extLst>
              </a:tr>
              <a:tr h="909883">
                <a:tc>
                  <a:txBody>
                    <a:bodyPr/>
                    <a:lstStyle/>
                    <a:p>
                      <a:r>
                        <a:rPr lang="en-US" sz="2400" dirty="0"/>
                        <a:t>[FGJ+24]*</a:t>
                      </a:r>
                    </a:p>
                  </a:txBody>
                  <a:tcPr/>
                </a:tc>
                <a:tc>
                  <a:txBody>
                    <a:bodyPr/>
                    <a:lstStyle/>
                    <a:p>
                      <a:r>
                        <a:rPr lang="en-US" sz="2400" dirty="0"/>
                        <a:t>Pseudorandom signatures.</a:t>
                      </a:r>
                    </a:p>
                  </a:txBody>
                  <a:tcPr/>
                </a:tc>
                <a:tc>
                  <a:txBody>
                    <a:bodyPr/>
                    <a:lstStyle/>
                    <a:p>
                      <a:r>
                        <a:rPr lang="en-US" sz="2400" dirty="0"/>
                        <a:t>Verify signature.</a:t>
                      </a:r>
                    </a:p>
                  </a:txBody>
                  <a:tcPr/>
                </a:tc>
                <a:extLst>
                  <a:ext uri="{0D108BD9-81ED-4DB2-BD59-A6C34878D82A}">
                    <a16:rowId xmlns:a16="http://schemas.microsoft.com/office/drawing/2014/main" val="2099729563"/>
                  </a:ext>
                </a:extLst>
              </a:tr>
              <a:tr h="909883">
                <a:tc>
                  <a:txBody>
                    <a:bodyPr/>
                    <a:lstStyle/>
                    <a:p>
                      <a:r>
                        <a:rPr lang="en-US" sz="2400" dirty="0"/>
                        <a:t>[CG24, GM24]</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056219550"/>
                  </a:ext>
                </a:extLst>
              </a:tr>
            </a:tbl>
          </a:graphicData>
        </a:graphic>
      </p:graphicFrame>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9576782A-0117-24C9-07B2-DA93AE0A6D28}"/>
                  </a:ext>
                </a:extLst>
              </p:cNvPr>
              <p:cNvSpPr txBox="1"/>
              <p:nvPr/>
            </p:nvSpPr>
            <p:spPr>
              <a:xfrm>
                <a:off x="745365" y="6244621"/>
                <a:ext cx="10005368" cy="461665"/>
              </a:xfrm>
              <a:prstGeom prst="rect">
                <a:avLst/>
              </a:prstGeom>
              <a:noFill/>
            </p:spPr>
            <p:txBody>
              <a:bodyPr wrap="none" rtlCol="0">
                <a:spAutoFit/>
              </a:bodyPr>
              <a:lstStyle/>
              <a:p>
                <a:r>
                  <a:rPr lang="en-US" sz="2400" dirty="0"/>
                  <a:t>*Rejection samples </a:t>
                </a:r>
                <a14:m>
                  <m:oMath xmlns:m="http://schemas.openxmlformats.org/officeDocument/2006/math">
                    <m:r>
                      <a:rPr lang="en-US" sz="2400" b="0" i="1" smtClean="0">
                        <a:latin typeface="Cambria Math" panose="02040503050406030204" pitchFamily="18" charset="0"/>
                      </a:rPr>
                      <m:t>𝜆</m:t>
                    </m:r>
                  </m:oMath>
                </a14:m>
                <a:r>
                  <a:rPr lang="en-US" sz="2400" dirty="0"/>
                  <a:t>-entropy chunks of text to get </a:t>
                </a:r>
                <a:r>
                  <a:rPr lang="en-US" sz="2400" b="1" dirty="0"/>
                  <a:t>exact </a:t>
                </a:r>
                <a:r>
                  <a:rPr lang="en-US" sz="2400" dirty="0"/>
                  <a:t>randomness recovery.</a:t>
                </a:r>
              </a:p>
            </p:txBody>
          </p:sp>
        </mc:Choice>
        <mc:Fallback>
          <p:sp>
            <p:nvSpPr>
              <p:cNvPr id="2" name="TextBox 1">
                <a:extLst>
                  <a:ext uri="{FF2B5EF4-FFF2-40B4-BE49-F238E27FC236}">
                    <a16:creationId xmlns:a16="http://schemas.microsoft.com/office/drawing/2014/main" id="{9576782A-0117-24C9-07B2-DA93AE0A6D28}"/>
                  </a:ext>
                </a:extLst>
              </p:cNvPr>
              <p:cNvSpPr txBox="1">
                <a:spLocks noRot="1" noChangeAspect="1" noMove="1" noResize="1" noEditPoints="1" noAdjustHandles="1" noChangeArrowheads="1" noChangeShapeType="1" noTextEdit="1"/>
              </p:cNvSpPr>
              <p:nvPr/>
            </p:nvSpPr>
            <p:spPr>
              <a:xfrm>
                <a:off x="745365" y="6244621"/>
                <a:ext cx="10005368" cy="461665"/>
              </a:xfrm>
              <a:prstGeom prst="rect">
                <a:avLst/>
              </a:prstGeom>
              <a:blipFill>
                <a:blip r:embed="rId2"/>
                <a:stretch>
                  <a:fillRect l="-887" t="-8108" r="-760" b="-32432"/>
                </a:stretch>
              </a:blipFill>
            </p:spPr>
            <p:txBody>
              <a:bodyPr/>
              <a:lstStyle/>
              <a:p>
                <a:r>
                  <a:rPr lang="en-US">
                    <a:noFill/>
                  </a:rPr>
                  <a:t> </a:t>
                </a:r>
              </a:p>
            </p:txBody>
          </p:sp>
        </mc:Fallback>
      </mc:AlternateContent>
    </p:spTree>
    <p:extLst>
      <p:ext uri="{BB962C8B-B14F-4D97-AF65-F5344CB8AC3E}">
        <p14:creationId xmlns:p14="http://schemas.microsoft.com/office/powerpoint/2010/main" val="50996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a:bodyPr>
          <a:lstStyle/>
          <a:p>
            <a:pPr algn="l"/>
            <a:r>
              <a:rPr lang="en-US" dirty="0"/>
              <a:t>Why watermarks?</a:t>
            </a:r>
          </a:p>
        </p:txBody>
      </p:sp>
    </p:spTree>
    <p:extLst>
      <p:ext uri="{BB962C8B-B14F-4D97-AF65-F5344CB8AC3E}">
        <p14:creationId xmlns:p14="http://schemas.microsoft.com/office/powerpoint/2010/main" val="3902341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91916D5-DDBA-19E6-AC8B-0E51BC1A9C2D}"/>
              </a:ext>
            </a:extLst>
          </p:cNvPr>
          <p:cNvGraphicFramePr>
            <a:graphicFrameLocks noGrp="1"/>
          </p:cNvGraphicFramePr>
          <p:nvPr>
            <p:ph idx="1"/>
          </p:nvPr>
        </p:nvGraphicFramePr>
        <p:xfrm>
          <a:off x="745365" y="613379"/>
          <a:ext cx="10701270" cy="5459298"/>
        </p:xfrm>
        <a:graphic>
          <a:graphicData uri="http://schemas.openxmlformats.org/drawingml/2006/table">
            <a:tbl>
              <a:tblPr firstRow="1" bandRow="1">
                <a:tableStyleId>{93296810-A885-4BE3-A3E7-6D5BEEA58F35}</a:tableStyleId>
              </a:tblPr>
              <a:tblGrid>
                <a:gridCol w="2742129">
                  <a:extLst>
                    <a:ext uri="{9D8B030D-6E8A-4147-A177-3AD203B41FA5}">
                      <a16:colId xmlns:a16="http://schemas.microsoft.com/office/drawing/2014/main" val="2142783062"/>
                    </a:ext>
                  </a:extLst>
                </a:gridCol>
                <a:gridCol w="4392051">
                  <a:extLst>
                    <a:ext uri="{9D8B030D-6E8A-4147-A177-3AD203B41FA5}">
                      <a16:colId xmlns:a16="http://schemas.microsoft.com/office/drawing/2014/main" val="2892035956"/>
                    </a:ext>
                  </a:extLst>
                </a:gridCol>
                <a:gridCol w="3567090">
                  <a:extLst>
                    <a:ext uri="{9D8B030D-6E8A-4147-A177-3AD203B41FA5}">
                      <a16:colId xmlns:a16="http://schemas.microsoft.com/office/drawing/2014/main" val="1745102663"/>
                    </a:ext>
                  </a:extLst>
                </a:gridCol>
              </a:tblGrid>
              <a:tr h="909883">
                <a:tc>
                  <a:txBody>
                    <a:bodyPr/>
                    <a:lstStyle/>
                    <a:p>
                      <a:endParaRPr lang="en-US" sz="2400" dirty="0"/>
                    </a:p>
                  </a:txBody>
                  <a:tcPr/>
                </a:tc>
                <a:tc>
                  <a:txBody>
                    <a:bodyPr/>
                    <a:lstStyle/>
                    <a:p>
                      <a:r>
                        <a:rPr lang="en-US" sz="2400" dirty="0"/>
                        <a:t>Seed family</a:t>
                      </a:r>
                    </a:p>
                  </a:txBody>
                  <a:tcPr/>
                </a:tc>
                <a:tc>
                  <a:txBody>
                    <a:bodyPr/>
                    <a:lstStyle/>
                    <a:p>
                      <a:r>
                        <a:rPr lang="en-US" sz="2400" dirty="0"/>
                        <a:t>Detection</a:t>
                      </a:r>
                    </a:p>
                  </a:txBody>
                  <a:tcPr/>
                </a:tc>
                <a:extLst>
                  <a:ext uri="{0D108BD9-81ED-4DB2-BD59-A6C34878D82A}">
                    <a16:rowId xmlns:a16="http://schemas.microsoft.com/office/drawing/2014/main" val="1922761765"/>
                  </a:ext>
                </a:extLst>
              </a:tr>
              <a:tr h="909883">
                <a:tc>
                  <a:txBody>
                    <a:bodyPr/>
                    <a:lstStyle/>
                    <a:p>
                      <a:r>
                        <a:rPr lang="en-US" sz="2400" dirty="0"/>
                        <a:t>[Aar22, KGW+23, CGZ24]</a:t>
                      </a:r>
                    </a:p>
                  </a:txBody>
                  <a:tcPr/>
                </a:tc>
                <a:tc>
                  <a:txBody>
                    <a:bodyPr/>
                    <a:lstStyle/>
                    <a:p>
                      <a:r>
                        <a:rPr lang="en-US" sz="2400" dirty="0"/>
                        <a:t>Derived from a PRF applied to </a:t>
                      </a:r>
                      <a:r>
                        <a:rPr lang="en-US" sz="2400" dirty="0" err="1"/>
                        <a:t>prev</a:t>
                      </a:r>
                      <a:r>
                        <a:rPr lang="en-US" sz="2400" dirty="0"/>
                        <a:t> tokens.</a:t>
                      </a:r>
                    </a:p>
                  </a:txBody>
                  <a:tcPr/>
                </a:tc>
                <a:tc>
                  <a:txBody>
                    <a:bodyPr/>
                    <a:lstStyle/>
                    <a:p>
                      <a:r>
                        <a:rPr lang="en-US" sz="2400" dirty="0"/>
                        <a:t>Rederive seed by computing PRF.</a:t>
                      </a:r>
                    </a:p>
                  </a:txBody>
                  <a:tcPr/>
                </a:tc>
                <a:extLst>
                  <a:ext uri="{0D108BD9-81ED-4DB2-BD59-A6C34878D82A}">
                    <a16:rowId xmlns:a16="http://schemas.microsoft.com/office/drawing/2014/main" val="3326596364"/>
                  </a:ext>
                </a:extLst>
              </a:tr>
              <a:tr h="909883">
                <a:tc>
                  <a:txBody>
                    <a:bodyPr/>
                    <a:lstStyle/>
                    <a:p>
                      <a:r>
                        <a:rPr lang="en-US" sz="2400" dirty="0"/>
                        <a:t>[ZALW24]</a:t>
                      </a:r>
                    </a:p>
                  </a:txBody>
                  <a:tcPr/>
                </a:tc>
                <a:tc>
                  <a:txBody>
                    <a:bodyPr/>
                    <a:lstStyle/>
                    <a:p>
                      <a:r>
                        <a:rPr lang="en-US" sz="2400" dirty="0"/>
                        <a:t>Fixed seed = 111…1.</a:t>
                      </a:r>
                    </a:p>
                  </a:txBody>
                  <a:tcPr/>
                </a:tc>
                <a:tc>
                  <a:txBody>
                    <a:bodyPr/>
                    <a:lstStyle/>
                    <a:p>
                      <a:r>
                        <a:rPr lang="en-US" sz="2400" dirty="0"/>
                        <a:t>(Effectively) compute distance to seed.</a:t>
                      </a:r>
                    </a:p>
                  </a:txBody>
                  <a:tcPr/>
                </a:tc>
                <a:extLst>
                  <a:ext uri="{0D108BD9-81ED-4DB2-BD59-A6C34878D82A}">
                    <a16:rowId xmlns:a16="http://schemas.microsoft.com/office/drawing/2014/main" val="3042201856"/>
                  </a:ext>
                </a:extLst>
              </a:tr>
              <a:tr h="909883">
                <a:tc>
                  <a:txBody>
                    <a:bodyPr/>
                    <a:lstStyle/>
                    <a:p>
                      <a:r>
                        <a:rPr lang="en-US" sz="2400" dirty="0"/>
                        <a:t>[KTHL24]</a:t>
                      </a:r>
                    </a:p>
                  </a:txBody>
                  <a:tcPr/>
                </a:tc>
                <a:tc>
                  <a:txBody>
                    <a:bodyPr/>
                    <a:lstStyle/>
                    <a:p>
                      <a:r>
                        <a:rPr lang="en-US" sz="2400" dirty="0"/>
                        <a:t>Fixed random seed.</a:t>
                      </a:r>
                    </a:p>
                  </a:txBody>
                  <a:tcPr/>
                </a:tc>
                <a:tc>
                  <a:txBody>
                    <a:bodyPr/>
                    <a:lstStyle/>
                    <a:p>
                      <a:r>
                        <a:rPr lang="en-US" sz="2400" dirty="0"/>
                        <a:t>Compute edit distance to seed.</a:t>
                      </a:r>
                    </a:p>
                  </a:txBody>
                  <a:tcPr/>
                </a:tc>
                <a:extLst>
                  <a:ext uri="{0D108BD9-81ED-4DB2-BD59-A6C34878D82A}">
                    <a16:rowId xmlns:a16="http://schemas.microsoft.com/office/drawing/2014/main" val="3814963369"/>
                  </a:ext>
                </a:extLst>
              </a:tr>
              <a:tr h="909883">
                <a:tc>
                  <a:txBody>
                    <a:bodyPr/>
                    <a:lstStyle/>
                    <a:p>
                      <a:r>
                        <a:rPr lang="en-US" sz="2400" dirty="0"/>
                        <a:t>[FGJ+24]</a:t>
                      </a:r>
                    </a:p>
                  </a:txBody>
                  <a:tcPr/>
                </a:tc>
                <a:tc>
                  <a:txBody>
                    <a:bodyPr/>
                    <a:lstStyle/>
                    <a:p>
                      <a:r>
                        <a:rPr lang="en-US" sz="2400" dirty="0"/>
                        <a:t>Pseudorandom signatures.</a:t>
                      </a:r>
                    </a:p>
                  </a:txBody>
                  <a:tcPr/>
                </a:tc>
                <a:tc>
                  <a:txBody>
                    <a:bodyPr/>
                    <a:lstStyle/>
                    <a:p>
                      <a:r>
                        <a:rPr lang="en-US" sz="2400" dirty="0"/>
                        <a:t>Verify signature.</a:t>
                      </a:r>
                    </a:p>
                  </a:txBody>
                  <a:tcPr/>
                </a:tc>
                <a:extLst>
                  <a:ext uri="{0D108BD9-81ED-4DB2-BD59-A6C34878D82A}">
                    <a16:rowId xmlns:a16="http://schemas.microsoft.com/office/drawing/2014/main" val="2099729563"/>
                  </a:ext>
                </a:extLst>
              </a:tr>
              <a:tr h="909883">
                <a:tc>
                  <a:txBody>
                    <a:bodyPr/>
                    <a:lstStyle/>
                    <a:p>
                      <a:r>
                        <a:rPr lang="en-US" sz="2400" dirty="0"/>
                        <a:t>[CG24, GM24]</a:t>
                      </a:r>
                    </a:p>
                  </a:txBody>
                  <a:tcPr/>
                </a:tc>
                <a:tc>
                  <a:txBody>
                    <a:bodyPr/>
                    <a:lstStyle/>
                    <a:p>
                      <a:r>
                        <a:rPr lang="en-US" sz="2400" dirty="0"/>
                        <a:t>Derived from a pseudorandom code (PRC).</a:t>
                      </a:r>
                    </a:p>
                  </a:txBody>
                  <a:tcPr/>
                </a:tc>
                <a:tc>
                  <a:txBody>
                    <a:bodyPr/>
                    <a:lstStyle/>
                    <a:p>
                      <a:r>
                        <a:rPr lang="en-US" sz="2400" dirty="0"/>
                        <a:t>Run PRC decoder.</a:t>
                      </a:r>
                    </a:p>
                  </a:txBody>
                  <a:tcPr/>
                </a:tc>
                <a:extLst>
                  <a:ext uri="{0D108BD9-81ED-4DB2-BD59-A6C34878D82A}">
                    <a16:rowId xmlns:a16="http://schemas.microsoft.com/office/drawing/2014/main" val="4056219550"/>
                  </a:ext>
                </a:extLst>
              </a:tr>
            </a:tbl>
          </a:graphicData>
        </a:graphic>
      </p:graphicFrame>
    </p:spTree>
    <p:extLst>
      <p:ext uri="{BB962C8B-B14F-4D97-AF65-F5344CB8AC3E}">
        <p14:creationId xmlns:p14="http://schemas.microsoft.com/office/powerpoint/2010/main" val="3139141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2442722"/>
          </a:xfrm>
        </p:spPr>
        <p:txBody>
          <a:bodyPr anchor="b">
            <a:normAutofit/>
          </a:bodyPr>
          <a:lstStyle/>
          <a:p>
            <a:pPr algn="l"/>
            <a:r>
              <a:rPr lang="en-US" dirty="0"/>
              <a:t>An undetectable watermark</a:t>
            </a:r>
            <a:br>
              <a:rPr lang="en-US" dirty="0"/>
            </a:br>
            <a:r>
              <a:rPr lang="en-US" dirty="0"/>
              <a:t>[CGZ24]</a:t>
            </a:r>
          </a:p>
        </p:txBody>
      </p:sp>
    </p:spTree>
    <p:extLst>
      <p:ext uri="{BB962C8B-B14F-4D97-AF65-F5344CB8AC3E}">
        <p14:creationId xmlns:p14="http://schemas.microsoft.com/office/powerpoint/2010/main" val="1980434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B0BF2CD-4E98-FB69-4899-B5BA260DCAB9}"/>
                  </a:ext>
                </a:extLst>
              </p:cNvPr>
              <p:cNvSpPr>
                <a:spLocks noGrp="1"/>
              </p:cNvSpPr>
              <p:nvPr>
                <p:ph type="title"/>
              </p:nvPr>
            </p:nvSpPr>
            <p:spPr/>
            <p:txBody>
              <a:bodyPr/>
              <a:lstStyle/>
              <a:p>
                <a:r>
                  <a:rPr lang="en-US" dirty="0"/>
                  <a:t>Empirical entropy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𝑀</m:t>
                        </m:r>
                      </m:sub>
                    </m:sSub>
                  </m:oMath>
                </a14:m>
                <a:endParaRPr lang="en-US" dirty="0"/>
              </a:p>
            </p:txBody>
          </p:sp>
        </mc:Choice>
        <mc:Fallback xmlns="">
          <p:sp>
            <p:nvSpPr>
              <p:cNvPr id="2" name="Title 1">
                <a:extLst>
                  <a:ext uri="{FF2B5EF4-FFF2-40B4-BE49-F238E27FC236}">
                    <a16:creationId xmlns:a16="http://schemas.microsoft.com/office/drawing/2014/main" id="{AB0BF2CD-4E98-FB69-4899-B5BA260DCAB9}"/>
                  </a:ext>
                </a:extLst>
              </p:cNvPr>
              <p:cNvSpPr>
                <a:spLocks noGrp="1" noRot="1" noChangeAspect="1" noMove="1" noResize="1" noEditPoints="1" noAdjustHandles="1" noChangeArrowheads="1" noChangeShapeType="1" noTextEdit="1"/>
              </p:cNvSpPr>
              <p:nvPr>
                <p:ph type="title"/>
              </p:nvPr>
            </p:nvSpPr>
            <p:spPr>
              <a:blipFill>
                <a:blip r:embed="rId3"/>
                <a:stretch>
                  <a:fillRect l="-241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FE93735-0E9F-6EE5-1F12-2048B6F63E18}"/>
              </a:ext>
            </a:extLst>
          </p:cNvPr>
          <p:cNvPicPr>
            <a:picLocks noChangeAspect="1"/>
          </p:cNvPicPr>
          <p:nvPr/>
        </p:nvPicPr>
        <p:blipFill>
          <a:blip r:embed="rId4"/>
          <a:stretch>
            <a:fillRect/>
          </a:stretch>
        </p:blipFill>
        <p:spPr>
          <a:xfrm>
            <a:off x="986852" y="1930767"/>
            <a:ext cx="10366948" cy="31625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0DD1010-F3A4-325A-BCF8-78C72DB41919}"/>
                  </a:ext>
                </a:extLst>
              </p:cNvPr>
              <p:cNvSpPr txBox="1"/>
              <p:nvPr/>
            </p:nvSpPr>
            <p:spPr>
              <a:xfrm>
                <a:off x="198457" y="1552401"/>
                <a:ext cx="832196" cy="27892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B0DD1010-F3A4-325A-BCF8-78C72DB41919}"/>
                  </a:ext>
                </a:extLst>
              </p:cNvPr>
              <p:cNvSpPr txBox="1">
                <a:spLocks noRot="1" noChangeAspect="1" noMove="1" noResize="1" noEditPoints="1" noAdjustHandles="1" noChangeArrowheads="1" noChangeShapeType="1" noTextEdit="1"/>
              </p:cNvSpPr>
              <p:nvPr/>
            </p:nvSpPr>
            <p:spPr>
              <a:xfrm>
                <a:off x="198457" y="1552401"/>
                <a:ext cx="832196" cy="278923"/>
              </a:xfrm>
              <a:prstGeom prst="rect">
                <a:avLst/>
              </a:prstGeom>
              <a:blipFill>
                <a:blip r:embed="rId5"/>
                <a:stretch>
                  <a:fillRect l="-8955"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61D64E-D298-64FD-441E-B52940D0E1B1}"/>
                  </a:ext>
                </a:extLst>
              </p:cNvPr>
              <p:cNvSpPr txBox="1"/>
              <p:nvPr/>
            </p:nvSpPr>
            <p:spPr>
              <a:xfrm>
                <a:off x="1074451" y="1565075"/>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7" name="TextBox 6">
                <a:extLst>
                  <a:ext uri="{FF2B5EF4-FFF2-40B4-BE49-F238E27FC236}">
                    <a16:creationId xmlns:a16="http://schemas.microsoft.com/office/drawing/2014/main" id="{F861D64E-D298-64FD-441E-B52940D0E1B1}"/>
                  </a:ext>
                </a:extLst>
              </p:cNvPr>
              <p:cNvSpPr txBox="1">
                <a:spLocks noRot="1" noChangeAspect="1" noMove="1" noResize="1" noEditPoints="1" noAdjustHandles="1" noChangeArrowheads="1" noChangeShapeType="1" noTextEdit="1"/>
              </p:cNvSpPr>
              <p:nvPr/>
            </p:nvSpPr>
            <p:spPr>
              <a:xfrm>
                <a:off x="1074451" y="1565075"/>
                <a:ext cx="236252" cy="276999"/>
              </a:xfrm>
              <a:prstGeom prst="rect">
                <a:avLst/>
              </a:prstGeom>
              <a:blipFill>
                <a:blip r:embed="rId6"/>
                <a:stretch>
                  <a:fillRect l="-30000"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D272FED-CE3E-B932-517F-0DC4DE76A3AE}"/>
                  </a:ext>
                </a:extLst>
              </p:cNvPr>
              <p:cNvSpPr txBox="1"/>
              <p:nvPr/>
            </p:nvSpPr>
            <p:spPr>
              <a:xfrm>
                <a:off x="1516428" y="1565075"/>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 name="TextBox 7">
                <a:extLst>
                  <a:ext uri="{FF2B5EF4-FFF2-40B4-BE49-F238E27FC236}">
                    <a16:creationId xmlns:a16="http://schemas.microsoft.com/office/drawing/2014/main" id="{ED272FED-CE3E-B932-517F-0DC4DE76A3AE}"/>
                  </a:ext>
                </a:extLst>
              </p:cNvPr>
              <p:cNvSpPr txBox="1">
                <a:spLocks noRot="1" noChangeAspect="1" noMove="1" noResize="1" noEditPoints="1" noAdjustHandles="1" noChangeArrowheads="1" noChangeShapeType="1" noTextEdit="1"/>
              </p:cNvSpPr>
              <p:nvPr/>
            </p:nvSpPr>
            <p:spPr>
              <a:xfrm>
                <a:off x="1516428" y="1565075"/>
                <a:ext cx="236252" cy="276999"/>
              </a:xfrm>
              <a:prstGeom prst="rect">
                <a:avLst/>
              </a:prstGeom>
              <a:blipFill>
                <a:blip r:embed="rId6"/>
                <a:stretch>
                  <a:fillRect l="-30000"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EB89EC7-7352-5241-2256-F334940182A1}"/>
                  </a:ext>
                </a:extLst>
              </p:cNvPr>
              <p:cNvSpPr txBox="1"/>
              <p:nvPr/>
            </p:nvSpPr>
            <p:spPr>
              <a:xfrm>
                <a:off x="1958405" y="1565075"/>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 name="TextBox 8">
                <a:extLst>
                  <a:ext uri="{FF2B5EF4-FFF2-40B4-BE49-F238E27FC236}">
                    <a16:creationId xmlns:a16="http://schemas.microsoft.com/office/drawing/2014/main" id="{2EB89EC7-7352-5241-2256-F334940182A1}"/>
                  </a:ext>
                </a:extLst>
              </p:cNvPr>
              <p:cNvSpPr txBox="1">
                <a:spLocks noRot="1" noChangeAspect="1" noMove="1" noResize="1" noEditPoints="1" noAdjustHandles="1" noChangeArrowheads="1" noChangeShapeType="1" noTextEdit="1"/>
              </p:cNvSpPr>
              <p:nvPr/>
            </p:nvSpPr>
            <p:spPr>
              <a:xfrm>
                <a:off x="1958405" y="1565075"/>
                <a:ext cx="236252" cy="276999"/>
              </a:xfrm>
              <a:prstGeom prst="rect">
                <a:avLst/>
              </a:prstGeom>
              <a:blipFill>
                <a:blip r:embed="rId7"/>
                <a:stretch>
                  <a:fillRect l="-36842"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103B660-2849-95A1-12FC-41A8DE945474}"/>
                  </a:ext>
                </a:extLst>
              </p:cNvPr>
              <p:cNvSpPr txBox="1"/>
              <p:nvPr/>
            </p:nvSpPr>
            <p:spPr>
              <a:xfrm>
                <a:off x="3039322" y="1549479"/>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1" name="TextBox 10">
                <a:extLst>
                  <a:ext uri="{FF2B5EF4-FFF2-40B4-BE49-F238E27FC236}">
                    <a16:creationId xmlns:a16="http://schemas.microsoft.com/office/drawing/2014/main" id="{D103B660-2849-95A1-12FC-41A8DE945474}"/>
                  </a:ext>
                </a:extLst>
              </p:cNvPr>
              <p:cNvSpPr txBox="1">
                <a:spLocks noRot="1" noChangeAspect="1" noMove="1" noResize="1" noEditPoints="1" noAdjustHandles="1" noChangeArrowheads="1" noChangeShapeType="1" noTextEdit="1"/>
              </p:cNvSpPr>
              <p:nvPr/>
            </p:nvSpPr>
            <p:spPr>
              <a:xfrm>
                <a:off x="3039322" y="1549479"/>
                <a:ext cx="236252" cy="276999"/>
              </a:xfrm>
              <a:prstGeom prst="rect">
                <a:avLst/>
              </a:prstGeom>
              <a:blipFill>
                <a:blip r:embed="rId8"/>
                <a:stretch>
                  <a:fillRect l="-31579"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041A228-960B-4EA7-0378-E1CAC8807AD3}"/>
                  </a:ext>
                </a:extLst>
              </p:cNvPr>
              <p:cNvSpPr txBox="1"/>
              <p:nvPr/>
            </p:nvSpPr>
            <p:spPr>
              <a:xfrm>
                <a:off x="4114759" y="1561660"/>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2" name="TextBox 11">
                <a:extLst>
                  <a:ext uri="{FF2B5EF4-FFF2-40B4-BE49-F238E27FC236}">
                    <a16:creationId xmlns:a16="http://schemas.microsoft.com/office/drawing/2014/main" id="{D041A228-960B-4EA7-0378-E1CAC8807AD3}"/>
                  </a:ext>
                </a:extLst>
              </p:cNvPr>
              <p:cNvSpPr txBox="1">
                <a:spLocks noRot="1" noChangeAspect="1" noMove="1" noResize="1" noEditPoints="1" noAdjustHandles="1" noChangeArrowheads="1" noChangeShapeType="1" noTextEdit="1"/>
              </p:cNvSpPr>
              <p:nvPr/>
            </p:nvSpPr>
            <p:spPr>
              <a:xfrm>
                <a:off x="4114759" y="1561660"/>
                <a:ext cx="236252" cy="276999"/>
              </a:xfrm>
              <a:prstGeom prst="rect">
                <a:avLst/>
              </a:prstGeom>
              <a:blipFill>
                <a:blip r:embed="rId9"/>
                <a:stretch>
                  <a:fillRect l="-3684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BBA5BBA-46D7-4E2E-3DDE-FD8C4BB387EF}"/>
                  </a:ext>
                </a:extLst>
              </p:cNvPr>
              <p:cNvSpPr txBox="1"/>
              <p:nvPr/>
            </p:nvSpPr>
            <p:spPr>
              <a:xfrm>
                <a:off x="4520628" y="1549479"/>
                <a:ext cx="236252" cy="276999"/>
              </a:xfrm>
              <a:prstGeom prst="rect">
                <a:avLst/>
              </a:prstGeom>
              <a:noFill/>
            </p:spPr>
            <p:txBody>
              <a:bodyPr wrap="square" lIns="0" tIns="0" rIns="0" bIns="0" rtlCol="0">
                <a:spAutoFit/>
              </a:bodyPr>
              <a:lstStyle/>
              <a:p>
                <a14:m>
                  <m:oMath xmlns:m="http://schemas.openxmlformats.org/officeDocument/2006/math">
                    <m:r>
                      <a:rPr lang="en-US" b="0" i="1" smtClean="0">
                        <a:latin typeface="Cambria Math" panose="02040503050406030204" pitchFamily="18" charset="0"/>
                      </a:rPr>
                      <m:t>1</m:t>
                    </m:r>
                  </m:oMath>
                </a14:m>
                <a:r>
                  <a:rPr lang="en-US" dirty="0"/>
                  <a:t>,</a:t>
                </a:r>
              </a:p>
            </p:txBody>
          </p:sp>
        </mc:Choice>
        <mc:Fallback xmlns="">
          <p:sp>
            <p:nvSpPr>
              <p:cNvPr id="13" name="TextBox 12">
                <a:extLst>
                  <a:ext uri="{FF2B5EF4-FFF2-40B4-BE49-F238E27FC236}">
                    <a16:creationId xmlns:a16="http://schemas.microsoft.com/office/drawing/2014/main" id="{4BBA5BBA-46D7-4E2E-3DDE-FD8C4BB387EF}"/>
                  </a:ext>
                </a:extLst>
              </p:cNvPr>
              <p:cNvSpPr txBox="1">
                <a:spLocks noRot="1" noChangeAspect="1" noMove="1" noResize="1" noEditPoints="1" noAdjustHandles="1" noChangeArrowheads="1" noChangeShapeType="1" noTextEdit="1"/>
              </p:cNvSpPr>
              <p:nvPr/>
            </p:nvSpPr>
            <p:spPr>
              <a:xfrm>
                <a:off x="4520628" y="1549479"/>
                <a:ext cx="236252" cy="276999"/>
              </a:xfrm>
              <a:prstGeom prst="rect">
                <a:avLst/>
              </a:prstGeom>
              <a:blipFill>
                <a:blip r:embed="rId10"/>
                <a:stretch>
                  <a:fillRect l="-36842" t="-21739" r="-36842" b="-5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F3EFAC8-05A5-3F49-92A8-0992F1A46741}"/>
                  </a:ext>
                </a:extLst>
              </p:cNvPr>
              <p:cNvSpPr txBox="1"/>
              <p:nvPr/>
            </p:nvSpPr>
            <p:spPr>
              <a:xfrm>
                <a:off x="4800679" y="1560209"/>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0.8,</m:t>
                      </m:r>
                    </m:oMath>
                  </m:oMathPara>
                </a14:m>
                <a:endParaRPr lang="en-US" dirty="0"/>
              </a:p>
            </p:txBody>
          </p:sp>
        </mc:Choice>
        <mc:Fallback xmlns="">
          <p:sp>
            <p:nvSpPr>
              <p:cNvPr id="14" name="TextBox 13">
                <a:extLst>
                  <a:ext uri="{FF2B5EF4-FFF2-40B4-BE49-F238E27FC236}">
                    <a16:creationId xmlns:a16="http://schemas.microsoft.com/office/drawing/2014/main" id="{4F3EFAC8-05A5-3F49-92A8-0992F1A46741}"/>
                  </a:ext>
                </a:extLst>
              </p:cNvPr>
              <p:cNvSpPr txBox="1">
                <a:spLocks noRot="1" noChangeAspect="1" noMove="1" noResize="1" noEditPoints="1" noAdjustHandles="1" noChangeArrowheads="1" noChangeShapeType="1" noTextEdit="1"/>
              </p:cNvSpPr>
              <p:nvPr/>
            </p:nvSpPr>
            <p:spPr>
              <a:xfrm>
                <a:off x="4800679" y="1560209"/>
                <a:ext cx="236252" cy="276999"/>
              </a:xfrm>
              <a:prstGeom prst="rect">
                <a:avLst/>
              </a:prstGeom>
              <a:blipFill>
                <a:blip r:embed="rId11"/>
                <a:stretch>
                  <a:fillRect l="-31579" r="-63158"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E2FA78C-CF0F-A24E-2C29-D9588C6F457B}"/>
                  </a:ext>
                </a:extLst>
              </p:cNvPr>
              <p:cNvSpPr txBox="1"/>
              <p:nvPr/>
            </p:nvSpPr>
            <p:spPr>
              <a:xfrm>
                <a:off x="5490735" y="1567940"/>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0.5,</m:t>
                      </m:r>
                    </m:oMath>
                  </m:oMathPara>
                </a14:m>
                <a:endParaRPr lang="en-US" dirty="0"/>
              </a:p>
            </p:txBody>
          </p:sp>
        </mc:Choice>
        <mc:Fallback xmlns="">
          <p:sp>
            <p:nvSpPr>
              <p:cNvPr id="15" name="TextBox 14">
                <a:extLst>
                  <a:ext uri="{FF2B5EF4-FFF2-40B4-BE49-F238E27FC236}">
                    <a16:creationId xmlns:a16="http://schemas.microsoft.com/office/drawing/2014/main" id="{4E2FA78C-CF0F-A24E-2C29-D9588C6F457B}"/>
                  </a:ext>
                </a:extLst>
              </p:cNvPr>
              <p:cNvSpPr txBox="1">
                <a:spLocks noRot="1" noChangeAspect="1" noMove="1" noResize="1" noEditPoints="1" noAdjustHandles="1" noChangeArrowheads="1" noChangeShapeType="1" noTextEdit="1"/>
              </p:cNvSpPr>
              <p:nvPr/>
            </p:nvSpPr>
            <p:spPr>
              <a:xfrm>
                <a:off x="5490735" y="1567940"/>
                <a:ext cx="236252" cy="276999"/>
              </a:xfrm>
              <a:prstGeom prst="rect">
                <a:avLst/>
              </a:prstGeom>
              <a:blipFill>
                <a:blip r:embed="rId12"/>
                <a:stretch>
                  <a:fillRect l="-31579" r="-6315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459A57D-F7F0-84BC-9593-863D851BBB0D}"/>
                  </a:ext>
                </a:extLst>
              </p:cNvPr>
              <p:cNvSpPr txBox="1"/>
              <p:nvPr/>
            </p:nvSpPr>
            <p:spPr>
              <a:xfrm>
                <a:off x="6571652" y="1560208"/>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0.2,</m:t>
                      </m:r>
                    </m:oMath>
                  </m:oMathPara>
                </a14:m>
                <a:endParaRPr lang="en-US" dirty="0"/>
              </a:p>
            </p:txBody>
          </p:sp>
        </mc:Choice>
        <mc:Fallback xmlns="">
          <p:sp>
            <p:nvSpPr>
              <p:cNvPr id="16" name="TextBox 15">
                <a:extLst>
                  <a:ext uri="{FF2B5EF4-FFF2-40B4-BE49-F238E27FC236}">
                    <a16:creationId xmlns:a16="http://schemas.microsoft.com/office/drawing/2014/main" id="{2459A57D-F7F0-84BC-9593-863D851BBB0D}"/>
                  </a:ext>
                </a:extLst>
              </p:cNvPr>
              <p:cNvSpPr txBox="1">
                <a:spLocks noRot="1" noChangeAspect="1" noMove="1" noResize="1" noEditPoints="1" noAdjustHandles="1" noChangeArrowheads="1" noChangeShapeType="1" noTextEdit="1"/>
              </p:cNvSpPr>
              <p:nvPr/>
            </p:nvSpPr>
            <p:spPr>
              <a:xfrm>
                <a:off x="6571652" y="1560208"/>
                <a:ext cx="236252" cy="276999"/>
              </a:xfrm>
              <a:prstGeom prst="rect">
                <a:avLst/>
              </a:prstGeom>
              <a:blipFill>
                <a:blip r:embed="rId13"/>
                <a:stretch>
                  <a:fillRect l="-30000" r="-55000"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FD3DACC-E0D3-36F3-7568-B2B2787930BC}"/>
                  </a:ext>
                </a:extLst>
              </p:cNvPr>
              <p:cNvSpPr txBox="1"/>
              <p:nvPr/>
            </p:nvSpPr>
            <p:spPr>
              <a:xfrm>
                <a:off x="7515563" y="1549478"/>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0.6,</m:t>
                      </m:r>
                    </m:oMath>
                  </m:oMathPara>
                </a14:m>
                <a:endParaRPr lang="en-US" dirty="0"/>
              </a:p>
            </p:txBody>
          </p:sp>
        </mc:Choice>
        <mc:Fallback xmlns="">
          <p:sp>
            <p:nvSpPr>
              <p:cNvPr id="17" name="TextBox 16">
                <a:extLst>
                  <a:ext uri="{FF2B5EF4-FFF2-40B4-BE49-F238E27FC236}">
                    <a16:creationId xmlns:a16="http://schemas.microsoft.com/office/drawing/2014/main" id="{5FD3DACC-E0D3-36F3-7568-B2B2787930BC}"/>
                  </a:ext>
                </a:extLst>
              </p:cNvPr>
              <p:cNvSpPr txBox="1">
                <a:spLocks noRot="1" noChangeAspect="1" noMove="1" noResize="1" noEditPoints="1" noAdjustHandles="1" noChangeArrowheads="1" noChangeShapeType="1" noTextEdit="1"/>
              </p:cNvSpPr>
              <p:nvPr/>
            </p:nvSpPr>
            <p:spPr>
              <a:xfrm>
                <a:off x="7515563" y="1549478"/>
                <a:ext cx="236252" cy="276999"/>
              </a:xfrm>
              <a:prstGeom prst="rect">
                <a:avLst/>
              </a:prstGeom>
              <a:blipFill>
                <a:blip r:embed="rId14"/>
                <a:stretch>
                  <a:fillRect l="-30000" r="-5500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D851332-4A10-35B0-DDB3-7DA6CB8AED4F}"/>
                  </a:ext>
                </a:extLst>
              </p:cNvPr>
              <p:cNvSpPr txBox="1"/>
              <p:nvPr/>
            </p:nvSpPr>
            <p:spPr>
              <a:xfrm>
                <a:off x="8605242" y="1549477"/>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0.1,</m:t>
                      </m:r>
                    </m:oMath>
                  </m:oMathPara>
                </a14:m>
                <a:endParaRPr lang="en-US" dirty="0"/>
              </a:p>
            </p:txBody>
          </p:sp>
        </mc:Choice>
        <mc:Fallback xmlns="">
          <p:sp>
            <p:nvSpPr>
              <p:cNvPr id="18" name="TextBox 17">
                <a:extLst>
                  <a:ext uri="{FF2B5EF4-FFF2-40B4-BE49-F238E27FC236}">
                    <a16:creationId xmlns:a16="http://schemas.microsoft.com/office/drawing/2014/main" id="{DD851332-4A10-35B0-DDB3-7DA6CB8AED4F}"/>
                  </a:ext>
                </a:extLst>
              </p:cNvPr>
              <p:cNvSpPr txBox="1">
                <a:spLocks noRot="1" noChangeAspect="1" noMove="1" noResize="1" noEditPoints="1" noAdjustHandles="1" noChangeArrowheads="1" noChangeShapeType="1" noTextEdit="1"/>
              </p:cNvSpPr>
              <p:nvPr/>
            </p:nvSpPr>
            <p:spPr>
              <a:xfrm>
                <a:off x="8605242" y="1549477"/>
                <a:ext cx="236252" cy="276999"/>
              </a:xfrm>
              <a:prstGeom prst="rect">
                <a:avLst/>
              </a:prstGeom>
              <a:blipFill>
                <a:blip r:embed="rId15"/>
                <a:stretch>
                  <a:fillRect l="-31579" r="-6315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44F0866-09B5-84D9-7B28-0B2016EA8958}"/>
                  </a:ext>
                </a:extLst>
              </p:cNvPr>
              <p:cNvSpPr txBox="1"/>
              <p:nvPr/>
            </p:nvSpPr>
            <p:spPr>
              <a:xfrm>
                <a:off x="10086548" y="1547153"/>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0.3,</m:t>
                      </m:r>
                    </m:oMath>
                  </m:oMathPara>
                </a14:m>
                <a:endParaRPr lang="en-US" dirty="0"/>
              </a:p>
            </p:txBody>
          </p:sp>
        </mc:Choice>
        <mc:Fallback xmlns="">
          <p:sp>
            <p:nvSpPr>
              <p:cNvPr id="19" name="TextBox 18">
                <a:extLst>
                  <a:ext uri="{FF2B5EF4-FFF2-40B4-BE49-F238E27FC236}">
                    <a16:creationId xmlns:a16="http://schemas.microsoft.com/office/drawing/2014/main" id="{244F0866-09B5-84D9-7B28-0B2016EA8958}"/>
                  </a:ext>
                </a:extLst>
              </p:cNvPr>
              <p:cNvSpPr txBox="1">
                <a:spLocks noRot="1" noChangeAspect="1" noMove="1" noResize="1" noEditPoints="1" noAdjustHandles="1" noChangeArrowheads="1" noChangeShapeType="1" noTextEdit="1"/>
              </p:cNvSpPr>
              <p:nvPr/>
            </p:nvSpPr>
            <p:spPr>
              <a:xfrm>
                <a:off x="10086548" y="1547153"/>
                <a:ext cx="236252" cy="276999"/>
              </a:xfrm>
              <a:prstGeom prst="rect">
                <a:avLst/>
              </a:prstGeom>
              <a:blipFill>
                <a:blip r:embed="rId16"/>
                <a:stretch>
                  <a:fillRect l="-31579" r="-63158"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42F57D7-0247-A1B4-E059-32C5ACD0BB75}"/>
                  </a:ext>
                </a:extLst>
              </p:cNvPr>
              <p:cNvSpPr txBox="1"/>
              <p:nvPr/>
            </p:nvSpPr>
            <p:spPr>
              <a:xfrm>
                <a:off x="11086378" y="1547153"/>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0.7</m:t>
                      </m:r>
                    </m:oMath>
                  </m:oMathPara>
                </a14:m>
                <a:endParaRPr lang="en-US" dirty="0"/>
              </a:p>
            </p:txBody>
          </p:sp>
        </mc:Choice>
        <mc:Fallback xmlns="">
          <p:sp>
            <p:nvSpPr>
              <p:cNvPr id="20" name="TextBox 19">
                <a:extLst>
                  <a:ext uri="{FF2B5EF4-FFF2-40B4-BE49-F238E27FC236}">
                    <a16:creationId xmlns:a16="http://schemas.microsoft.com/office/drawing/2014/main" id="{A42F57D7-0247-A1B4-E059-32C5ACD0BB75}"/>
                  </a:ext>
                </a:extLst>
              </p:cNvPr>
              <p:cNvSpPr txBox="1">
                <a:spLocks noRot="1" noChangeAspect="1" noMove="1" noResize="1" noEditPoints="1" noAdjustHandles="1" noChangeArrowheads="1" noChangeShapeType="1" noTextEdit="1"/>
              </p:cNvSpPr>
              <p:nvPr/>
            </p:nvSpPr>
            <p:spPr>
              <a:xfrm>
                <a:off x="11086378" y="1547153"/>
                <a:ext cx="236252" cy="276999"/>
              </a:xfrm>
              <a:prstGeom prst="rect">
                <a:avLst/>
              </a:prstGeom>
              <a:blipFill>
                <a:blip r:embed="rId17"/>
                <a:stretch>
                  <a:fillRect l="-36842" r="-57895" b="-43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ounded Rectangle 20">
                <a:extLst>
                  <a:ext uri="{FF2B5EF4-FFF2-40B4-BE49-F238E27FC236}">
                    <a16:creationId xmlns:a16="http://schemas.microsoft.com/office/drawing/2014/main" id="{066F9E1D-D40B-A50F-CD47-E9E59DF87477}"/>
                  </a:ext>
                </a:extLst>
              </p:cNvPr>
              <p:cNvSpPr/>
              <p:nvPr/>
            </p:nvSpPr>
            <p:spPr>
              <a:xfrm>
                <a:off x="1192577" y="3273880"/>
                <a:ext cx="9501826" cy="2898320"/>
              </a:xfrm>
              <a:prstGeom prst="roundRect">
                <a:avLst/>
              </a:prstGeom>
            </p:spPr>
            <p:style>
              <a:lnRef idx="3">
                <a:schemeClr val="lt1"/>
              </a:lnRef>
              <a:fillRef idx="1">
                <a:schemeClr val="accent6"/>
              </a:fillRef>
              <a:effectRef idx="1">
                <a:schemeClr val="accent6"/>
              </a:effectRef>
              <a:fontRef idx="minor">
                <a:schemeClr val="lt1"/>
              </a:fontRef>
            </p:style>
            <p:txBody>
              <a:bodyPr rtlCol="0" anchor="t"/>
              <a:lstStyle/>
              <a:p>
                <a:r>
                  <a:rPr lang="en-US" sz="2800" b="1" dirty="0"/>
                  <a:t>Definition (empirical entropy/</a:t>
                </a:r>
                <a:r>
                  <a:rPr lang="en-US" sz="2800" b="1" dirty="0" err="1"/>
                  <a:t>surprisal</a:t>
                </a:r>
                <a:r>
                  <a:rPr lang="en-US" sz="2800" b="1" dirty="0"/>
                  <a:t>):</a:t>
                </a:r>
                <a:r>
                  <a:rPr lang="en-US" sz="2800" dirty="0"/>
                  <a:t> </a:t>
                </a:r>
              </a:p>
              <a:p>
                <a:r>
                  <a:rPr lang="en-US" sz="2800" dirty="0"/>
                  <a:t>For prompt </a:t>
                </a:r>
                <a14:m>
                  <m:oMath xmlns:m="http://schemas.openxmlformats.org/officeDocument/2006/math">
                    <m:r>
                      <a:rPr lang="en-US" sz="2800" b="0" i="1" smtClean="0">
                        <a:latin typeface="Cambria Math" panose="02040503050406030204" pitchFamily="18" charset="0"/>
                      </a:rPr>
                      <m:t>𝜋</m:t>
                    </m:r>
                  </m:oMath>
                </a14:m>
                <a:r>
                  <a:rPr lang="en-US" sz="2800" dirty="0">
                    <a:latin typeface="Cambria Math" panose="02040503050406030204" pitchFamily="18" charset="0"/>
                  </a:rPr>
                  <a:t> and text </a:t>
                </a:r>
                <a14:m>
                  <m:oMath xmlns:m="http://schemas.openxmlformats.org/officeDocument/2006/math">
                    <m:r>
                      <a:rPr lang="en-US" sz="2800" b="0" i="1" smtClean="0">
                        <a:latin typeface="Cambria Math" panose="02040503050406030204" pitchFamily="18" charset="0"/>
                      </a:rPr>
                      <m:t>𝑥</m:t>
                    </m:r>
                  </m:oMath>
                </a14:m>
                <a:r>
                  <a:rPr lang="en-US" sz="2800" dirty="0">
                    <a:latin typeface="Cambria Math" panose="02040503050406030204" pitchFamily="18" charset="0"/>
                  </a:rPr>
                  <a:t>,</a:t>
                </a:r>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𝑀</m:t>
                          </m:r>
                        </m:sub>
                      </m:sSub>
                      <m:d>
                        <m:dPr>
                          <m:ctrlPr>
                            <a:rPr lang="en-US" sz="2800" i="1">
                              <a:latin typeface="Cambria Math" panose="02040503050406030204" pitchFamily="18" charset="0"/>
                            </a:rPr>
                          </m:ctrlPr>
                        </m:dPr>
                        <m:e>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𝑥</m:t>
                          </m:r>
                        </m:e>
                      </m:d>
                      <m:r>
                        <a:rPr lang="en-US" sz="2800" i="1">
                          <a:latin typeface="Cambria Math" panose="02040503050406030204" pitchFamily="18" charset="0"/>
                        </a:rPr>
                        <m:t>≔</m:t>
                      </m:r>
                      <m:nary>
                        <m:naryPr>
                          <m:chr m:val="∑"/>
                          <m:supHide m:val="on"/>
                          <m:ctrlPr>
                            <a:rPr lang="en-US" sz="2800" i="1">
                              <a:latin typeface="Cambria Math" panose="02040503050406030204" pitchFamily="18" charset="0"/>
                            </a:rPr>
                          </m:ctrlPr>
                        </m:naryPr>
                        <m:sub>
                          <m:r>
                            <a:rPr lang="en-US" sz="2800" i="1">
                              <a:latin typeface="Cambria Math" panose="02040503050406030204" pitchFamily="18" charset="0"/>
                            </a:rPr>
                            <m:t>𝑡</m:t>
                          </m:r>
                        </m:sub>
                        <m:sup/>
                        <m:e>
                          <m:func>
                            <m:funcPr>
                              <m:ctrlPr>
                                <a:rPr lang="en-US" sz="2800" i="1">
                                  <a:latin typeface="Cambria Math" panose="02040503050406030204" pitchFamily="18" charset="0"/>
                                </a:rPr>
                              </m:ctrlPr>
                            </m:funcPr>
                            <m:fName>
                              <m:r>
                                <a:rPr lang="en-US" sz="2800">
                                  <a:latin typeface="Cambria Math" panose="02040503050406030204" pitchFamily="18" charset="0"/>
                                </a:rPr>
                                <m:t>−</m:t>
                              </m:r>
                              <m:r>
                                <m:rPr>
                                  <m:sty m:val="p"/>
                                </m:rPr>
                                <a:rPr lang="en-US" sz="2800">
                                  <a:latin typeface="Cambria Math" panose="02040503050406030204" pitchFamily="18" charset="0"/>
                                </a:rPr>
                                <m:t>log</m:t>
                              </m:r>
                            </m:fName>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𝑡</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𝑡</m:t>
                                      </m:r>
                                    </m:sub>
                                  </m:sSub>
                                </m:e>
                              </m:d>
                            </m:e>
                          </m:func>
                        </m:e>
                      </m:nary>
                      <m:r>
                        <a:rPr lang="en-US" sz="2800" b="0" i="1" smtClean="0">
                          <a:latin typeface="Cambria Math" panose="02040503050406030204" pitchFamily="18" charset="0"/>
                        </a:rPr>
                        <m:t>,</m:t>
                      </m:r>
                    </m:oMath>
                  </m:oMathPara>
                </a14:m>
                <a:endParaRPr lang="en-US" sz="2800" dirty="0"/>
              </a:p>
              <a:p>
                <a:r>
                  <a:rPr lang="en-US" sz="2800" dirty="0"/>
                  <a:t>where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 </m:t>
                    </m:r>
                    <m:r>
                      <a:rPr lang="en-US" sz="2800" i="1">
                        <a:latin typeface="Cambria Math" panose="02040503050406030204" pitchFamily="18" charset="0"/>
                      </a:rPr>
                      <m:t>𝑀</m:t>
                    </m:r>
                    <m:r>
                      <a:rPr lang="en-US" sz="2800" i="1">
                        <a:latin typeface="Cambria Math" panose="02040503050406030204" pitchFamily="18" charset="0"/>
                      </a:rPr>
                      <m:t>(</m:t>
                    </m:r>
                    <m:r>
                      <a:rPr lang="en-US" sz="2800" i="1">
                        <a:latin typeface="Cambria Math" panose="02040503050406030204" pitchFamily="18" charset="0"/>
                      </a:rPr>
                      <m:t>𝜋</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𝑡</m:t>
                        </m:r>
                        <m:r>
                          <a:rPr lang="en-US" sz="2800" i="1">
                            <a:latin typeface="Cambria Math" panose="02040503050406030204" pitchFamily="18" charset="0"/>
                          </a:rPr>
                          <m:t>−1</m:t>
                        </m:r>
                      </m:sub>
                    </m:sSub>
                    <m:r>
                      <a:rPr lang="en-US" sz="2800" i="1">
                        <a:latin typeface="Cambria Math" panose="02040503050406030204" pitchFamily="18" charset="0"/>
                      </a:rPr>
                      <m:t>)</m:t>
                    </m:r>
                  </m:oMath>
                </a14:m>
                <a:r>
                  <a:rPr lang="en-US" sz="2800" dirty="0"/>
                  <a:t>.</a:t>
                </a:r>
              </a:p>
              <a:p>
                <a:endParaRPr lang="en-US" sz="2800" b="0" i="1" dirty="0">
                  <a:latin typeface="Cambria Math" panose="02040503050406030204" pitchFamily="18" charset="0"/>
                </a:endParaRPr>
              </a:p>
            </p:txBody>
          </p:sp>
        </mc:Choice>
        <mc:Fallback>
          <p:sp>
            <p:nvSpPr>
              <p:cNvPr id="21" name="Rounded Rectangle 20">
                <a:extLst>
                  <a:ext uri="{FF2B5EF4-FFF2-40B4-BE49-F238E27FC236}">
                    <a16:creationId xmlns:a16="http://schemas.microsoft.com/office/drawing/2014/main" id="{066F9E1D-D40B-A50F-CD47-E9E59DF87477}"/>
                  </a:ext>
                </a:extLst>
              </p:cNvPr>
              <p:cNvSpPr>
                <a:spLocks noRot="1" noChangeAspect="1" noMove="1" noResize="1" noEditPoints="1" noAdjustHandles="1" noChangeArrowheads="1" noChangeShapeType="1" noTextEdit="1"/>
              </p:cNvSpPr>
              <p:nvPr/>
            </p:nvSpPr>
            <p:spPr>
              <a:xfrm>
                <a:off x="1192577" y="3273880"/>
                <a:ext cx="9501826" cy="2898320"/>
              </a:xfrm>
              <a:prstGeom prst="roundRect">
                <a:avLst/>
              </a:prstGeom>
              <a:blipFill>
                <a:blip r:embed="rId18"/>
                <a:stretch>
                  <a:fillRect t="-16883" b="-44156"/>
                </a:stretch>
              </a:blipFill>
            </p:spPr>
            <p:txBody>
              <a:bodyPr/>
              <a:lstStyle/>
              <a:p>
                <a:r>
                  <a:rPr lang="en-US">
                    <a:noFill/>
                  </a:rPr>
                  <a:t> </a:t>
                </a:r>
              </a:p>
            </p:txBody>
          </p:sp>
        </mc:Fallback>
      </mc:AlternateContent>
    </p:spTree>
    <p:extLst>
      <p:ext uri="{BB962C8B-B14F-4D97-AF65-F5344CB8AC3E}">
        <p14:creationId xmlns:p14="http://schemas.microsoft.com/office/powerpoint/2010/main" val="203358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90B4CC3-612D-E668-C635-ECB691572937}"/>
                  </a:ext>
                </a:extLst>
              </p:cNvPr>
              <p:cNvSpPr/>
              <p:nvPr/>
            </p:nvSpPr>
            <p:spPr>
              <a:xfrm>
                <a:off x="3649133" y="3678348"/>
                <a:ext cx="2274019" cy="423335"/>
              </a:xfrm>
              <a:prstGeom prst="rect">
                <a:avLst/>
              </a:prstGeom>
              <a:solidFill>
                <a:srgbClr val="C0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6" name="Rectangle 5">
                <a:extLst>
                  <a:ext uri="{FF2B5EF4-FFF2-40B4-BE49-F238E27FC236}">
                    <a16:creationId xmlns:a16="http://schemas.microsoft.com/office/drawing/2014/main" id="{E90B4CC3-612D-E668-C635-ECB691572937}"/>
                  </a:ext>
                </a:extLst>
              </p:cNvPr>
              <p:cNvSpPr>
                <a:spLocks noRot="1" noChangeAspect="1" noMove="1" noResize="1" noEditPoints="1" noAdjustHandles="1" noChangeArrowheads="1" noChangeShapeType="1" noTextEdit="1"/>
              </p:cNvSpPr>
              <p:nvPr/>
            </p:nvSpPr>
            <p:spPr>
              <a:xfrm>
                <a:off x="3649133" y="3678348"/>
                <a:ext cx="2274019" cy="423335"/>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7A087399-432F-B03E-9098-8C46350DEE54}"/>
                  </a:ext>
                </a:extLst>
              </p:cNvPr>
              <p:cNvSpPr/>
              <p:nvPr/>
            </p:nvSpPr>
            <p:spPr>
              <a:xfrm>
                <a:off x="5923152" y="3678347"/>
                <a:ext cx="1223504" cy="42333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8" name="Rectangle 7">
                <a:extLst>
                  <a:ext uri="{FF2B5EF4-FFF2-40B4-BE49-F238E27FC236}">
                    <a16:creationId xmlns:a16="http://schemas.microsoft.com/office/drawing/2014/main" id="{7A087399-432F-B03E-9098-8C46350DEE54}"/>
                  </a:ext>
                </a:extLst>
              </p:cNvPr>
              <p:cNvSpPr>
                <a:spLocks noRot="1" noChangeAspect="1" noMove="1" noResize="1" noEditPoints="1" noAdjustHandles="1" noChangeArrowheads="1" noChangeShapeType="1" noTextEdit="1"/>
              </p:cNvSpPr>
              <p:nvPr/>
            </p:nvSpPr>
            <p:spPr>
              <a:xfrm>
                <a:off x="5923152" y="3678347"/>
                <a:ext cx="1223504" cy="423335"/>
              </a:xfrm>
              <a:prstGeom prst="rect">
                <a:avLst/>
              </a:prstGeom>
              <a:blipFill>
                <a:blip r:embed="rId4"/>
                <a:stretch>
                  <a:fillRect b="-19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F08CF6-147C-AB6D-EB89-4EC34EDA2424}"/>
                  </a:ext>
                </a:extLst>
              </p:cNvPr>
              <p:cNvSpPr>
                <a:spLocks noGrp="1"/>
              </p:cNvSpPr>
              <p:nvPr>
                <p:ph idx="1"/>
              </p:nvPr>
            </p:nvSpPr>
            <p:spPr>
              <a:xfrm>
                <a:off x="838200" y="1508517"/>
                <a:ext cx="10515600" cy="2239235"/>
              </a:xfrm>
            </p:spPr>
            <p:txBody>
              <a:bodyPr>
                <a:normAutofit/>
              </a:bodyPr>
              <a:lstStyle/>
              <a:p>
                <a:pPr marL="0" indent="0">
                  <a:buNone/>
                </a:pPr>
                <a:r>
                  <a:rPr lang="en-US" dirty="0"/>
                  <a:t>Sample text naturally, it has </a:t>
                </a:r>
                <a14:m>
                  <m:oMath xmlns:m="http://schemas.openxmlformats.org/officeDocument/2006/math">
                    <m:r>
                      <a:rPr lang="en-US" b="0" i="1" smtClean="0">
                        <a:latin typeface="Cambria Math" panose="02040503050406030204" pitchFamily="18" charset="0"/>
                      </a:rPr>
                      <m:t>𝜆</m:t>
                    </m:r>
                  </m:oMath>
                </a14:m>
                <a:r>
                  <a:rPr lang="en-US" dirty="0"/>
                  <a:t> bits of empirical entropy</a:t>
                </a:r>
              </a:p>
              <a:p>
                <a:pPr marL="0" indent="0">
                  <a:buNone/>
                </a:pPr>
                <a:r>
                  <a:rPr lang="en-US" dirty="0"/>
                  <a:t>Derive seed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𝑃𝑅𝐹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pPr marL="0" indent="0">
                  <a:buNone/>
                </a:pPr>
                <a:r>
                  <a:rPr lang="en-US" dirty="0"/>
                  <a:t>Use </a:t>
                </a:r>
                <a14:m>
                  <m:oMath xmlns:m="http://schemas.openxmlformats.org/officeDocument/2006/math">
                    <m:r>
                      <a:rPr lang="en-US" b="0" i="1" smtClean="0">
                        <a:latin typeface="Cambria Math" panose="02040503050406030204" pitchFamily="18" charset="0"/>
                      </a:rPr>
                      <m:t>𝑥</m:t>
                    </m:r>
                  </m:oMath>
                </a14:m>
                <a:r>
                  <a:rPr lang="en-US" dirty="0"/>
                  <a:t> and unbiased correlated sampling for rest of response!</a:t>
                </a:r>
              </a:p>
              <a:p>
                <a:pPr marL="0" indent="0">
                  <a:buNone/>
                </a:pPr>
                <a:r>
                  <a:rPr lang="en-US" dirty="0"/>
                  <a:t>To detect, rederive seed and compute Hamming distance to </a:t>
                </a:r>
              </a:p>
            </p:txBody>
          </p:sp>
        </mc:Choice>
        <mc:Fallback>
          <p:sp>
            <p:nvSpPr>
              <p:cNvPr id="3" name="Content Placeholder 2">
                <a:extLst>
                  <a:ext uri="{FF2B5EF4-FFF2-40B4-BE49-F238E27FC236}">
                    <a16:creationId xmlns:a16="http://schemas.microsoft.com/office/drawing/2014/main" id="{81F08CF6-147C-AB6D-EB89-4EC34EDA2424}"/>
                  </a:ext>
                </a:extLst>
              </p:cNvPr>
              <p:cNvSpPr>
                <a:spLocks noGrp="1" noRot="1" noChangeAspect="1" noMove="1" noResize="1" noEditPoints="1" noAdjustHandles="1" noChangeArrowheads="1" noChangeShapeType="1" noTextEdit="1"/>
              </p:cNvSpPr>
              <p:nvPr>
                <p:ph idx="1"/>
              </p:nvPr>
            </p:nvSpPr>
            <p:spPr>
              <a:xfrm>
                <a:off x="838200" y="1508517"/>
                <a:ext cx="10515600" cy="2239235"/>
              </a:xfrm>
              <a:blipFill>
                <a:blip r:embed="rId5"/>
                <a:stretch>
                  <a:fillRect l="-1206" t="-4494"/>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725F801-6FD8-E188-F596-8CECFC6B1D61}"/>
              </a:ext>
            </a:extLst>
          </p:cNvPr>
          <p:cNvSpPr>
            <a:spLocks noGrp="1"/>
          </p:cNvSpPr>
          <p:nvPr>
            <p:ph type="title"/>
          </p:nvPr>
        </p:nvSpPr>
        <p:spPr/>
        <p:txBody>
          <a:bodyPr/>
          <a:lstStyle/>
          <a:p>
            <a:r>
              <a:rPr lang="en-US" dirty="0"/>
              <a:t>[CGZ24]: full undetectability</a:t>
            </a:r>
          </a:p>
        </p:txBody>
      </p:sp>
      <p:sp>
        <p:nvSpPr>
          <p:cNvPr id="4" name="Content Placeholder 2">
            <a:extLst>
              <a:ext uri="{FF2B5EF4-FFF2-40B4-BE49-F238E27FC236}">
                <a16:creationId xmlns:a16="http://schemas.microsoft.com/office/drawing/2014/main" id="{FBAB372C-C295-CD53-F0D1-ED283CBA3739}"/>
              </a:ext>
            </a:extLst>
          </p:cNvPr>
          <p:cNvSpPr txBox="1">
            <a:spLocks/>
          </p:cNvSpPr>
          <p:nvPr/>
        </p:nvSpPr>
        <p:spPr>
          <a:xfrm>
            <a:off x="838200" y="5009882"/>
            <a:ext cx="10515600" cy="1482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[Aar22, KGW23] also hash tokens to bias future tokens</a:t>
            </a:r>
          </a:p>
          <a:p>
            <a:r>
              <a:rPr lang="en-US" sz="2400" dirty="0"/>
              <a:t>(they were first, served as inspiration)</a:t>
            </a:r>
          </a:p>
          <a:p>
            <a:r>
              <a:rPr lang="en-US" sz="2400" dirty="0"/>
              <a:t>They hash a </a:t>
            </a:r>
            <a:r>
              <a:rPr lang="en-US" sz="2400" i="1" dirty="0"/>
              <a:t>fixed </a:t>
            </a:r>
            <a:r>
              <a:rPr lang="en-US" sz="2400" dirty="0"/>
              <a:t>number of tokens; cannot get undetectability this way</a:t>
            </a:r>
          </a:p>
        </p:txBody>
      </p:sp>
      <p:sp>
        <p:nvSpPr>
          <p:cNvPr id="5" name="TextBox 4">
            <a:extLst>
              <a:ext uri="{FF2B5EF4-FFF2-40B4-BE49-F238E27FC236}">
                <a16:creationId xmlns:a16="http://schemas.microsoft.com/office/drawing/2014/main" id="{CD7118DC-572F-3DC5-156A-121805707F22}"/>
              </a:ext>
            </a:extLst>
          </p:cNvPr>
          <p:cNvSpPr txBox="1"/>
          <p:nvPr/>
        </p:nvSpPr>
        <p:spPr>
          <a:xfrm>
            <a:off x="3452970" y="4359487"/>
            <a:ext cx="1762021" cy="461665"/>
          </a:xfrm>
          <a:prstGeom prst="rect">
            <a:avLst/>
          </a:prstGeom>
          <a:noFill/>
        </p:spPr>
        <p:txBody>
          <a:bodyPr wrap="none" rtlCol="0">
            <a:spAutoFit/>
          </a:bodyPr>
          <a:lstStyle/>
          <a:p>
            <a:r>
              <a:rPr lang="en-US" sz="2400" dirty="0"/>
              <a:t>yields seed x</a:t>
            </a:r>
          </a:p>
        </p:txBody>
      </p:sp>
      <p:sp>
        <p:nvSpPr>
          <p:cNvPr id="7" name="TextBox 6">
            <a:extLst>
              <a:ext uri="{FF2B5EF4-FFF2-40B4-BE49-F238E27FC236}">
                <a16:creationId xmlns:a16="http://schemas.microsoft.com/office/drawing/2014/main" id="{8BD8EF47-6AA4-7B54-6F1A-78A0F7A8FD77}"/>
              </a:ext>
            </a:extLst>
          </p:cNvPr>
          <p:cNvSpPr txBox="1"/>
          <p:nvPr/>
        </p:nvSpPr>
        <p:spPr>
          <a:xfrm>
            <a:off x="6374437" y="4134856"/>
            <a:ext cx="2294218" cy="461665"/>
          </a:xfrm>
          <a:prstGeom prst="rect">
            <a:avLst/>
          </a:prstGeom>
          <a:noFill/>
        </p:spPr>
        <p:txBody>
          <a:bodyPr wrap="none" rtlCol="0">
            <a:spAutoFit/>
          </a:bodyPr>
          <a:lstStyle/>
          <a:p>
            <a:r>
              <a:rPr lang="en-US" sz="2400" dirty="0"/>
              <a:t>correlated with x</a:t>
            </a:r>
          </a:p>
        </p:txBody>
      </p:sp>
      <p:sp>
        <p:nvSpPr>
          <p:cNvPr id="9" name="Left Brace 8">
            <a:extLst>
              <a:ext uri="{FF2B5EF4-FFF2-40B4-BE49-F238E27FC236}">
                <a16:creationId xmlns:a16="http://schemas.microsoft.com/office/drawing/2014/main" id="{A3937CAB-540D-7996-4D93-9B307EE0777E}"/>
              </a:ext>
            </a:extLst>
          </p:cNvPr>
          <p:cNvSpPr/>
          <p:nvPr/>
        </p:nvSpPr>
        <p:spPr>
          <a:xfrm rot="16200000">
            <a:off x="4622609" y="3208132"/>
            <a:ext cx="287730" cy="2102181"/>
          </a:xfrm>
          <a:prstGeom prst="leftBrace">
            <a:avLst>
              <a:gd name="adj1" fmla="val 8333"/>
              <a:gd name="adj2" fmla="val 49543"/>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a:extLst>
              <a:ext uri="{FF2B5EF4-FFF2-40B4-BE49-F238E27FC236}">
                <a16:creationId xmlns:a16="http://schemas.microsoft.com/office/drawing/2014/main" id="{2220541D-FEAE-A095-BC75-992BC41BB91D}"/>
              </a:ext>
            </a:extLst>
          </p:cNvPr>
          <p:cNvSpPr/>
          <p:nvPr/>
        </p:nvSpPr>
        <p:spPr>
          <a:xfrm>
            <a:off x="5214991" y="4029132"/>
            <a:ext cx="1046375" cy="593892"/>
          </a:xfrm>
          <a:custGeom>
            <a:avLst/>
            <a:gdLst>
              <a:gd name="connsiteX0" fmla="*/ 0 w 1357460"/>
              <a:gd name="connsiteY0" fmla="*/ 754144 h 754144"/>
              <a:gd name="connsiteX1" fmla="*/ 961534 w 1357460"/>
              <a:gd name="connsiteY1" fmla="*/ 509047 h 754144"/>
              <a:gd name="connsiteX2" fmla="*/ 1357460 w 1357460"/>
              <a:gd name="connsiteY2" fmla="*/ 0 h 754144"/>
            </a:gdLst>
            <a:ahLst/>
            <a:cxnLst>
              <a:cxn ang="0">
                <a:pos x="connsiteX0" y="connsiteY0"/>
              </a:cxn>
              <a:cxn ang="0">
                <a:pos x="connsiteX1" y="connsiteY1"/>
              </a:cxn>
              <a:cxn ang="0">
                <a:pos x="connsiteX2" y="connsiteY2"/>
              </a:cxn>
            </a:cxnLst>
            <a:rect l="l" t="t" r="r" b="b"/>
            <a:pathLst>
              <a:path w="1357460" h="754144">
                <a:moveTo>
                  <a:pt x="0" y="754144"/>
                </a:moveTo>
                <a:cubicBezTo>
                  <a:pt x="367645" y="694441"/>
                  <a:pt x="735291" y="634738"/>
                  <a:pt x="961534" y="509047"/>
                </a:cubicBezTo>
                <a:cubicBezTo>
                  <a:pt x="1187777" y="383356"/>
                  <a:pt x="1288330" y="109979"/>
                  <a:pt x="1357460" y="0"/>
                </a:cubicBezTo>
              </a:path>
            </a:pathLst>
          </a:custGeom>
          <a:noFill/>
          <a:ln w="31750">
            <a:solidFill>
              <a:srgbClr val="FF0000"/>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68788D1C-19B3-A1CE-B4AA-7EBA6922A8EC}"/>
                  </a:ext>
                </a:extLst>
              </p:cNvPr>
              <p:cNvSpPr/>
              <p:nvPr/>
            </p:nvSpPr>
            <p:spPr>
              <a:xfrm>
                <a:off x="9668758" y="3098894"/>
                <a:ext cx="1223504" cy="42333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1" name="Rectangle 10">
                <a:extLst>
                  <a:ext uri="{FF2B5EF4-FFF2-40B4-BE49-F238E27FC236}">
                    <a16:creationId xmlns:a16="http://schemas.microsoft.com/office/drawing/2014/main" id="{68788D1C-19B3-A1CE-B4AA-7EBA6922A8EC}"/>
                  </a:ext>
                </a:extLst>
              </p:cNvPr>
              <p:cNvSpPr>
                <a:spLocks noRot="1" noChangeAspect="1" noMove="1" noResize="1" noEditPoints="1" noAdjustHandles="1" noChangeArrowheads="1" noChangeShapeType="1" noTextEdit="1"/>
              </p:cNvSpPr>
              <p:nvPr/>
            </p:nvSpPr>
            <p:spPr>
              <a:xfrm>
                <a:off x="9668758" y="3098894"/>
                <a:ext cx="1223504" cy="423335"/>
              </a:xfrm>
              <a:prstGeom prst="rect">
                <a:avLst/>
              </a:prstGeom>
              <a:blipFill>
                <a:blip r:embed="rId6"/>
                <a:stretch>
                  <a:fillRect b="-22857"/>
                </a:stretch>
              </a:blipFill>
            </p:spPr>
            <p:txBody>
              <a:bodyPr/>
              <a:lstStyle/>
              <a:p>
                <a:r>
                  <a:rPr lang="en-US">
                    <a:noFill/>
                  </a:rPr>
                  <a:t> </a:t>
                </a:r>
              </a:p>
            </p:txBody>
          </p:sp>
        </mc:Fallback>
      </mc:AlternateContent>
    </p:spTree>
    <p:extLst>
      <p:ext uri="{BB962C8B-B14F-4D97-AF65-F5344CB8AC3E}">
        <p14:creationId xmlns:p14="http://schemas.microsoft.com/office/powerpoint/2010/main" val="21060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 grpId="0"/>
      <p:bldP spid="5" grpId="0"/>
      <p:bldP spid="7" grpId="0"/>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E90B4CC3-612D-E668-C635-ECB691572937}"/>
                  </a:ext>
                </a:extLst>
              </p:cNvPr>
              <p:cNvSpPr/>
              <p:nvPr/>
            </p:nvSpPr>
            <p:spPr>
              <a:xfrm>
                <a:off x="3649133" y="3678348"/>
                <a:ext cx="2274019" cy="423335"/>
              </a:xfrm>
              <a:prstGeom prst="rect">
                <a:avLst/>
              </a:prstGeom>
              <a:solidFill>
                <a:srgbClr val="C0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6" name="Rectangle 5">
                <a:extLst>
                  <a:ext uri="{FF2B5EF4-FFF2-40B4-BE49-F238E27FC236}">
                    <a16:creationId xmlns:a16="http://schemas.microsoft.com/office/drawing/2014/main" id="{E90B4CC3-612D-E668-C635-ECB691572937}"/>
                  </a:ext>
                </a:extLst>
              </p:cNvPr>
              <p:cNvSpPr>
                <a:spLocks noRot="1" noChangeAspect="1" noMove="1" noResize="1" noEditPoints="1" noAdjustHandles="1" noChangeArrowheads="1" noChangeShapeType="1" noTextEdit="1"/>
              </p:cNvSpPr>
              <p:nvPr/>
            </p:nvSpPr>
            <p:spPr>
              <a:xfrm>
                <a:off x="3649133" y="3678348"/>
                <a:ext cx="2274019" cy="423335"/>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7A087399-432F-B03E-9098-8C46350DEE54}"/>
                  </a:ext>
                </a:extLst>
              </p:cNvPr>
              <p:cNvSpPr/>
              <p:nvPr/>
            </p:nvSpPr>
            <p:spPr>
              <a:xfrm>
                <a:off x="5923152" y="3678347"/>
                <a:ext cx="1223504" cy="42333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8" name="Rectangle 7">
                <a:extLst>
                  <a:ext uri="{FF2B5EF4-FFF2-40B4-BE49-F238E27FC236}">
                    <a16:creationId xmlns:a16="http://schemas.microsoft.com/office/drawing/2014/main" id="{7A087399-432F-B03E-9098-8C46350DEE54}"/>
                  </a:ext>
                </a:extLst>
              </p:cNvPr>
              <p:cNvSpPr>
                <a:spLocks noRot="1" noChangeAspect="1" noMove="1" noResize="1" noEditPoints="1" noAdjustHandles="1" noChangeArrowheads="1" noChangeShapeType="1" noTextEdit="1"/>
              </p:cNvSpPr>
              <p:nvPr/>
            </p:nvSpPr>
            <p:spPr>
              <a:xfrm>
                <a:off x="5923152" y="3678347"/>
                <a:ext cx="1223504" cy="423335"/>
              </a:xfrm>
              <a:prstGeom prst="rect">
                <a:avLst/>
              </a:prstGeom>
              <a:blipFill>
                <a:blip r:embed="rId4"/>
                <a:stretch>
                  <a:fillRect b="-19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F08CF6-147C-AB6D-EB89-4EC34EDA2424}"/>
                  </a:ext>
                </a:extLst>
              </p:cNvPr>
              <p:cNvSpPr>
                <a:spLocks noGrp="1"/>
              </p:cNvSpPr>
              <p:nvPr>
                <p:ph idx="1"/>
              </p:nvPr>
            </p:nvSpPr>
            <p:spPr>
              <a:xfrm>
                <a:off x="838200" y="1508517"/>
                <a:ext cx="10515600" cy="2239235"/>
              </a:xfrm>
            </p:spPr>
            <p:txBody>
              <a:bodyPr>
                <a:normAutofit/>
              </a:bodyPr>
              <a:lstStyle/>
              <a:p>
                <a:pPr marL="0" indent="0">
                  <a:buNone/>
                </a:pPr>
                <a:r>
                  <a:rPr lang="en-US" dirty="0"/>
                  <a:t>Sample text naturally, it has </a:t>
                </a:r>
                <a14:m>
                  <m:oMath xmlns:m="http://schemas.openxmlformats.org/officeDocument/2006/math">
                    <m:r>
                      <a:rPr lang="en-US" b="0" i="1" smtClean="0">
                        <a:latin typeface="Cambria Math" panose="02040503050406030204" pitchFamily="18" charset="0"/>
                      </a:rPr>
                      <m:t>𝜆</m:t>
                    </m:r>
                  </m:oMath>
                </a14:m>
                <a:r>
                  <a:rPr lang="en-US" dirty="0"/>
                  <a:t> bits of empirical entropy</a:t>
                </a:r>
              </a:p>
              <a:p>
                <a:pPr marL="0" indent="0">
                  <a:buNone/>
                </a:pPr>
                <a:r>
                  <a:rPr lang="en-US" dirty="0"/>
                  <a:t>Derive seed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𝑃𝑅𝐹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pPr marL="0" indent="0">
                  <a:buNone/>
                </a:pPr>
                <a:r>
                  <a:rPr lang="en-US" dirty="0"/>
                  <a:t>Use </a:t>
                </a:r>
                <a14:m>
                  <m:oMath xmlns:m="http://schemas.openxmlformats.org/officeDocument/2006/math">
                    <m:r>
                      <a:rPr lang="en-US" b="0" i="1" smtClean="0">
                        <a:latin typeface="Cambria Math" panose="02040503050406030204" pitchFamily="18" charset="0"/>
                      </a:rPr>
                      <m:t>𝑥</m:t>
                    </m:r>
                  </m:oMath>
                </a14:m>
                <a:r>
                  <a:rPr lang="en-US" dirty="0"/>
                  <a:t> and unbiased correlated sampling for rest of response!</a:t>
                </a:r>
              </a:p>
              <a:p>
                <a:pPr marL="0" indent="0">
                  <a:buNone/>
                </a:pPr>
                <a:r>
                  <a:rPr lang="en-US" dirty="0"/>
                  <a:t>To detect, rederive seed and compute Hamming distance to </a:t>
                </a:r>
              </a:p>
            </p:txBody>
          </p:sp>
        </mc:Choice>
        <mc:Fallback>
          <p:sp>
            <p:nvSpPr>
              <p:cNvPr id="3" name="Content Placeholder 2">
                <a:extLst>
                  <a:ext uri="{FF2B5EF4-FFF2-40B4-BE49-F238E27FC236}">
                    <a16:creationId xmlns:a16="http://schemas.microsoft.com/office/drawing/2014/main" id="{81F08CF6-147C-AB6D-EB89-4EC34EDA2424}"/>
                  </a:ext>
                </a:extLst>
              </p:cNvPr>
              <p:cNvSpPr>
                <a:spLocks noGrp="1" noRot="1" noChangeAspect="1" noMove="1" noResize="1" noEditPoints="1" noAdjustHandles="1" noChangeArrowheads="1" noChangeShapeType="1" noTextEdit="1"/>
              </p:cNvSpPr>
              <p:nvPr>
                <p:ph idx="1"/>
              </p:nvPr>
            </p:nvSpPr>
            <p:spPr>
              <a:xfrm>
                <a:off x="838200" y="1508517"/>
                <a:ext cx="10515600" cy="2239235"/>
              </a:xfrm>
              <a:blipFill>
                <a:blip r:embed="rId5"/>
                <a:stretch>
                  <a:fillRect l="-1206" t="-4494"/>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725F801-6FD8-E188-F596-8CECFC6B1D61}"/>
              </a:ext>
            </a:extLst>
          </p:cNvPr>
          <p:cNvSpPr>
            <a:spLocks noGrp="1"/>
          </p:cNvSpPr>
          <p:nvPr>
            <p:ph type="title"/>
          </p:nvPr>
        </p:nvSpPr>
        <p:spPr/>
        <p:txBody>
          <a:bodyPr/>
          <a:lstStyle/>
          <a:p>
            <a:r>
              <a:rPr lang="en-US" dirty="0"/>
              <a:t>[CGZ24]: full undetectability</a:t>
            </a:r>
          </a:p>
        </p:txBody>
      </p:sp>
      <p:sp>
        <p:nvSpPr>
          <p:cNvPr id="5" name="TextBox 4">
            <a:extLst>
              <a:ext uri="{FF2B5EF4-FFF2-40B4-BE49-F238E27FC236}">
                <a16:creationId xmlns:a16="http://schemas.microsoft.com/office/drawing/2014/main" id="{CD7118DC-572F-3DC5-156A-121805707F22}"/>
              </a:ext>
            </a:extLst>
          </p:cNvPr>
          <p:cNvSpPr txBox="1"/>
          <p:nvPr/>
        </p:nvSpPr>
        <p:spPr>
          <a:xfrm>
            <a:off x="3452970" y="4359487"/>
            <a:ext cx="1762021" cy="461665"/>
          </a:xfrm>
          <a:prstGeom prst="rect">
            <a:avLst/>
          </a:prstGeom>
          <a:noFill/>
        </p:spPr>
        <p:txBody>
          <a:bodyPr wrap="none" rtlCol="0">
            <a:spAutoFit/>
          </a:bodyPr>
          <a:lstStyle/>
          <a:p>
            <a:r>
              <a:rPr lang="en-US" sz="2400" dirty="0"/>
              <a:t>yields seed x</a:t>
            </a:r>
          </a:p>
        </p:txBody>
      </p:sp>
      <p:sp>
        <p:nvSpPr>
          <p:cNvPr id="7" name="TextBox 6">
            <a:extLst>
              <a:ext uri="{FF2B5EF4-FFF2-40B4-BE49-F238E27FC236}">
                <a16:creationId xmlns:a16="http://schemas.microsoft.com/office/drawing/2014/main" id="{8BD8EF47-6AA4-7B54-6F1A-78A0F7A8FD77}"/>
              </a:ext>
            </a:extLst>
          </p:cNvPr>
          <p:cNvSpPr txBox="1"/>
          <p:nvPr/>
        </p:nvSpPr>
        <p:spPr>
          <a:xfrm>
            <a:off x="6374437" y="4134856"/>
            <a:ext cx="2294218" cy="461665"/>
          </a:xfrm>
          <a:prstGeom prst="rect">
            <a:avLst/>
          </a:prstGeom>
          <a:noFill/>
        </p:spPr>
        <p:txBody>
          <a:bodyPr wrap="none" rtlCol="0">
            <a:spAutoFit/>
          </a:bodyPr>
          <a:lstStyle/>
          <a:p>
            <a:r>
              <a:rPr lang="en-US" sz="2400" dirty="0"/>
              <a:t>correlated with x</a:t>
            </a:r>
          </a:p>
        </p:txBody>
      </p:sp>
      <p:sp>
        <p:nvSpPr>
          <p:cNvPr id="9" name="Left Brace 8">
            <a:extLst>
              <a:ext uri="{FF2B5EF4-FFF2-40B4-BE49-F238E27FC236}">
                <a16:creationId xmlns:a16="http://schemas.microsoft.com/office/drawing/2014/main" id="{A3937CAB-540D-7996-4D93-9B307EE0777E}"/>
              </a:ext>
            </a:extLst>
          </p:cNvPr>
          <p:cNvSpPr/>
          <p:nvPr/>
        </p:nvSpPr>
        <p:spPr>
          <a:xfrm rot="16200000">
            <a:off x="4622609" y="3208132"/>
            <a:ext cx="287730" cy="2102181"/>
          </a:xfrm>
          <a:prstGeom prst="leftBrace">
            <a:avLst>
              <a:gd name="adj1" fmla="val 8333"/>
              <a:gd name="adj2" fmla="val 49543"/>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a:extLst>
              <a:ext uri="{FF2B5EF4-FFF2-40B4-BE49-F238E27FC236}">
                <a16:creationId xmlns:a16="http://schemas.microsoft.com/office/drawing/2014/main" id="{2220541D-FEAE-A095-BC75-992BC41BB91D}"/>
              </a:ext>
            </a:extLst>
          </p:cNvPr>
          <p:cNvSpPr/>
          <p:nvPr/>
        </p:nvSpPr>
        <p:spPr>
          <a:xfrm>
            <a:off x="5214991" y="4029132"/>
            <a:ext cx="1046375" cy="593892"/>
          </a:xfrm>
          <a:custGeom>
            <a:avLst/>
            <a:gdLst>
              <a:gd name="connsiteX0" fmla="*/ 0 w 1357460"/>
              <a:gd name="connsiteY0" fmla="*/ 754144 h 754144"/>
              <a:gd name="connsiteX1" fmla="*/ 961534 w 1357460"/>
              <a:gd name="connsiteY1" fmla="*/ 509047 h 754144"/>
              <a:gd name="connsiteX2" fmla="*/ 1357460 w 1357460"/>
              <a:gd name="connsiteY2" fmla="*/ 0 h 754144"/>
            </a:gdLst>
            <a:ahLst/>
            <a:cxnLst>
              <a:cxn ang="0">
                <a:pos x="connsiteX0" y="connsiteY0"/>
              </a:cxn>
              <a:cxn ang="0">
                <a:pos x="connsiteX1" y="connsiteY1"/>
              </a:cxn>
              <a:cxn ang="0">
                <a:pos x="connsiteX2" y="connsiteY2"/>
              </a:cxn>
            </a:cxnLst>
            <a:rect l="l" t="t" r="r" b="b"/>
            <a:pathLst>
              <a:path w="1357460" h="754144">
                <a:moveTo>
                  <a:pt x="0" y="754144"/>
                </a:moveTo>
                <a:cubicBezTo>
                  <a:pt x="367645" y="694441"/>
                  <a:pt x="735291" y="634738"/>
                  <a:pt x="961534" y="509047"/>
                </a:cubicBezTo>
                <a:cubicBezTo>
                  <a:pt x="1187777" y="383356"/>
                  <a:pt x="1288330" y="109979"/>
                  <a:pt x="1357460" y="0"/>
                </a:cubicBezTo>
              </a:path>
            </a:pathLst>
          </a:custGeom>
          <a:noFill/>
          <a:ln w="31750">
            <a:solidFill>
              <a:srgbClr val="FF0000"/>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68788D1C-19B3-A1CE-B4AA-7EBA6922A8EC}"/>
                  </a:ext>
                </a:extLst>
              </p:cNvPr>
              <p:cNvSpPr/>
              <p:nvPr/>
            </p:nvSpPr>
            <p:spPr>
              <a:xfrm>
                <a:off x="9668758" y="3098894"/>
                <a:ext cx="1223504" cy="42333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1" name="Rectangle 10">
                <a:extLst>
                  <a:ext uri="{FF2B5EF4-FFF2-40B4-BE49-F238E27FC236}">
                    <a16:creationId xmlns:a16="http://schemas.microsoft.com/office/drawing/2014/main" id="{68788D1C-19B3-A1CE-B4AA-7EBA6922A8EC}"/>
                  </a:ext>
                </a:extLst>
              </p:cNvPr>
              <p:cNvSpPr>
                <a:spLocks noRot="1" noChangeAspect="1" noMove="1" noResize="1" noEditPoints="1" noAdjustHandles="1" noChangeArrowheads="1" noChangeShapeType="1" noTextEdit="1"/>
              </p:cNvSpPr>
              <p:nvPr/>
            </p:nvSpPr>
            <p:spPr>
              <a:xfrm>
                <a:off x="9668758" y="3098894"/>
                <a:ext cx="1223504" cy="423335"/>
              </a:xfrm>
              <a:prstGeom prst="rect">
                <a:avLst/>
              </a:prstGeom>
              <a:blipFill>
                <a:blip r:embed="rId6"/>
                <a:stretch>
                  <a:fillRect b="-22857"/>
                </a:stretch>
              </a:blipFill>
            </p:spPr>
            <p:txBody>
              <a:bodyPr/>
              <a:lstStyle/>
              <a:p>
                <a:r>
                  <a:rPr lang="en-US">
                    <a:noFill/>
                  </a:rPr>
                  <a:t> </a:t>
                </a:r>
              </a:p>
            </p:txBody>
          </p:sp>
        </mc:Fallback>
      </mc:AlternateContent>
      <p:sp>
        <p:nvSpPr>
          <p:cNvPr id="12" name="Rounded Rectangle 11">
            <a:extLst>
              <a:ext uri="{FF2B5EF4-FFF2-40B4-BE49-F238E27FC236}">
                <a16:creationId xmlns:a16="http://schemas.microsoft.com/office/drawing/2014/main" id="{8AC87D6A-2595-49D3-323A-7A944E1C8F26}"/>
              </a:ext>
            </a:extLst>
          </p:cNvPr>
          <p:cNvSpPr/>
          <p:nvPr/>
        </p:nvSpPr>
        <p:spPr>
          <a:xfrm>
            <a:off x="643944" y="5022761"/>
            <a:ext cx="4816698" cy="14939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Entropy ensures we never repeat seeds.</a:t>
            </a:r>
          </a:p>
        </p:txBody>
      </p:sp>
      <p:sp>
        <p:nvSpPr>
          <p:cNvPr id="13" name="Rounded Rectangle 12">
            <a:extLst>
              <a:ext uri="{FF2B5EF4-FFF2-40B4-BE49-F238E27FC236}">
                <a16:creationId xmlns:a16="http://schemas.microsoft.com/office/drawing/2014/main" id="{CA303C54-2DFC-4F0B-661A-B9F98971569C}"/>
              </a:ext>
            </a:extLst>
          </p:cNvPr>
          <p:cNvSpPr/>
          <p:nvPr/>
        </p:nvSpPr>
        <p:spPr>
          <a:xfrm>
            <a:off x="6374437" y="4998926"/>
            <a:ext cx="4816698" cy="14939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Cannot detect watermark if seed block is altered.</a:t>
            </a:r>
          </a:p>
        </p:txBody>
      </p:sp>
    </p:spTree>
    <p:extLst>
      <p:ext uri="{BB962C8B-B14F-4D97-AF65-F5344CB8AC3E}">
        <p14:creationId xmlns:p14="http://schemas.microsoft.com/office/powerpoint/2010/main" val="37515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7618-6F15-1E64-6197-B0936C7DAF8A}"/>
              </a:ext>
            </a:extLst>
          </p:cNvPr>
          <p:cNvSpPr>
            <a:spLocks noGrp="1"/>
          </p:cNvSpPr>
          <p:nvPr>
            <p:ph type="title"/>
          </p:nvPr>
        </p:nvSpPr>
        <p:spPr/>
        <p:txBody>
          <a:bodyPr/>
          <a:lstStyle/>
          <a:p>
            <a:r>
              <a:rPr lang="en-US" dirty="0"/>
              <a:t>Example generated text</a:t>
            </a:r>
          </a:p>
        </p:txBody>
      </p:sp>
      <p:sp>
        <p:nvSpPr>
          <p:cNvPr id="3" name="Content Placeholder 2">
            <a:extLst>
              <a:ext uri="{FF2B5EF4-FFF2-40B4-BE49-F238E27FC236}">
                <a16:creationId xmlns:a16="http://schemas.microsoft.com/office/drawing/2014/main" id="{5274023D-3801-2998-4BB3-951457B92DC2}"/>
              </a:ext>
            </a:extLst>
          </p:cNvPr>
          <p:cNvSpPr>
            <a:spLocks noGrp="1"/>
          </p:cNvSpPr>
          <p:nvPr>
            <p:ph idx="1"/>
          </p:nvPr>
        </p:nvSpPr>
        <p:spPr>
          <a:xfrm>
            <a:off x="838200" y="2446637"/>
            <a:ext cx="10515600" cy="3730325"/>
          </a:xfrm>
        </p:spPr>
        <p:txBody>
          <a:bodyPr>
            <a:normAutofit fontScale="92500" lnSpcReduction="20000"/>
          </a:bodyPr>
          <a:lstStyle/>
          <a:p>
            <a:pPr marL="0" indent="0">
              <a:buNone/>
            </a:pPr>
            <a:r>
              <a:rPr lang="en-US" sz="2000" dirty="0">
                <a:highlight>
                  <a:srgbClr val="FFFF00"/>
                </a:highlight>
              </a:rPr>
              <a:t>Music and mathematics have been intimately intertwined throughout history, and have had a powerful impact on many aspects </a:t>
            </a:r>
            <a:r>
              <a:rPr lang="en-US" sz="2000" dirty="0"/>
              <a:t>of culture and society. Mathematics is a fundamental tool in understanding musical structure and composition, and music can help to make mathematics more accessible and interesting.</a:t>
            </a:r>
          </a:p>
          <a:p>
            <a:pPr marL="0" indent="0">
              <a:buNone/>
            </a:pPr>
            <a:r>
              <a:rPr lang="en-US" sz="2000" dirty="0"/>
              <a:t>Music and mathematics are both based upon the same underlying principles of order, structure and rhythm that make them inherently linked. Mathematics is used to analyze musical elements such as pitch, tempo, rhythm, harmony, and form. It is essential to understand the mathematics of music in order to accurately compose or perform music. Music theory, which is the scientific study of music and its structure, is based heavily upon mathematical principles. </a:t>
            </a:r>
          </a:p>
          <a:p>
            <a:pPr marL="0" indent="0">
              <a:buNone/>
            </a:pPr>
            <a:r>
              <a:rPr lang="en-US" sz="2000" dirty="0"/>
              <a:t>Mathematical concepts are also used to explain the physical properties of sound. The frequency of a sound is determined by mathematical equations, as well as the way in which different notes and chords combine and interact. The mathematical principles of harmony and dissonance are also used to create musical compositions. </a:t>
            </a:r>
          </a:p>
          <a:p>
            <a:pPr marL="0" indent="0">
              <a:buNone/>
            </a:pPr>
            <a:r>
              <a:rPr lang="en-US" sz="2000" dirty="0"/>
              <a:t>Music and mathematics can also be used to explore and explain the psychological aspects of music. The mathematical principles of…</a:t>
            </a:r>
          </a:p>
        </p:txBody>
      </p:sp>
      <p:sp>
        <p:nvSpPr>
          <p:cNvPr id="4" name="TextBox 3">
            <a:extLst>
              <a:ext uri="{FF2B5EF4-FFF2-40B4-BE49-F238E27FC236}">
                <a16:creationId xmlns:a16="http://schemas.microsoft.com/office/drawing/2014/main" id="{F4E87686-AF2A-583A-03FB-A3EDA1830D65}"/>
              </a:ext>
            </a:extLst>
          </p:cNvPr>
          <p:cNvSpPr txBox="1"/>
          <p:nvPr/>
        </p:nvSpPr>
        <p:spPr>
          <a:xfrm>
            <a:off x="1243913" y="1667906"/>
            <a:ext cx="4483279" cy="461665"/>
          </a:xfrm>
          <a:prstGeom prst="rect">
            <a:avLst/>
          </a:prstGeom>
          <a:noFill/>
        </p:spPr>
        <p:txBody>
          <a:bodyPr wrap="none" rtlCol="0">
            <a:spAutoFit/>
          </a:bodyPr>
          <a:lstStyle/>
          <a:p>
            <a:r>
              <a:rPr lang="en-US" sz="2400" dirty="0">
                <a:highlight>
                  <a:srgbClr val="FFFF00"/>
                </a:highlight>
              </a:rPr>
              <a:t>Seed</a:t>
            </a:r>
            <a:r>
              <a:rPr lang="en-US" sz="2400" dirty="0"/>
              <a:t> (40 bits of empirical entropy)</a:t>
            </a:r>
          </a:p>
        </p:txBody>
      </p:sp>
      <p:sp>
        <p:nvSpPr>
          <p:cNvPr id="5" name="Freeform 4">
            <a:extLst>
              <a:ext uri="{FF2B5EF4-FFF2-40B4-BE49-F238E27FC236}">
                <a16:creationId xmlns:a16="http://schemas.microsoft.com/office/drawing/2014/main" id="{246531B1-9D33-11B3-D1F4-7935F42B100C}"/>
              </a:ext>
            </a:extLst>
          </p:cNvPr>
          <p:cNvSpPr/>
          <p:nvPr/>
        </p:nvSpPr>
        <p:spPr>
          <a:xfrm flipV="1">
            <a:off x="5733829" y="1898738"/>
            <a:ext cx="405713" cy="461665"/>
          </a:xfrm>
          <a:custGeom>
            <a:avLst/>
            <a:gdLst>
              <a:gd name="connsiteX0" fmla="*/ 0 w 1357460"/>
              <a:gd name="connsiteY0" fmla="*/ 754144 h 754144"/>
              <a:gd name="connsiteX1" fmla="*/ 961534 w 1357460"/>
              <a:gd name="connsiteY1" fmla="*/ 509047 h 754144"/>
              <a:gd name="connsiteX2" fmla="*/ 1357460 w 1357460"/>
              <a:gd name="connsiteY2" fmla="*/ 0 h 754144"/>
            </a:gdLst>
            <a:ahLst/>
            <a:cxnLst>
              <a:cxn ang="0">
                <a:pos x="connsiteX0" y="connsiteY0"/>
              </a:cxn>
              <a:cxn ang="0">
                <a:pos x="connsiteX1" y="connsiteY1"/>
              </a:cxn>
              <a:cxn ang="0">
                <a:pos x="connsiteX2" y="connsiteY2"/>
              </a:cxn>
            </a:cxnLst>
            <a:rect l="l" t="t" r="r" b="b"/>
            <a:pathLst>
              <a:path w="1357460" h="754144">
                <a:moveTo>
                  <a:pt x="0" y="754144"/>
                </a:moveTo>
                <a:cubicBezTo>
                  <a:pt x="367645" y="694441"/>
                  <a:pt x="735291" y="634738"/>
                  <a:pt x="961534" y="509047"/>
                </a:cubicBezTo>
                <a:cubicBezTo>
                  <a:pt x="1187777" y="383356"/>
                  <a:pt x="1288330" y="109979"/>
                  <a:pt x="1357460" y="0"/>
                </a:cubicBezTo>
              </a:path>
            </a:pathLst>
          </a:custGeom>
          <a:noFill/>
          <a:ln w="31750">
            <a:solidFill>
              <a:schemeClr val="tx1"/>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Callout 5">
            <a:extLst>
              <a:ext uri="{FF2B5EF4-FFF2-40B4-BE49-F238E27FC236}">
                <a16:creationId xmlns:a16="http://schemas.microsoft.com/office/drawing/2014/main" id="{F2FF20C6-392D-2233-FE3A-64BBAA0573DD}"/>
              </a:ext>
            </a:extLst>
          </p:cNvPr>
          <p:cNvSpPr/>
          <p:nvPr/>
        </p:nvSpPr>
        <p:spPr>
          <a:xfrm>
            <a:off x="3485552" y="2215805"/>
            <a:ext cx="3200400" cy="1136460"/>
          </a:xfrm>
          <a:prstGeom prst="leftArrowCallou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Changing any word of the seed removes the watermark </a:t>
            </a:r>
            <a:r>
              <a:rPr lang="en-US" dirty="0">
                <a:sym typeface="Wingdings" pitchFamily="2" charset="2"/>
              </a:rPr>
              <a:t> </a:t>
            </a:r>
            <a:endParaRPr lang="en-US" dirty="0"/>
          </a:p>
        </p:txBody>
      </p:sp>
    </p:spTree>
    <p:extLst>
      <p:ext uri="{BB962C8B-B14F-4D97-AF65-F5344CB8AC3E}">
        <p14:creationId xmlns:p14="http://schemas.microsoft.com/office/powerpoint/2010/main" val="160547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graph of a graph&#10;&#10;Description automatically generated">
            <a:extLst>
              <a:ext uri="{FF2B5EF4-FFF2-40B4-BE49-F238E27FC236}">
                <a16:creationId xmlns:a16="http://schemas.microsoft.com/office/drawing/2014/main" id="{30001585-3A43-0A29-2889-86A1942CCFAC}"/>
              </a:ext>
            </a:extLst>
          </p:cNvPr>
          <p:cNvPicPr>
            <a:picLocks noChangeAspect="1"/>
          </p:cNvPicPr>
          <p:nvPr/>
        </p:nvPicPr>
        <p:blipFill>
          <a:blip r:embed="rId3"/>
          <a:stretch>
            <a:fillRect/>
          </a:stretch>
        </p:blipFill>
        <p:spPr>
          <a:xfrm>
            <a:off x="804050" y="1915307"/>
            <a:ext cx="5562769" cy="4100469"/>
          </a:xfrm>
          <a:prstGeom prst="rect">
            <a:avLst/>
          </a:prstGeom>
        </p:spPr>
      </p:pic>
      <p:sp>
        <p:nvSpPr>
          <p:cNvPr id="6" name="Content Placeholder 2">
            <a:extLst>
              <a:ext uri="{FF2B5EF4-FFF2-40B4-BE49-F238E27FC236}">
                <a16:creationId xmlns:a16="http://schemas.microsoft.com/office/drawing/2014/main" id="{ED21A716-18CE-1251-E5A3-677CC698545D}"/>
              </a:ext>
            </a:extLst>
          </p:cNvPr>
          <p:cNvSpPr>
            <a:spLocks noGrp="1"/>
          </p:cNvSpPr>
          <p:nvPr>
            <p:ph idx="1"/>
          </p:nvPr>
        </p:nvSpPr>
        <p:spPr>
          <a:xfrm>
            <a:off x="7050926" y="1878097"/>
            <a:ext cx="2756824" cy="489986"/>
          </a:xfrm>
        </p:spPr>
        <p:txBody>
          <a:bodyPr vert="horz" lIns="91440" tIns="45720" rIns="91440" bIns="45720" rtlCol="0">
            <a:normAutofit/>
          </a:bodyPr>
          <a:lstStyle/>
          <a:p>
            <a:pPr marL="0" indent="0" algn="ctr">
              <a:buNone/>
            </a:pPr>
            <a:r>
              <a:rPr lang="en-US" sz="2400" dirty="0"/>
              <a:t>“Write me an essay”</a:t>
            </a:r>
          </a:p>
        </p:txBody>
      </p:sp>
      <p:sp>
        <p:nvSpPr>
          <p:cNvPr id="12" name="Title 11">
            <a:extLst>
              <a:ext uri="{FF2B5EF4-FFF2-40B4-BE49-F238E27FC236}">
                <a16:creationId xmlns:a16="http://schemas.microsoft.com/office/drawing/2014/main" id="{2C260E50-17CB-3C7A-4D1F-15E462BA4FD9}"/>
              </a:ext>
            </a:extLst>
          </p:cNvPr>
          <p:cNvSpPr>
            <a:spLocks noGrp="1"/>
          </p:cNvSpPr>
          <p:nvPr>
            <p:ph type="title"/>
          </p:nvPr>
        </p:nvSpPr>
        <p:spPr/>
        <p:txBody>
          <a:bodyPr/>
          <a:lstStyle/>
          <a:p>
            <a:r>
              <a:rPr lang="en-US" dirty="0"/>
              <a:t>Empirical entropy in practice</a:t>
            </a:r>
          </a:p>
        </p:txBody>
      </p:sp>
      <p:sp>
        <p:nvSpPr>
          <p:cNvPr id="14" name="Content Placeholder 2">
            <a:extLst>
              <a:ext uri="{FF2B5EF4-FFF2-40B4-BE49-F238E27FC236}">
                <a16:creationId xmlns:a16="http://schemas.microsoft.com/office/drawing/2014/main" id="{98E776CB-A2C0-24A7-FEBB-992266824160}"/>
              </a:ext>
            </a:extLst>
          </p:cNvPr>
          <p:cNvSpPr txBox="1">
            <a:spLocks/>
          </p:cNvSpPr>
          <p:nvPr/>
        </p:nvSpPr>
        <p:spPr>
          <a:xfrm>
            <a:off x="7050926" y="3368509"/>
            <a:ext cx="4423520" cy="864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“Write me a proof that independent set reduces to 3SAT”</a:t>
            </a:r>
          </a:p>
        </p:txBody>
      </p:sp>
      <p:sp>
        <p:nvSpPr>
          <p:cNvPr id="20" name="Content Placeholder 2">
            <a:extLst>
              <a:ext uri="{FF2B5EF4-FFF2-40B4-BE49-F238E27FC236}">
                <a16:creationId xmlns:a16="http://schemas.microsoft.com/office/drawing/2014/main" id="{492A98BA-8247-3E4D-C769-1B5256870DF5}"/>
              </a:ext>
            </a:extLst>
          </p:cNvPr>
          <p:cNvSpPr txBox="1">
            <a:spLocks/>
          </p:cNvSpPr>
          <p:nvPr/>
        </p:nvSpPr>
        <p:spPr>
          <a:xfrm>
            <a:off x="9145263" y="854083"/>
            <a:ext cx="3043688" cy="496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(from GPT-3.5 </a:t>
            </a:r>
            <a:r>
              <a:rPr lang="en-US" sz="2400" dirty="0" err="1"/>
              <a:t>davinci</a:t>
            </a:r>
            <a:r>
              <a:rPr lang="en-US" sz="2400" dirty="0"/>
              <a:t>)</a:t>
            </a:r>
          </a:p>
        </p:txBody>
      </p:sp>
      <p:cxnSp>
        <p:nvCxnSpPr>
          <p:cNvPr id="4" name="Straight Arrow Connector 3">
            <a:extLst>
              <a:ext uri="{FF2B5EF4-FFF2-40B4-BE49-F238E27FC236}">
                <a16:creationId xmlns:a16="http://schemas.microsoft.com/office/drawing/2014/main" id="{C5C3070E-482F-7D85-0C9B-4038AD3AB442}"/>
              </a:ext>
            </a:extLst>
          </p:cNvPr>
          <p:cNvCxnSpPr>
            <a:cxnSpLocks/>
            <a:stCxn id="6" idx="1"/>
          </p:cNvCxnSpPr>
          <p:nvPr/>
        </p:nvCxnSpPr>
        <p:spPr>
          <a:xfrm flipH="1">
            <a:off x="6173764" y="2123090"/>
            <a:ext cx="87716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3755F459-0BEC-F268-A89B-6669CD9CDAEF}"/>
              </a:ext>
            </a:extLst>
          </p:cNvPr>
          <p:cNvCxnSpPr>
            <a:cxnSpLocks/>
            <a:stCxn id="14" idx="1"/>
          </p:cNvCxnSpPr>
          <p:nvPr/>
        </p:nvCxnSpPr>
        <p:spPr>
          <a:xfrm flipH="1">
            <a:off x="6173764" y="3800911"/>
            <a:ext cx="87716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19" name="Content Placeholder 2">
            <a:extLst>
              <a:ext uri="{FF2B5EF4-FFF2-40B4-BE49-F238E27FC236}">
                <a16:creationId xmlns:a16="http://schemas.microsoft.com/office/drawing/2014/main" id="{07B1B0CC-1000-8F66-063F-C2A8793B38AC}"/>
              </a:ext>
            </a:extLst>
          </p:cNvPr>
          <p:cNvSpPr txBox="1">
            <a:spLocks/>
          </p:cNvSpPr>
          <p:nvPr/>
        </p:nvSpPr>
        <p:spPr>
          <a:xfrm>
            <a:off x="1522307" y="1533645"/>
            <a:ext cx="4572168" cy="489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Bits of empirical entropy per token</a:t>
            </a:r>
          </a:p>
        </p:txBody>
      </p:sp>
    </p:spTree>
    <p:extLst>
      <p:ext uri="{BB962C8B-B14F-4D97-AF65-F5344CB8AC3E}">
        <p14:creationId xmlns:p14="http://schemas.microsoft.com/office/powerpoint/2010/main" val="109419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4544-4234-02AF-989A-755AA4F9D88E}"/>
              </a:ext>
            </a:extLst>
          </p:cNvPr>
          <p:cNvSpPr>
            <a:spLocks noGrp="1"/>
          </p:cNvSpPr>
          <p:nvPr>
            <p:ph type="title"/>
          </p:nvPr>
        </p:nvSpPr>
        <p:spPr/>
        <p:txBody>
          <a:bodyPr/>
          <a:lstStyle/>
          <a:p>
            <a:r>
              <a:rPr lang="en-US" dirty="0"/>
              <a:t>Schemes as of 2023</a:t>
            </a:r>
          </a:p>
        </p:txBody>
      </p:sp>
      <p:sp>
        <p:nvSpPr>
          <p:cNvPr id="3" name="Content Placeholder 2">
            <a:extLst>
              <a:ext uri="{FF2B5EF4-FFF2-40B4-BE49-F238E27FC236}">
                <a16:creationId xmlns:a16="http://schemas.microsoft.com/office/drawing/2014/main" id="{5099A0AA-333F-E894-4F19-45D244D4E875}"/>
              </a:ext>
            </a:extLst>
          </p:cNvPr>
          <p:cNvSpPr>
            <a:spLocks noGrp="1"/>
          </p:cNvSpPr>
          <p:nvPr>
            <p:ph idx="1"/>
          </p:nvPr>
        </p:nvSpPr>
        <p:spPr>
          <a:xfrm>
            <a:off x="1746424" y="1825625"/>
            <a:ext cx="8847438" cy="4351338"/>
          </a:xfrm>
        </p:spPr>
        <p:txBody>
          <a:bodyPr/>
          <a:lstStyle/>
          <a:p>
            <a:r>
              <a:rPr lang="en-US" dirty="0"/>
              <a:t>[ZALW23] preferentially uses certain tokens.</a:t>
            </a:r>
          </a:p>
          <a:p>
            <a:r>
              <a:rPr lang="en-US" dirty="0"/>
              <a:t>[KTHL23] biases text toward a fixed random string.</a:t>
            </a:r>
          </a:p>
          <a:p>
            <a:pPr lvl="1"/>
            <a:r>
              <a:rPr lang="en-US" dirty="0"/>
              <a:t>Undetectable for a single bounded-length response.</a:t>
            </a:r>
          </a:p>
          <a:p>
            <a:r>
              <a:rPr lang="en-US" dirty="0"/>
              <a:t>[Aar22, KGW+23, CGZ23] all use a similar strategy of applying a PRF to tokens.</a:t>
            </a:r>
          </a:p>
          <a:p>
            <a:pPr lvl="1"/>
            <a:r>
              <a:rPr lang="en-US" dirty="0"/>
              <a:t>[Aar22] is undetectable for a single token (or for many tokens under a strong entropy assumption about the text).</a:t>
            </a:r>
          </a:p>
          <a:p>
            <a:pPr lvl="1"/>
            <a:r>
              <a:rPr lang="en-US" dirty="0"/>
              <a:t>[CGZ23] is undetectable to any polynomial-time user.</a:t>
            </a:r>
          </a:p>
        </p:txBody>
      </p:sp>
      <p:sp>
        <p:nvSpPr>
          <p:cNvPr id="4" name="Down Arrow 3">
            <a:extLst>
              <a:ext uri="{FF2B5EF4-FFF2-40B4-BE49-F238E27FC236}">
                <a16:creationId xmlns:a16="http://schemas.microsoft.com/office/drawing/2014/main" id="{78445C90-55FB-454A-D972-29CD1A141900}"/>
              </a:ext>
            </a:extLst>
          </p:cNvPr>
          <p:cNvSpPr/>
          <p:nvPr/>
        </p:nvSpPr>
        <p:spPr>
          <a:xfrm>
            <a:off x="1103872" y="1690688"/>
            <a:ext cx="576649" cy="33198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264DBEB0-4C1F-1DC9-AEE7-9015ADAE9E0C}"/>
              </a:ext>
            </a:extLst>
          </p:cNvPr>
          <p:cNvSpPr/>
          <p:nvPr/>
        </p:nvSpPr>
        <p:spPr>
          <a:xfrm rot="10800000">
            <a:off x="10169613" y="1690688"/>
            <a:ext cx="576649" cy="33198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EA8ABF-7093-1404-3A0C-803BC7DC24CE}"/>
              </a:ext>
            </a:extLst>
          </p:cNvPr>
          <p:cNvSpPr txBox="1"/>
          <p:nvPr/>
        </p:nvSpPr>
        <p:spPr>
          <a:xfrm>
            <a:off x="390375" y="5010536"/>
            <a:ext cx="1426994" cy="584775"/>
          </a:xfrm>
          <a:prstGeom prst="rect">
            <a:avLst/>
          </a:prstGeom>
          <a:noFill/>
        </p:spPr>
        <p:txBody>
          <a:bodyPr wrap="none" rtlCol="0">
            <a:spAutoFit/>
          </a:bodyPr>
          <a:lstStyle/>
          <a:p>
            <a:r>
              <a:rPr lang="en-US" sz="3200" b="1" dirty="0"/>
              <a:t>Quality</a:t>
            </a:r>
          </a:p>
        </p:txBody>
      </p:sp>
      <p:sp>
        <p:nvSpPr>
          <p:cNvPr id="7" name="TextBox 6">
            <a:extLst>
              <a:ext uri="{FF2B5EF4-FFF2-40B4-BE49-F238E27FC236}">
                <a16:creationId xmlns:a16="http://schemas.microsoft.com/office/drawing/2014/main" id="{44AC27D6-6E1D-4FA8-A4C2-E1BF0CDE5845}"/>
              </a:ext>
            </a:extLst>
          </p:cNvPr>
          <p:cNvSpPr txBox="1"/>
          <p:nvPr/>
        </p:nvSpPr>
        <p:spPr>
          <a:xfrm>
            <a:off x="9230142" y="903004"/>
            <a:ext cx="2123658" cy="584775"/>
          </a:xfrm>
          <a:prstGeom prst="rect">
            <a:avLst/>
          </a:prstGeom>
          <a:noFill/>
        </p:spPr>
        <p:txBody>
          <a:bodyPr wrap="none" rtlCol="0">
            <a:spAutoFit/>
          </a:bodyPr>
          <a:lstStyle/>
          <a:p>
            <a:r>
              <a:rPr lang="en-US" sz="3200" b="1" dirty="0"/>
              <a:t>Robustness</a:t>
            </a:r>
          </a:p>
        </p:txBody>
      </p:sp>
      <p:cxnSp>
        <p:nvCxnSpPr>
          <p:cNvPr id="9" name="Straight Connector 8">
            <a:extLst>
              <a:ext uri="{FF2B5EF4-FFF2-40B4-BE49-F238E27FC236}">
                <a16:creationId xmlns:a16="http://schemas.microsoft.com/office/drawing/2014/main" id="{8C989655-A386-8181-4F9F-E50EEB796C86}"/>
              </a:ext>
            </a:extLst>
          </p:cNvPr>
          <p:cNvCxnSpPr/>
          <p:nvPr/>
        </p:nvCxnSpPr>
        <p:spPr>
          <a:xfrm flipV="1">
            <a:off x="2021983" y="1825625"/>
            <a:ext cx="6800045" cy="35448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loud 9">
            <a:extLst>
              <a:ext uri="{FF2B5EF4-FFF2-40B4-BE49-F238E27FC236}">
                <a16:creationId xmlns:a16="http://schemas.microsoft.com/office/drawing/2014/main" id="{EE2EDF33-BE97-93C3-36D8-5E0DC0E16360}"/>
              </a:ext>
            </a:extLst>
          </p:cNvPr>
          <p:cNvSpPr/>
          <p:nvPr/>
        </p:nvSpPr>
        <p:spPr>
          <a:xfrm>
            <a:off x="2910625" y="2550017"/>
            <a:ext cx="5679583" cy="2460519"/>
          </a:xfrm>
          <a:prstGeom prst="cloud">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Pseudorandom codes!</a:t>
            </a:r>
          </a:p>
        </p:txBody>
      </p:sp>
    </p:spTree>
    <p:extLst>
      <p:ext uri="{BB962C8B-B14F-4D97-AF65-F5344CB8AC3E}">
        <p14:creationId xmlns:p14="http://schemas.microsoft.com/office/powerpoint/2010/main" val="3795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946711" y="2185459"/>
            <a:ext cx="9997802" cy="1657350"/>
          </a:xfrm>
        </p:spPr>
        <p:txBody>
          <a:bodyPr anchor="b">
            <a:normAutofit fontScale="90000"/>
          </a:bodyPr>
          <a:lstStyle/>
          <a:p>
            <a:pPr algn="l"/>
            <a:r>
              <a:rPr lang="en-US" dirty="0"/>
              <a:t>The [CG24] approach:</a:t>
            </a:r>
            <a:br>
              <a:rPr lang="en-US" dirty="0"/>
            </a:br>
            <a:r>
              <a:rPr lang="en-US" dirty="0"/>
              <a:t>pseudorandom codes</a:t>
            </a:r>
          </a:p>
        </p:txBody>
      </p:sp>
      <p:sp>
        <p:nvSpPr>
          <p:cNvPr id="3" name="TextBox 2">
            <a:extLst>
              <a:ext uri="{FF2B5EF4-FFF2-40B4-BE49-F238E27FC236}">
                <a16:creationId xmlns:a16="http://schemas.microsoft.com/office/drawing/2014/main" id="{07E43B87-4721-E1D6-C917-10DD893B3F26}"/>
              </a:ext>
            </a:extLst>
          </p:cNvPr>
          <p:cNvSpPr txBox="1"/>
          <p:nvPr/>
        </p:nvSpPr>
        <p:spPr>
          <a:xfrm>
            <a:off x="-697943" y="6461763"/>
            <a:ext cx="625111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5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CG24</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M. Christ, S. Gunn. </a:t>
            </a:r>
            <a:r>
              <a:rPr kumimoji="0" lang="en-US" sz="1400" b="0" i="1" u="none" strike="noStrike" kern="1200" cap="none" spc="0" normalizeH="0" baseline="0" noProof="0" dirty="0">
                <a:ln>
                  <a:noFill/>
                </a:ln>
                <a:solidFill>
                  <a:prstClr val="black"/>
                </a:solidFill>
                <a:effectLst/>
                <a:uLnTx/>
                <a:uFillTx/>
                <a:latin typeface="Aptos" panose="02110004020202020204"/>
                <a:ea typeface="+mn-ea"/>
                <a:cs typeface="+mn-cs"/>
              </a:rPr>
              <a:t>Pseudorandom Error-Correcting Codes.</a:t>
            </a: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097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p:txBody>
          <a:bodyPr/>
          <a:lstStyle/>
          <a:p>
            <a:r>
              <a:rPr lang="en-US" dirty="0"/>
              <a:t>Watermarking template</a:t>
            </a:r>
          </a:p>
        </p:txBody>
      </p:sp>
      <p:sp>
        <p:nvSpPr>
          <p:cNvPr id="16" name="TextBox 15">
            <a:extLst>
              <a:ext uri="{FF2B5EF4-FFF2-40B4-BE49-F238E27FC236}">
                <a16:creationId xmlns:a16="http://schemas.microsoft.com/office/drawing/2014/main" id="{25C7A933-253A-7795-FBE0-EEBCD1B1035D}"/>
              </a:ext>
            </a:extLst>
          </p:cNvPr>
          <p:cNvSpPr txBox="1"/>
          <p:nvPr/>
        </p:nvSpPr>
        <p:spPr>
          <a:xfrm>
            <a:off x="1341627" y="4147445"/>
            <a:ext cx="10012173" cy="2123658"/>
          </a:xfrm>
          <a:prstGeom prst="rect">
            <a:avLst/>
          </a:prstGeom>
          <a:noFill/>
        </p:spPr>
        <p:txBody>
          <a:bodyPr wrap="square" rtlCol="0">
            <a:spAutoFit/>
          </a:bodyPr>
          <a:lstStyle/>
          <a:p>
            <a:r>
              <a:rPr lang="en-US" sz="2800" dirty="0"/>
              <a:t>To embed: </a:t>
            </a:r>
          </a:p>
          <a:p>
            <a:r>
              <a:rPr lang="en-US" sz="2400" dirty="0"/>
              <a:t>For each query, draw a fresh </a:t>
            </a:r>
            <a:r>
              <a:rPr lang="en-US" sz="2400" i="1" dirty="0"/>
              <a:t>s </a:t>
            </a:r>
            <a:r>
              <a:rPr lang="en-US" sz="2400" dirty="0"/>
              <a:t>and output           </a:t>
            </a:r>
            <a:r>
              <a:rPr lang="en-US" sz="2400" i="1" dirty="0">
                <a:latin typeface="+mj-lt"/>
              </a:rPr>
              <a:t>(PRC(s), prompt)</a:t>
            </a:r>
          </a:p>
          <a:p>
            <a:endParaRPr lang="en-US" sz="2800" dirty="0"/>
          </a:p>
          <a:p>
            <a:r>
              <a:rPr lang="en-US" sz="2800" dirty="0"/>
              <a:t>To detect: </a:t>
            </a:r>
          </a:p>
          <a:p>
            <a:r>
              <a:rPr lang="en-US" sz="2400" dirty="0"/>
              <a:t>Check if </a:t>
            </a:r>
            <a:r>
              <a:rPr lang="en-US" sz="2400" i="1" dirty="0" err="1">
                <a:latin typeface="+mj-lt"/>
              </a:rPr>
              <a:t>RandomnessRecovery</a:t>
            </a:r>
            <a:r>
              <a:rPr lang="en-US" sz="2400" i="1" dirty="0">
                <a:latin typeface="+mj-lt"/>
              </a:rPr>
              <a:t>(content) </a:t>
            </a:r>
            <a:r>
              <a:rPr lang="en-US" sz="2400" dirty="0"/>
              <a:t>is a PRC output (using the trapdoor)</a:t>
            </a:r>
          </a:p>
        </p:txBody>
      </p:sp>
      <p:pic>
        <p:nvPicPr>
          <p:cNvPr id="19" name="Graphic 18" descr="Robot with solid fill">
            <a:extLst>
              <a:ext uri="{FF2B5EF4-FFF2-40B4-BE49-F238E27FC236}">
                <a16:creationId xmlns:a16="http://schemas.microsoft.com/office/drawing/2014/main" id="{6EFACC93-D3A4-37A4-D056-DFFA1FB9CD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3919" y="4385459"/>
            <a:ext cx="712471" cy="712471"/>
          </a:xfrm>
          <a:prstGeom prst="rect">
            <a:avLst/>
          </a:prstGeom>
        </p:spPr>
      </p:pic>
      <p:pic>
        <p:nvPicPr>
          <p:cNvPr id="4" name="Picture 3" descr="A diagram of a robot&#10;&#10;Description automatically generated">
            <a:extLst>
              <a:ext uri="{FF2B5EF4-FFF2-40B4-BE49-F238E27FC236}">
                <a16:creationId xmlns:a16="http://schemas.microsoft.com/office/drawing/2014/main" id="{DBA3AED0-2245-B335-73F5-336C7D69D1CC}"/>
              </a:ext>
            </a:extLst>
          </p:cNvPr>
          <p:cNvPicPr>
            <a:picLocks noChangeAspect="1"/>
          </p:cNvPicPr>
          <p:nvPr/>
        </p:nvPicPr>
        <p:blipFill>
          <a:blip r:embed="rId5"/>
          <a:stretch>
            <a:fillRect/>
          </a:stretch>
        </p:blipFill>
        <p:spPr>
          <a:xfrm>
            <a:off x="1744027" y="1270161"/>
            <a:ext cx="7772400" cy="2861125"/>
          </a:xfrm>
          <a:prstGeom prst="rect">
            <a:avLst/>
          </a:prstGeom>
        </p:spPr>
      </p:pic>
      <p:sp>
        <p:nvSpPr>
          <p:cNvPr id="3" name="TextBox 2">
            <a:extLst>
              <a:ext uri="{FF2B5EF4-FFF2-40B4-BE49-F238E27FC236}">
                <a16:creationId xmlns:a16="http://schemas.microsoft.com/office/drawing/2014/main" id="{F88F0BC0-E5F0-D9E2-5AAD-CB46618F4C45}"/>
              </a:ext>
            </a:extLst>
          </p:cNvPr>
          <p:cNvSpPr txBox="1"/>
          <p:nvPr/>
        </p:nvSpPr>
        <p:spPr>
          <a:xfrm>
            <a:off x="5790913" y="2486368"/>
            <a:ext cx="4447791"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D8047">
                    <a:lumMod val="75000"/>
                  </a:srgbClr>
                </a:solidFill>
                <a:effectLst/>
                <a:uLnTx/>
                <a:uFillTx/>
                <a:latin typeface="Calibri" panose="020F0502020204030204"/>
                <a:ea typeface="+mn-ea"/>
                <a:cs typeface="+mn-cs"/>
              </a:rPr>
              <a:t>Recovery is only approximate;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DD8047">
                    <a:lumMod val="75000"/>
                  </a:srgbClr>
                </a:solidFill>
                <a:latin typeface="Calibri" panose="020F0502020204030204"/>
              </a:rPr>
              <a:t>Need a </a:t>
            </a:r>
            <a:r>
              <a:rPr lang="en-US" sz="2800" b="1" i="1" noProof="0" dirty="0">
                <a:solidFill>
                  <a:srgbClr val="DD8047">
                    <a:lumMod val="75000"/>
                  </a:srgbClr>
                </a:solidFill>
                <a:latin typeface="Calibri" panose="020F0502020204030204"/>
              </a:rPr>
              <a:t>robust trapdoor PRG = PRC</a:t>
            </a:r>
            <a:endParaRPr kumimoji="0" lang="en-US" sz="2800" b="1" i="0" u="none" strike="noStrike" kern="1200" cap="none" spc="0" normalizeH="0" baseline="0" noProof="0" dirty="0">
              <a:ln>
                <a:noFill/>
              </a:ln>
              <a:solidFill>
                <a:srgbClr val="DD8047">
                  <a:lumMod val="75000"/>
                </a:srgbClr>
              </a:solidFill>
              <a:effectLst/>
              <a:uLnTx/>
              <a:uFillTx/>
              <a:latin typeface="Calibri" panose="020F0502020204030204"/>
              <a:ea typeface="+mn-ea"/>
              <a:cs typeface="+mn-cs"/>
            </a:endParaRPr>
          </a:p>
        </p:txBody>
      </p:sp>
      <p:sp>
        <p:nvSpPr>
          <p:cNvPr id="5" name="Right Arrow 4">
            <a:extLst>
              <a:ext uri="{FF2B5EF4-FFF2-40B4-BE49-F238E27FC236}">
                <a16:creationId xmlns:a16="http://schemas.microsoft.com/office/drawing/2014/main" id="{BE7967F8-262D-B03D-38E5-6BE649B25A97}"/>
              </a:ext>
            </a:extLst>
          </p:cNvPr>
          <p:cNvSpPr/>
          <p:nvPr/>
        </p:nvSpPr>
        <p:spPr>
          <a:xfrm rot="5400000">
            <a:off x="7007153" y="4863025"/>
            <a:ext cx="1178473" cy="47705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30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AF08F7B-33F9-BE01-7459-B25EB69648A7}"/>
              </a:ext>
            </a:extLst>
          </p:cNvPr>
          <p:cNvSpPr txBox="1">
            <a:spLocks/>
          </p:cNvSpPr>
          <p:nvPr/>
        </p:nvSpPr>
        <p:spPr>
          <a:xfrm>
            <a:off x="838200" y="1895488"/>
            <a:ext cx="4936289" cy="47086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GPT-4: “Be sure to evade AI detection tools…”</a:t>
            </a:r>
          </a:p>
        </p:txBody>
      </p:sp>
      <p:pic>
        <p:nvPicPr>
          <p:cNvPr id="11" name="Picture 10" descr="A screenshot of a computer&#10;&#10;Description automatically generated">
            <a:extLst>
              <a:ext uri="{FF2B5EF4-FFF2-40B4-BE49-F238E27FC236}">
                <a16:creationId xmlns:a16="http://schemas.microsoft.com/office/drawing/2014/main" id="{DA15DE74-7A81-748D-6DF4-CF942E3A9BB3}"/>
              </a:ext>
            </a:extLst>
          </p:cNvPr>
          <p:cNvPicPr>
            <a:picLocks noChangeAspect="1"/>
          </p:cNvPicPr>
          <p:nvPr/>
        </p:nvPicPr>
        <p:blipFill>
          <a:blip r:embed="rId2"/>
          <a:stretch>
            <a:fillRect/>
          </a:stretch>
        </p:blipFill>
        <p:spPr>
          <a:xfrm>
            <a:off x="855574" y="2173295"/>
            <a:ext cx="3457815" cy="2318357"/>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D5520CAB-AF7D-6401-93A0-3ECDE72D6BD9}"/>
              </a:ext>
            </a:extLst>
          </p:cNvPr>
          <p:cNvPicPr>
            <a:picLocks noChangeAspect="1"/>
          </p:cNvPicPr>
          <p:nvPr/>
        </p:nvPicPr>
        <p:blipFill>
          <a:blip r:embed="rId3"/>
          <a:stretch>
            <a:fillRect/>
          </a:stretch>
        </p:blipFill>
        <p:spPr>
          <a:xfrm>
            <a:off x="3023296" y="3784796"/>
            <a:ext cx="3539029" cy="2627242"/>
          </a:xfrm>
          <a:prstGeom prst="rect">
            <a:avLst/>
          </a:prstGeom>
        </p:spPr>
      </p:pic>
      <p:sp>
        <p:nvSpPr>
          <p:cNvPr id="2" name="Title 1">
            <a:extLst>
              <a:ext uri="{FF2B5EF4-FFF2-40B4-BE49-F238E27FC236}">
                <a16:creationId xmlns:a16="http://schemas.microsoft.com/office/drawing/2014/main" id="{41B766C5-039A-239D-DCEE-625C1D7C9437}"/>
              </a:ext>
            </a:extLst>
          </p:cNvPr>
          <p:cNvSpPr>
            <a:spLocks noGrp="1"/>
          </p:cNvSpPr>
          <p:nvPr>
            <p:ph type="title"/>
          </p:nvPr>
        </p:nvSpPr>
        <p:spPr/>
        <p:txBody>
          <a:bodyPr/>
          <a:lstStyle/>
          <a:p>
            <a:r>
              <a:rPr lang="en-US" dirty="0"/>
              <a:t>Post-hoc detection</a:t>
            </a:r>
          </a:p>
        </p:txBody>
      </p:sp>
      <p:sp>
        <p:nvSpPr>
          <p:cNvPr id="3" name="Content Placeholder 2">
            <a:extLst>
              <a:ext uri="{FF2B5EF4-FFF2-40B4-BE49-F238E27FC236}">
                <a16:creationId xmlns:a16="http://schemas.microsoft.com/office/drawing/2014/main" id="{E0963067-3B68-6FC5-8B64-FF93661E337B}"/>
              </a:ext>
            </a:extLst>
          </p:cNvPr>
          <p:cNvSpPr>
            <a:spLocks noGrp="1"/>
          </p:cNvSpPr>
          <p:nvPr>
            <p:ph idx="1"/>
          </p:nvPr>
        </p:nvSpPr>
        <p:spPr>
          <a:xfrm>
            <a:off x="6264017" y="792475"/>
            <a:ext cx="5400868" cy="470861"/>
          </a:xfrm>
        </p:spPr>
        <p:txBody>
          <a:bodyPr>
            <a:normAutofit lnSpcReduction="10000"/>
          </a:bodyPr>
          <a:lstStyle/>
          <a:p>
            <a:pPr marL="0" indent="0">
              <a:buNone/>
            </a:pPr>
            <a:r>
              <a:rPr lang="en-US" dirty="0" err="1"/>
              <a:t>GPTZero</a:t>
            </a:r>
            <a:r>
              <a:rPr lang="en-US" dirty="0"/>
              <a:t>, </a:t>
            </a:r>
            <a:r>
              <a:rPr lang="en-US" dirty="0" err="1"/>
              <a:t>DetectGPT</a:t>
            </a:r>
            <a:r>
              <a:rPr lang="en-US" dirty="0"/>
              <a:t>, …</a:t>
            </a:r>
          </a:p>
        </p:txBody>
      </p:sp>
      <p:pic>
        <p:nvPicPr>
          <p:cNvPr id="5" name="Picture 4" descr="A screenshot of a computer&#10;&#10;Description automatically generated">
            <a:extLst>
              <a:ext uri="{FF2B5EF4-FFF2-40B4-BE49-F238E27FC236}">
                <a16:creationId xmlns:a16="http://schemas.microsoft.com/office/drawing/2014/main" id="{B2F9161D-2057-65F8-A0DD-EF93E628C9AB}"/>
              </a:ext>
            </a:extLst>
          </p:cNvPr>
          <p:cNvPicPr>
            <a:picLocks noChangeAspect="1"/>
          </p:cNvPicPr>
          <p:nvPr/>
        </p:nvPicPr>
        <p:blipFill>
          <a:blip r:embed="rId4"/>
          <a:stretch>
            <a:fillRect/>
          </a:stretch>
        </p:blipFill>
        <p:spPr>
          <a:xfrm>
            <a:off x="7008734" y="2259257"/>
            <a:ext cx="3457815" cy="3429000"/>
          </a:xfrm>
          <a:prstGeom prst="rect">
            <a:avLst/>
          </a:prstGeom>
        </p:spPr>
      </p:pic>
      <p:sp>
        <p:nvSpPr>
          <p:cNvPr id="6" name="Content Placeholder 2">
            <a:extLst>
              <a:ext uri="{FF2B5EF4-FFF2-40B4-BE49-F238E27FC236}">
                <a16:creationId xmlns:a16="http://schemas.microsoft.com/office/drawing/2014/main" id="{23625A20-6C1A-7F7B-B665-C0ED12EE3BB8}"/>
              </a:ext>
            </a:extLst>
          </p:cNvPr>
          <p:cNvSpPr txBox="1">
            <a:spLocks/>
          </p:cNvSpPr>
          <p:nvPr/>
        </p:nvSpPr>
        <p:spPr>
          <a:xfrm>
            <a:off x="7008735" y="1895488"/>
            <a:ext cx="3782834" cy="470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The US Constitution</a:t>
            </a:r>
          </a:p>
        </p:txBody>
      </p:sp>
    </p:spTree>
    <p:extLst>
      <p:ext uri="{BB962C8B-B14F-4D97-AF65-F5344CB8AC3E}">
        <p14:creationId xmlns:p14="http://schemas.microsoft.com/office/powerpoint/2010/main" val="31917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p:txBody>
          <a:bodyPr/>
          <a:lstStyle/>
          <a:p>
            <a:r>
              <a:rPr lang="en-US" dirty="0"/>
              <a:t>Watermarking template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B5C5A6-751E-2B64-1070-A6551B92BCE3}"/>
                  </a:ext>
                </a:extLst>
              </p:cNvPr>
              <p:cNvSpPr txBox="1"/>
              <p:nvPr/>
            </p:nvSpPr>
            <p:spPr>
              <a:xfrm>
                <a:off x="563286" y="2946834"/>
                <a:ext cx="1977464" cy="954107"/>
              </a:xfrm>
              <a:prstGeom prst="rect">
                <a:avLst/>
              </a:prstGeom>
              <a:noFill/>
            </p:spPr>
            <p:txBody>
              <a:bodyPr wrap="none" rtlCol="0">
                <a:spAutoFit/>
              </a:bodyPr>
              <a:lstStyle/>
              <a:p>
                <a:pPr algn="ctr"/>
                <a:r>
                  <a:rPr lang="en-US" sz="2800" dirty="0"/>
                  <a:t>randomness</a:t>
                </a: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𝑟</m:t>
                      </m:r>
                    </m:oMath>
                  </m:oMathPara>
                </a14:m>
                <a:endParaRPr lang="en-US" sz="2800" dirty="0"/>
              </a:p>
            </p:txBody>
          </p:sp>
        </mc:Choice>
        <mc:Fallback xmlns="">
          <p:sp>
            <p:nvSpPr>
              <p:cNvPr id="5" name="TextBox 4">
                <a:extLst>
                  <a:ext uri="{FF2B5EF4-FFF2-40B4-BE49-F238E27FC236}">
                    <a16:creationId xmlns:a16="http://schemas.microsoft.com/office/drawing/2014/main" id="{BFB5C5A6-751E-2B64-1070-A6551B92BCE3}"/>
                  </a:ext>
                </a:extLst>
              </p:cNvPr>
              <p:cNvSpPr txBox="1">
                <a:spLocks noRot="1" noChangeAspect="1" noMove="1" noResize="1" noEditPoints="1" noAdjustHandles="1" noChangeArrowheads="1" noChangeShapeType="1" noTextEdit="1"/>
              </p:cNvSpPr>
              <p:nvPr/>
            </p:nvSpPr>
            <p:spPr>
              <a:xfrm>
                <a:off x="563286" y="2946834"/>
                <a:ext cx="1977464" cy="954107"/>
              </a:xfrm>
              <a:prstGeom prst="rect">
                <a:avLst/>
              </a:prstGeom>
              <a:blipFill>
                <a:blip r:embed="rId3"/>
                <a:stretch>
                  <a:fillRect l="-5732" t="-5195" r="-5732"/>
                </a:stretch>
              </a:blipFill>
            </p:spPr>
            <p:txBody>
              <a:bodyPr/>
              <a:lstStyle/>
              <a:p>
                <a:r>
                  <a:rPr lang="en-US">
                    <a:noFill/>
                  </a:rPr>
                  <a:t> </a:t>
                </a:r>
              </a:p>
            </p:txBody>
          </p:sp>
        </mc:Fallback>
      </mc:AlternateContent>
      <p:sp>
        <p:nvSpPr>
          <p:cNvPr id="7" name="Right Arrow 6">
            <a:extLst>
              <a:ext uri="{FF2B5EF4-FFF2-40B4-BE49-F238E27FC236}">
                <a16:creationId xmlns:a16="http://schemas.microsoft.com/office/drawing/2014/main" id="{DF62601E-C3DD-393E-80A6-671C8F20F52B}"/>
              </a:ext>
            </a:extLst>
          </p:cNvPr>
          <p:cNvSpPr/>
          <p:nvPr/>
        </p:nvSpPr>
        <p:spPr>
          <a:xfrm>
            <a:off x="2540750" y="3306010"/>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981EE9F1-04C9-7BDB-FF73-618C26E33B7F}"/>
              </a:ext>
            </a:extLst>
          </p:cNvPr>
          <p:cNvSpPr/>
          <p:nvPr/>
        </p:nvSpPr>
        <p:spPr>
          <a:xfrm>
            <a:off x="8611350" y="3306010"/>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E7C604-3085-E89A-3A87-1949C30AF9F1}"/>
              </a:ext>
            </a:extLst>
          </p:cNvPr>
          <p:cNvGrpSpPr/>
          <p:nvPr/>
        </p:nvGrpSpPr>
        <p:grpSpPr>
          <a:xfrm>
            <a:off x="4050257" y="2096454"/>
            <a:ext cx="4240306" cy="2693432"/>
            <a:chOff x="555113" y="526092"/>
            <a:chExt cx="4240306" cy="2693432"/>
          </a:xfrm>
        </p:grpSpPr>
        <p:sp>
          <p:nvSpPr>
            <p:cNvPr id="3" name="Rounded Rectangle 2">
              <a:extLst>
                <a:ext uri="{FF2B5EF4-FFF2-40B4-BE49-F238E27FC236}">
                  <a16:creationId xmlns:a16="http://schemas.microsoft.com/office/drawing/2014/main" id="{15193140-5FFE-7C90-3145-DCA382C92587}"/>
                </a:ext>
              </a:extLst>
            </p:cNvPr>
            <p:cNvSpPr/>
            <p:nvPr/>
          </p:nvSpPr>
          <p:spPr>
            <a:xfrm>
              <a:off x="555113" y="526092"/>
              <a:ext cx="4240306" cy="2693432"/>
            </a:xfrm>
            <a:prstGeom prst="round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0" dirty="0">
                <a:cs typeface="Consolas" panose="020B0609020204030204" pitchFamily="49" charset="0"/>
              </a:endParaRPr>
            </a:p>
          </p:txBody>
        </p:sp>
        <p:sp>
          <p:nvSpPr>
            <p:cNvPr id="16" name="TextBox 15">
              <a:extLst>
                <a:ext uri="{FF2B5EF4-FFF2-40B4-BE49-F238E27FC236}">
                  <a16:creationId xmlns:a16="http://schemas.microsoft.com/office/drawing/2014/main" id="{CFB2BCCD-1183-9ADF-3702-308B84F1E9C6}"/>
                </a:ext>
              </a:extLst>
            </p:cNvPr>
            <p:cNvSpPr txBox="1"/>
            <p:nvPr/>
          </p:nvSpPr>
          <p:spPr>
            <a:xfrm>
              <a:off x="965218" y="1036693"/>
              <a:ext cx="1614096" cy="400110"/>
            </a:xfrm>
            <a:prstGeom prst="rect">
              <a:avLst/>
            </a:prstGeom>
            <a:solidFill>
              <a:schemeClr val="bg1"/>
            </a:solidFill>
          </p:spPr>
          <p:txBody>
            <a:bodyPr wrap="none" rtlCol="0">
              <a:spAutoFit/>
            </a:bodyPr>
            <a:lstStyle/>
            <a:p>
              <a:r>
                <a:rPr lang="en-US" sz="2000" dirty="0"/>
                <a:t>input/prompt</a:t>
              </a:r>
            </a:p>
          </p:txBody>
        </p:sp>
        <p:sp>
          <p:nvSpPr>
            <p:cNvPr id="19" name="TextBox 18">
              <a:extLst>
                <a:ext uri="{FF2B5EF4-FFF2-40B4-BE49-F238E27FC236}">
                  <a16:creationId xmlns:a16="http://schemas.microsoft.com/office/drawing/2014/main" id="{8E9646C4-30C5-1D71-06A4-BC46E90E60C9}"/>
                </a:ext>
              </a:extLst>
            </p:cNvPr>
            <p:cNvSpPr txBox="1"/>
            <p:nvPr/>
          </p:nvSpPr>
          <p:spPr>
            <a:xfrm>
              <a:off x="1173162" y="2097405"/>
              <a:ext cx="2426946" cy="707886"/>
            </a:xfrm>
            <a:prstGeom prst="rect">
              <a:avLst/>
            </a:prstGeom>
            <a:solidFill>
              <a:schemeClr val="bg1"/>
            </a:solidFill>
          </p:spPr>
          <p:txBody>
            <a:bodyPr wrap="none" rtlCol="0">
              <a:spAutoFit/>
            </a:bodyPr>
            <a:lstStyle/>
            <a:p>
              <a:pPr algn="ctr"/>
              <a:r>
                <a:rPr lang="en-US" sz="2000" dirty="0"/>
                <a:t>approximate</a:t>
              </a:r>
            </a:p>
            <a:p>
              <a:pPr algn="ctr"/>
              <a:r>
                <a:rPr lang="en-US" sz="2000" dirty="0"/>
                <a:t>randomness recovery</a:t>
              </a:r>
            </a:p>
          </p:txBody>
        </p:sp>
        <p:pic>
          <p:nvPicPr>
            <p:cNvPr id="4" name="Graphic 3" descr="Robot with solid fill">
              <a:extLst>
                <a:ext uri="{FF2B5EF4-FFF2-40B4-BE49-F238E27FC236}">
                  <a16:creationId xmlns:a16="http://schemas.microsoft.com/office/drawing/2014/main" id="{7E84DB1D-092A-1431-C3E0-75A5CCCA52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4170" y="692401"/>
              <a:ext cx="1368142" cy="1368142"/>
            </a:xfrm>
            <a:prstGeom prst="rect">
              <a:avLst/>
            </a:prstGeom>
          </p:spPr>
        </p:pic>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B97891C-2458-2EAA-D7FC-DDE5683AA91F}"/>
                  </a:ext>
                </a:extLst>
              </p:cNvPr>
              <p:cNvSpPr txBox="1"/>
              <p:nvPr/>
            </p:nvSpPr>
            <p:spPr>
              <a:xfrm>
                <a:off x="10127890" y="2894083"/>
                <a:ext cx="1643463" cy="954107"/>
              </a:xfrm>
              <a:prstGeom prst="rect">
                <a:avLst/>
              </a:prstGeom>
              <a:noFill/>
            </p:spPr>
            <p:txBody>
              <a:bodyPr wrap="none" rtlCol="0">
                <a:spAutoFit/>
              </a:bodyPr>
              <a:lstStyle/>
              <a:p>
                <a:pPr algn="ctr"/>
                <a:r>
                  <a:rPr lang="en-US" sz="2800" dirty="0"/>
                  <a:t>recovered</a:t>
                </a: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𝑟</m:t>
                      </m:r>
                      <m:r>
                        <a:rPr lang="en-US" sz="2800" b="0" i="1" smtClean="0">
                          <a:latin typeface="Cambria Math" panose="02040503050406030204" pitchFamily="18" charset="0"/>
                        </a:rPr>
                        <m:t>′</m:t>
                      </m:r>
                    </m:oMath>
                  </m:oMathPara>
                </a14:m>
                <a:endParaRPr lang="en-US" sz="2800" dirty="0"/>
              </a:p>
            </p:txBody>
          </p:sp>
        </mc:Choice>
        <mc:Fallback xmlns="">
          <p:sp>
            <p:nvSpPr>
              <p:cNvPr id="22" name="TextBox 21">
                <a:extLst>
                  <a:ext uri="{FF2B5EF4-FFF2-40B4-BE49-F238E27FC236}">
                    <a16:creationId xmlns:a16="http://schemas.microsoft.com/office/drawing/2014/main" id="{7B97891C-2458-2EAA-D7FC-DDE5683AA91F}"/>
                  </a:ext>
                </a:extLst>
              </p:cNvPr>
              <p:cNvSpPr txBox="1">
                <a:spLocks noRot="1" noChangeAspect="1" noMove="1" noResize="1" noEditPoints="1" noAdjustHandles="1" noChangeArrowheads="1" noChangeShapeType="1" noTextEdit="1"/>
              </p:cNvSpPr>
              <p:nvPr/>
            </p:nvSpPr>
            <p:spPr>
              <a:xfrm>
                <a:off x="10127890" y="2894083"/>
                <a:ext cx="1643463" cy="954107"/>
              </a:xfrm>
              <a:prstGeom prst="rect">
                <a:avLst/>
              </a:prstGeom>
              <a:blipFill>
                <a:blip r:embed="rId7"/>
                <a:stretch>
                  <a:fillRect l="-6923" t="-8000" r="-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ounded Rectangle 23">
                <a:extLst>
                  <a:ext uri="{FF2B5EF4-FFF2-40B4-BE49-F238E27FC236}">
                    <a16:creationId xmlns:a16="http://schemas.microsoft.com/office/drawing/2014/main" id="{632C0CA6-34AD-1D7A-9A54-6614C056F0AC}"/>
                  </a:ext>
                </a:extLst>
              </p:cNvPr>
              <p:cNvSpPr/>
              <p:nvPr/>
            </p:nvSpPr>
            <p:spPr>
              <a:xfrm>
                <a:off x="1181275" y="5314393"/>
                <a:ext cx="9979784" cy="1210235"/>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Observation: for real generative models,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𝑟</m:t>
                    </m:r>
                  </m:oMath>
                </a14:m>
                <a:r>
                  <a:rPr lang="en-US" sz="2400" dirty="0"/>
                  <a:t>!</a:t>
                </a:r>
              </a:p>
              <a:p>
                <a:pPr algn="ctr"/>
                <a:r>
                  <a:rPr lang="en-US" sz="2400" dirty="0"/>
                  <a:t>Specifically, </a:t>
                </a:r>
                <a:r>
                  <a:rPr lang="en-US" sz="2400" b="1" dirty="0">
                    <a:solidFill>
                      <a:schemeClr val="accent5">
                        <a:lumMod val="75000"/>
                      </a:schemeClr>
                    </a:solidFill>
                  </a:rPr>
                  <a:t>error rate is constant</a:t>
                </a:r>
                <a:endParaRPr lang="en-US" sz="2400" dirty="0">
                  <a:solidFill>
                    <a:schemeClr val="accent5">
                      <a:lumMod val="75000"/>
                    </a:schemeClr>
                  </a:solidFill>
                </a:endParaRPr>
              </a:p>
            </p:txBody>
          </p:sp>
        </mc:Choice>
        <mc:Fallback xmlns="">
          <p:sp>
            <p:nvSpPr>
              <p:cNvPr id="24" name="Rounded Rectangle 23">
                <a:extLst>
                  <a:ext uri="{FF2B5EF4-FFF2-40B4-BE49-F238E27FC236}">
                    <a16:creationId xmlns:a16="http://schemas.microsoft.com/office/drawing/2014/main" id="{632C0CA6-34AD-1D7A-9A54-6614C056F0AC}"/>
                  </a:ext>
                </a:extLst>
              </p:cNvPr>
              <p:cNvSpPr>
                <a:spLocks noRot="1" noChangeAspect="1" noMove="1" noResize="1" noEditPoints="1" noAdjustHandles="1" noChangeArrowheads="1" noChangeShapeType="1" noTextEdit="1"/>
              </p:cNvSpPr>
              <p:nvPr/>
            </p:nvSpPr>
            <p:spPr>
              <a:xfrm>
                <a:off x="1181275" y="5314393"/>
                <a:ext cx="9979784" cy="1210235"/>
              </a:xfrm>
              <a:prstGeom prst="roundRect">
                <a:avLst/>
              </a:prstGeom>
              <a:blipFill>
                <a:blip r:embed="rId8"/>
                <a:stretch>
                  <a:fillRect/>
                </a:stretch>
              </a:blipFill>
              <a:ln w="38100"/>
            </p:spPr>
            <p:txBody>
              <a:bodyPr/>
              <a:lstStyle/>
              <a:p>
                <a:r>
                  <a:rPr lang="en-US">
                    <a:noFill/>
                  </a:rPr>
                  <a:t> </a:t>
                </a:r>
              </a:p>
            </p:txBody>
          </p:sp>
        </mc:Fallback>
      </mc:AlternateContent>
      <p:sp>
        <p:nvSpPr>
          <p:cNvPr id="25" name="TextBox 24">
            <a:extLst>
              <a:ext uri="{FF2B5EF4-FFF2-40B4-BE49-F238E27FC236}">
                <a16:creationId xmlns:a16="http://schemas.microsoft.com/office/drawing/2014/main" id="{8669B1DC-5FF2-B45E-79F7-55378091D94D}"/>
              </a:ext>
            </a:extLst>
          </p:cNvPr>
          <p:cNvSpPr txBox="1"/>
          <p:nvPr/>
        </p:nvSpPr>
        <p:spPr>
          <a:xfrm>
            <a:off x="5061805" y="1435852"/>
            <a:ext cx="2217210" cy="523220"/>
          </a:xfrm>
          <a:prstGeom prst="rect">
            <a:avLst/>
          </a:prstGeom>
          <a:noFill/>
        </p:spPr>
        <p:txBody>
          <a:bodyPr wrap="none" rtlCol="0">
            <a:spAutoFit/>
          </a:bodyPr>
          <a:lstStyle/>
          <a:p>
            <a:r>
              <a:rPr lang="en-US" sz="2800" dirty="0"/>
              <a:t>Noisy channel</a:t>
            </a:r>
          </a:p>
        </p:txBody>
      </p:sp>
      <p:pic>
        <p:nvPicPr>
          <p:cNvPr id="26" name="Graphic 25" descr="Binary with solid fill">
            <a:extLst>
              <a:ext uri="{FF2B5EF4-FFF2-40B4-BE49-F238E27FC236}">
                <a16:creationId xmlns:a16="http://schemas.microsoft.com/office/drawing/2014/main" id="{D81F1A17-37B6-3770-F0D7-2CB03267B1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5240" y="2107866"/>
            <a:ext cx="914400" cy="914400"/>
          </a:xfrm>
          <a:prstGeom prst="rect">
            <a:avLst/>
          </a:prstGeom>
        </p:spPr>
      </p:pic>
    </p:spTree>
    <p:extLst>
      <p:ext uri="{BB962C8B-B14F-4D97-AF65-F5344CB8AC3E}">
        <p14:creationId xmlns:p14="http://schemas.microsoft.com/office/powerpoint/2010/main" val="326866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4.07407E-6 L 0.77461 -0.00532 " pathEditMode="relative" rAng="0" ptsTypes="AA">
                                      <p:cBhvr>
                                        <p:cTn id="10" dur="2000" fill="hold"/>
                                        <p:tgtEl>
                                          <p:spTgt spid="26"/>
                                        </p:tgtEl>
                                        <p:attrNameLst>
                                          <p:attrName>ppt_x</p:attrName>
                                          <p:attrName>ppt_y</p:attrName>
                                        </p:attrNameLst>
                                      </p:cBhvr>
                                      <p:rCtr x="38724" y="-278"/>
                                    </p:animMotion>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26"/>
                                        </p:tgtEl>
                                        <p:attrNameLst>
                                          <p:attrName>fillcolor</p:attrName>
                                        </p:attrNameLst>
                                      </p:cBhvr>
                                      <p:to>
                                        <a:schemeClr val="accent1"/>
                                      </p:to>
                                    </p:animClr>
                                    <p:set>
                                      <p:cBhvr>
                                        <p:cTn id="15" dur="2000" fill="hold"/>
                                        <p:tgtEl>
                                          <p:spTgt spid="26"/>
                                        </p:tgtEl>
                                        <p:attrNameLst>
                                          <p:attrName>fill.type</p:attrName>
                                        </p:attrNameLst>
                                      </p:cBhvr>
                                      <p:to>
                                        <p:strVal val="solid"/>
                                      </p:to>
                                    </p:set>
                                    <p:set>
                                      <p:cBhvr>
                                        <p:cTn id="16" dur="2000" fill="hold"/>
                                        <p:tgtEl>
                                          <p:spTgt spid="26"/>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p:txBody>
          <a:bodyPr/>
          <a:lstStyle/>
          <a:p>
            <a:r>
              <a:rPr lang="en-US" dirty="0"/>
              <a:t>Watermarking template</a:t>
            </a:r>
          </a:p>
        </p:txBody>
      </p:sp>
      <p:sp>
        <p:nvSpPr>
          <p:cNvPr id="7" name="Right Arrow 6">
            <a:extLst>
              <a:ext uri="{FF2B5EF4-FFF2-40B4-BE49-F238E27FC236}">
                <a16:creationId xmlns:a16="http://schemas.microsoft.com/office/drawing/2014/main" id="{DF62601E-C3DD-393E-80A6-671C8F20F52B}"/>
              </a:ext>
            </a:extLst>
          </p:cNvPr>
          <p:cNvSpPr/>
          <p:nvPr/>
        </p:nvSpPr>
        <p:spPr>
          <a:xfrm>
            <a:off x="2540750" y="3306010"/>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4" name="Rounded Rectangle 23">
                <a:extLst>
                  <a:ext uri="{FF2B5EF4-FFF2-40B4-BE49-F238E27FC236}">
                    <a16:creationId xmlns:a16="http://schemas.microsoft.com/office/drawing/2014/main" id="{632C0CA6-34AD-1D7A-9A54-6614C056F0AC}"/>
                  </a:ext>
                </a:extLst>
              </p:cNvPr>
              <p:cNvSpPr/>
              <p:nvPr/>
            </p:nvSpPr>
            <p:spPr>
              <a:xfrm>
                <a:off x="1181275" y="4927269"/>
                <a:ext cx="9979784" cy="170213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Replace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with a </a:t>
                </a:r>
                <a:r>
                  <a:rPr kumimoji="0" lang="en-US" sz="2400" b="1" i="0" u="none" strike="noStrike" kern="1200" cap="none" spc="0" normalizeH="0" baseline="0" noProof="0" dirty="0">
                    <a:ln>
                      <a:noFill/>
                    </a:ln>
                    <a:solidFill>
                      <a:srgbClr val="7BA79D">
                        <a:lumMod val="75000"/>
                      </a:srgbClr>
                    </a:solidFill>
                    <a:effectLst/>
                    <a:uLnTx/>
                    <a:uFillTx/>
                    <a:latin typeface="Calibri" panose="020F0502020204030204"/>
                    <a:ea typeface="+mn-ea"/>
                    <a:cs typeface="+mn-cs"/>
                  </a:rPr>
                  <a:t>pseudorandom codeword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Given content, </a:t>
                </a:r>
                <a:r>
                  <a:rPr kumimoji="0" lang="en-US" sz="2400" b="1" i="0" u="none" strike="noStrike" kern="1200" cap="none" spc="0" normalizeH="0" baseline="0" noProof="0" dirty="0">
                    <a:ln>
                      <a:noFill/>
                    </a:ln>
                    <a:solidFill>
                      <a:srgbClr val="7BA79D">
                        <a:lumMod val="75000"/>
                      </a:srgbClr>
                    </a:solidFill>
                    <a:effectLst/>
                    <a:uLnTx/>
                    <a:uFillTx/>
                    <a:latin typeface="Calibri" panose="020F0502020204030204"/>
                    <a:ea typeface="+mn-ea"/>
                    <a:cs typeface="+mn-cs"/>
                  </a:rPr>
                  <a:t>recover </a:t>
                </a:r>
                <a14:m>
                  <m:oMath xmlns:m="http://schemas.openxmlformats.org/officeDocument/2006/math">
                    <m:sSup>
                      <m:sSupPr>
                        <m:ctrlPr>
                          <a:rPr kumimoji="0" lang="en-US" sz="2400" b="1" i="1" u="none" strike="noStrike" kern="1200" cap="none" spc="0" normalizeH="0" baseline="0" noProof="0" smtClean="0">
                            <a:ln>
                              <a:noFill/>
                            </a:ln>
                            <a:solidFill>
                              <a:srgbClr val="7BA79D">
                                <a:lumMod val="75000"/>
                              </a:srgbClr>
                            </a:solidFill>
                            <a:effectLst/>
                            <a:uLnTx/>
                            <a:uFillTx/>
                            <a:latin typeface="Cambria Math" panose="02040503050406030204" pitchFamily="18" charset="0"/>
                            <a:ea typeface="+mn-ea"/>
                            <a:cs typeface="+mn-cs"/>
                          </a:rPr>
                        </m:ctrlPr>
                      </m:sSupPr>
                      <m:e>
                        <m:r>
                          <a:rPr kumimoji="0" lang="en-US" sz="2400" b="1" i="1" u="none" strike="noStrike" kern="1200" cap="none" spc="0" normalizeH="0" baseline="0" noProof="0" smtClean="0">
                            <a:ln>
                              <a:noFill/>
                            </a:ln>
                            <a:solidFill>
                              <a:srgbClr val="7BA79D">
                                <a:lumMod val="75000"/>
                              </a:srgbClr>
                            </a:solidFill>
                            <a:effectLst/>
                            <a:uLnTx/>
                            <a:uFillTx/>
                            <a:latin typeface="Cambria Math" panose="02040503050406030204" pitchFamily="18" charset="0"/>
                            <a:ea typeface="+mn-ea"/>
                            <a:cs typeface="+mn-cs"/>
                          </a:rPr>
                          <m:t>𝒓</m:t>
                        </m:r>
                      </m:e>
                      <m:sup>
                        <m:r>
                          <a:rPr kumimoji="0" lang="en-US" sz="2400" b="1" i="1" u="none" strike="noStrike" kern="1200" cap="none" spc="0" normalizeH="0" baseline="0" noProof="0" smtClean="0">
                            <a:ln>
                              <a:noFill/>
                            </a:ln>
                            <a:solidFill>
                              <a:srgbClr val="7BA79D">
                                <a:lumMod val="75000"/>
                              </a:srgbClr>
                            </a:solidFill>
                            <a:effectLst/>
                            <a:uLnTx/>
                            <a:uFillTx/>
                            <a:latin typeface="Cambria Math" panose="02040503050406030204" pitchFamily="18" charset="0"/>
                            <a:ea typeface="+mn-ea"/>
                            <a:cs typeface="+mn-cs"/>
                          </a:rPr>
                          <m:t>′</m:t>
                        </m:r>
                      </m:sup>
                    </m:sSup>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using approx. randomness recovery</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Check if </a:t>
                </a:r>
                <a14:m>
                  <m:oMath xmlns:m="http://schemas.openxmlformats.org/officeDocument/2006/math">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close to a codeword</a:t>
                </a:r>
              </a:p>
            </p:txBody>
          </p:sp>
        </mc:Choice>
        <mc:Fallback xmlns="">
          <p:sp>
            <p:nvSpPr>
              <p:cNvPr id="24" name="Rounded Rectangle 23">
                <a:extLst>
                  <a:ext uri="{FF2B5EF4-FFF2-40B4-BE49-F238E27FC236}">
                    <a16:creationId xmlns:a16="http://schemas.microsoft.com/office/drawing/2014/main" id="{632C0CA6-34AD-1D7A-9A54-6614C056F0AC}"/>
                  </a:ext>
                </a:extLst>
              </p:cNvPr>
              <p:cNvSpPr>
                <a:spLocks noRot="1" noChangeAspect="1" noMove="1" noResize="1" noEditPoints="1" noAdjustHandles="1" noChangeArrowheads="1" noChangeShapeType="1" noTextEdit="1"/>
              </p:cNvSpPr>
              <p:nvPr/>
            </p:nvSpPr>
            <p:spPr>
              <a:xfrm>
                <a:off x="1181275" y="4927269"/>
                <a:ext cx="9979784" cy="1702132"/>
              </a:xfrm>
              <a:prstGeom prst="roundRect">
                <a:avLst/>
              </a:prstGeom>
              <a:blipFill>
                <a:blip r:embed="rId3"/>
                <a:stretch>
                  <a:fillRect/>
                </a:stretch>
              </a:blipFill>
              <a:ln w="38100"/>
            </p:spPr>
            <p:txBody>
              <a:bodyPr/>
              <a:lstStyle/>
              <a:p>
                <a:r>
                  <a:rPr lang="en-US">
                    <a:noFill/>
                  </a:rPr>
                  <a:t> </a:t>
                </a:r>
              </a:p>
            </p:txBody>
          </p:sp>
        </mc:Fallback>
      </mc:AlternateContent>
      <p:sp>
        <p:nvSpPr>
          <p:cNvPr id="9" name="Right Arrow 8">
            <a:extLst>
              <a:ext uri="{FF2B5EF4-FFF2-40B4-BE49-F238E27FC236}">
                <a16:creationId xmlns:a16="http://schemas.microsoft.com/office/drawing/2014/main" id="{981EE9F1-04C9-7BDB-FF73-618C26E33B7F}"/>
              </a:ext>
            </a:extLst>
          </p:cNvPr>
          <p:cNvSpPr/>
          <p:nvPr/>
        </p:nvSpPr>
        <p:spPr>
          <a:xfrm>
            <a:off x="8611350" y="3306010"/>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B5C5A6-751E-2B64-1070-A6551B92BCE3}"/>
                  </a:ext>
                </a:extLst>
              </p:cNvPr>
              <p:cNvSpPr txBox="1"/>
              <p:nvPr/>
            </p:nvSpPr>
            <p:spPr>
              <a:xfrm>
                <a:off x="563286" y="2946834"/>
                <a:ext cx="1977464"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randomness</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BFB5C5A6-751E-2B64-1070-A6551B92BCE3}"/>
                  </a:ext>
                </a:extLst>
              </p:cNvPr>
              <p:cNvSpPr txBox="1">
                <a:spLocks noRot="1" noChangeAspect="1" noMove="1" noResize="1" noEditPoints="1" noAdjustHandles="1" noChangeArrowheads="1" noChangeShapeType="1" noTextEdit="1"/>
              </p:cNvSpPr>
              <p:nvPr/>
            </p:nvSpPr>
            <p:spPr>
              <a:xfrm>
                <a:off x="563286" y="2946834"/>
                <a:ext cx="1977464" cy="954107"/>
              </a:xfrm>
              <a:prstGeom prst="rect">
                <a:avLst/>
              </a:prstGeom>
              <a:blipFill>
                <a:blip r:embed="rId4"/>
                <a:stretch>
                  <a:fillRect l="-5732" t="-5195" r="-5732"/>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0FE7C604-3085-E89A-3A87-1949C30AF9F1}"/>
              </a:ext>
            </a:extLst>
          </p:cNvPr>
          <p:cNvGrpSpPr/>
          <p:nvPr/>
        </p:nvGrpSpPr>
        <p:grpSpPr>
          <a:xfrm>
            <a:off x="4050257" y="2096454"/>
            <a:ext cx="4240306" cy="2693432"/>
            <a:chOff x="555113" y="526092"/>
            <a:chExt cx="4240306" cy="2693432"/>
          </a:xfrm>
        </p:grpSpPr>
        <p:sp>
          <p:nvSpPr>
            <p:cNvPr id="3" name="Rounded Rectangle 2">
              <a:extLst>
                <a:ext uri="{FF2B5EF4-FFF2-40B4-BE49-F238E27FC236}">
                  <a16:creationId xmlns:a16="http://schemas.microsoft.com/office/drawing/2014/main" id="{15193140-5FFE-7C90-3145-DCA382C92587}"/>
                </a:ext>
              </a:extLst>
            </p:cNvPr>
            <p:cNvSpPr/>
            <p:nvPr/>
          </p:nvSpPr>
          <p:spPr>
            <a:xfrm>
              <a:off x="555113" y="526092"/>
              <a:ext cx="4240306" cy="2693432"/>
            </a:xfrm>
            <a:prstGeom prst="roundRect">
              <a:avLst/>
            </a:prstGeom>
            <a:blipFill>
              <a:blip r:embed="rId5"/>
              <a:tile tx="0" ty="0" sx="100000" sy="100000" flip="none" algn="tl"/>
            </a:blip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Consolas" panose="020B0609020204030204" pitchFamily="49" charset="0"/>
              </a:endParaRPr>
            </a:p>
          </p:txBody>
        </p:sp>
        <p:sp>
          <p:nvSpPr>
            <p:cNvPr id="16" name="TextBox 15">
              <a:extLst>
                <a:ext uri="{FF2B5EF4-FFF2-40B4-BE49-F238E27FC236}">
                  <a16:creationId xmlns:a16="http://schemas.microsoft.com/office/drawing/2014/main" id="{CFB2BCCD-1183-9ADF-3702-308B84F1E9C6}"/>
                </a:ext>
              </a:extLst>
            </p:cNvPr>
            <p:cNvSpPr txBox="1"/>
            <p:nvPr/>
          </p:nvSpPr>
          <p:spPr>
            <a:xfrm>
              <a:off x="965217" y="1036693"/>
              <a:ext cx="1614096"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input/prompt</a:t>
              </a:r>
            </a:p>
          </p:txBody>
        </p:sp>
        <p:sp>
          <p:nvSpPr>
            <p:cNvPr id="19" name="TextBox 18">
              <a:extLst>
                <a:ext uri="{FF2B5EF4-FFF2-40B4-BE49-F238E27FC236}">
                  <a16:creationId xmlns:a16="http://schemas.microsoft.com/office/drawing/2014/main" id="{8E9646C4-30C5-1D71-06A4-BC46E90E60C9}"/>
                </a:ext>
              </a:extLst>
            </p:cNvPr>
            <p:cNvSpPr txBox="1"/>
            <p:nvPr/>
          </p:nvSpPr>
          <p:spPr>
            <a:xfrm>
              <a:off x="931116" y="2097406"/>
              <a:ext cx="2426946" cy="707886"/>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approximate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randomness recovery</a:t>
              </a:r>
            </a:p>
          </p:txBody>
        </p:sp>
        <p:pic>
          <p:nvPicPr>
            <p:cNvPr id="4" name="Graphic 3" descr="Robot with solid fill">
              <a:extLst>
                <a:ext uri="{FF2B5EF4-FFF2-40B4-BE49-F238E27FC236}">
                  <a16:creationId xmlns:a16="http://schemas.microsoft.com/office/drawing/2014/main" id="{7E84DB1D-092A-1431-C3E0-75A5CCCA52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72124" y="638613"/>
              <a:ext cx="1368142" cy="1368142"/>
            </a:xfrm>
            <a:prstGeom prst="rect">
              <a:avLst/>
            </a:prstGeom>
          </p:spPr>
        </p:pic>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B97891C-2458-2EAA-D7FC-DDE5683AA91F}"/>
                  </a:ext>
                </a:extLst>
              </p:cNvPr>
              <p:cNvSpPr txBox="1"/>
              <p:nvPr/>
            </p:nvSpPr>
            <p:spPr>
              <a:xfrm>
                <a:off x="10127890" y="2894083"/>
                <a:ext cx="1643463"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recovered</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TextBox 21">
                <a:extLst>
                  <a:ext uri="{FF2B5EF4-FFF2-40B4-BE49-F238E27FC236}">
                    <a16:creationId xmlns:a16="http://schemas.microsoft.com/office/drawing/2014/main" id="{7B97891C-2458-2EAA-D7FC-DDE5683AA91F}"/>
                  </a:ext>
                </a:extLst>
              </p:cNvPr>
              <p:cNvSpPr txBox="1">
                <a:spLocks noRot="1" noChangeAspect="1" noMove="1" noResize="1" noEditPoints="1" noAdjustHandles="1" noChangeArrowheads="1" noChangeShapeType="1" noTextEdit="1"/>
              </p:cNvSpPr>
              <p:nvPr/>
            </p:nvSpPr>
            <p:spPr>
              <a:xfrm>
                <a:off x="10127890" y="2894083"/>
                <a:ext cx="1643463" cy="954107"/>
              </a:xfrm>
              <a:prstGeom prst="rect">
                <a:avLst/>
              </a:prstGeom>
              <a:blipFill>
                <a:blip r:embed="rId8"/>
                <a:stretch>
                  <a:fillRect l="-6923" t="-8000" r="-7692"/>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8669B1DC-5FF2-B45E-79F7-55378091D94D}"/>
              </a:ext>
            </a:extLst>
          </p:cNvPr>
          <p:cNvSpPr txBox="1"/>
          <p:nvPr/>
        </p:nvSpPr>
        <p:spPr>
          <a:xfrm>
            <a:off x="4698736" y="1435852"/>
            <a:ext cx="30828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Noisy + adv channel</a:t>
            </a:r>
          </a:p>
        </p:txBody>
      </p:sp>
      <p:sp>
        <p:nvSpPr>
          <p:cNvPr id="14" name="TextBox 13">
            <a:extLst>
              <a:ext uri="{FF2B5EF4-FFF2-40B4-BE49-F238E27FC236}">
                <a16:creationId xmlns:a16="http://schemas.microsoft.com/office/drawing/2014/main" id="{4C98CB29-65C5-FE50-5DD6-6C8E5D6BC89C}"/>
              </a:ext>
            </a:extLst>
          </p:cNvPr>
          <p:cNvSpPr txBox="1"/>
          <p:nvPr/>
        </p:nvSpPr>
        <p:spPr>
          <a:xfrm>
            <a:off x="7173993" y="3667768"/>
            <a:ext cx="96818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 name="Right Arrow 14">
            <a:extLst>
              <a:ext uri="{FF2B5EF4-FFF2-40B4-BE49-F238E27FC236}">
                <a16:creationId xmlns:a16="http://schemas.microsoft.com/office/drawing/2014/main" id="{AA7E272C-5323-0332-B4DC-AC2DA8F40BE7}"/>
              </a:ext>
            </a:extLst>
          </p:cNvPr>
          <p:cNvSpPr/>
          <p:nvPr/>
        </p:nvSpPr>
        <p:spPr>
          <a:xfrm rot="8434527">
            <a:off x="7798974" y="2917519"/>
            <a:ext cx="1178473" cy="47705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82477EB-F3C8-AB57-571D-37E6DDEECD96}"/>
                  </a:ext>
                </a:extLst>
              </p:cNvPr>
              <p:cNvSpPr txBox="1"/>
              <p:nvPr/>
            </p:nvSpPr>
            <p:spPr>
              <a:xfrm>
                <a:off x="7854154" y="1154878"/>
                <a:ext cx="3892457"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D8047">
                        <a:lumMod val="75000"/>
                      </a:srgbClr>
                    </a:solidFill>
                    <a:effectLst/>
                    <a:uLnTx/>
                    <a:uFillTx/>
                    <a:latin typeface="Calibri" panose="020F0502020204030204"/>
                    <a:ea typeface="+mn-ea"/>
                    <a:cs typeface="+mn-cs"/>
                  </a:rPr>
                  <a:t>Error tolerance beyond honest noise </a:t>
                </a:r>
                <a14:m>
                  <m:oMath xmlns:m="http://schemas.openxmlformats.org/officeDocument/2006/math">
                    <m:r>
                      <a:rPr kumimoji="0" lang="en-US" sz="2800" b="1" i="1" u="none" strike="noStrike" kern="1200" cap="none" spc="0" normalizeH="0" baseline="0" noProof="0" smtClean="0">
                        <a:ln>
                          <a:noFill/>
                        </a:ln>
                        <a:solidFill>
                          <a:srgbClr val="DD8047">
                            <a:lumMod val="75000"/>
                          </a:srgbClr>
                        </a:solidFill>
                        <a:effectLst/>
                        <a:uLnTx/>
                        <a:uFillTx/>
                        <a:latin typeface="Cambria Math" panose="02040503050406030204" pitchFamily="18" charset="0"/>
                        <a:ea typeface="Cambria Math" panose="02040503050406030204" pitchFamily="18" charset="0"/>
                        <a:cs typeface="+mn-cs"/>
                      </a:rPr>
                      <m:t>⟹</m:t>
                    </m:r>
                  </m:oMath>
                </a14:m>
                <a:r>
                  <a:rPr kumimoji="0" lang="en-US" sz="2800" b="1" i="0" u="none" strike="noStrike" kern="1200" cap="none" spc="0" normalizeH="0" baseline="0" noProof="0" dirty="0">
                    <a:ln>
                      <a:noFill/>
                    </a:ln>
                    <a:solidFill>
                      <a:srgbClr val="DD8047">
                        <a:lumMod val="75000"/>
                      </a:srgb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D8047">
                        <a:lumMod val="75000"/>
                      </a:srgbClr>
                    </a:solidFill>
                    <a:effectLst/>
                    <a:uLnTx/>
                    <a:uFillTx/>
                    <a:latin typeface="Calibri" panose="020F0502020204030204"/>
                    <a:ea typeface="+mn-ea"/>
                    <a:cs typeface="+mn-cs"/>
                  </a:rPr>
                  <a:t>robustness</a:t>
                </a:r>
              </a:p>
            </p:txBody>
          </p:sp>
        </mc:Choice>
        <mc:Fallback xmlns="">
          <p:sp>
            <p:nvSpPr>
              <p:cNvPr id="17" name="TextBox 16">
                <a:extLst>
                  <a:ext uri="{FF2B5EF4-FFF2-40B4-BE49-F238E27FC236}">
                    <a16:creationId xmlns:a16="http://schemas.microsoft.com/office/drawing/2014/main" id="{782477EB-F3C8-AB57-571D-37E6DDEECD96}"/>
                  </a:ext>
                </a:extLst>
              </p:cNvPr>
              <p:cNvSpPr txBox="1">
                <a:spLocks noRot="1" noChangeAspect="1" noMove="1" noResize="1" noEditPoints="1" noAdjustHandles="1" noChangeArrowheads="1" noChangeShapeType="1" noTextEdit="1"/>
              </p:cNvSpPr>
              <p:nvPr/>
            </p:nvSpPr>
            <p:spPr>
              <a:xfrm>
                <a:off x="7854154" y="1154878"/>
                <a:ext cx="3892457" cy="1384995"/>
              </a:xfrm>
              <a:prstGeom prst="rect">
                <a:avLst/>
              </a:prstGeom>
              <a:blipFill>
                <a:blip r:embed="rId9"/>
                <a:stretch>
                  <a:fillRect t="-4505" r="-971" b="-9910"/>
                </a:stretch>
              </a:blipFill>
            </p:spPr>
            <p:txBody>
              <a:bodyPr/>
              <a:lstStyle/>
              <a:p>
                <a:r>
                  <a:rPr lang="en-US">
                    <a:noFill/>
                  </a:rPr>
                  <a:t> </a:t>
                </a:r>
              </a:p>
            </p:txBody>
          </p:sp>
        </mc:Fallback>
      </mc:AlternateContent>
    </p:spTree>
    <p:extLst>
      <p:ext uri="{BB962C8B-B14F-4D97-AF65-F5344CB8AC3E}">
        <p14:creationId xmlns:p14="http://schemas.microsoft.com/office/powerpoint/2010/main" val="20427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946711" y="2185459"/>
            <a:ext cx="9997802" cy="1657350"/>
          </a:xfrm>
        </p:spPr>
        <p:txBody>
          <a:bodyPr anchor="b">
            <a:normAutofit/>
          </a:bodyPr>
          <a:lstStyle/>
          <a:p>
            <a:pPr algn="l"/>
            <a:r>
              <a:rPr lang="en-US" dirty="0"/>
              <a:t>Pseudorandom codes</a:t>
            </a:r>
          </a:p>
        </p:txBody>
      </p:sp>
    </p:spTree>
    <p:extLst>
      <p:ext uri="{BB962C8B-B14F-4D97-AF65-F5344CB8AC3E}">
        <p14:creationId xmlns:p14="http://schemas.microsoft.com/office/powerpoint/2010/main" val="22208153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6F62-337C-2286-FEDC-94AEBE711100}"/>
              </a:ext>
            </a:extLst>
          </p:cNvPr>
          <p:cNvSpPr>
            <a:spLocks noGrp="1"/>
          </p:cNvSpPr>
          <p:nvPr>
            <p:ph type="title"/>
          </p:nvPr>
        </p:nvSpPr>
        <p:spPr/>
        <p:txBody>
          <a:bodyPr/>
          <a:lstStyle/>
          <a:p>
            <a:r>
              <a:rPr lang="en-US" dirty="0"/>
              <a:t>PRC Definition [CG24]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4BF572-9EEA-F3CC-15FD-18310B3B7D5B}"/>
                  </a:ext>
                </a:extLst>
              </p:cNvPr>
              <p:cNvSpPr>
                <a:spLocks noGrp="1"/>
              </p:cNvSpPr>
              <p:nvPr>
                <p:ph idx="1"/>
              </p:nvPr>
            </p:nvSpPr>
            <p:spPr>
              <a:xfrm>
                <a:off x="838200" y="1825625"/>
                <a:ext cx="10515600" cy="3406333"/>
              </a:xfrm>
            </p:spPr>
            <p:txBody>
              <a:bodyPr>
                <a:normAutofit fontScale="92500" lnSpcReduction="10000"/>
              </a:bodyPr>
              <a:lstStyle/>
              <a:p>
                <a:pPr marL="0" indent="0">
                  <a:buNone/>
                </a:pPr>
                <a:r>
                  <a:rPr lang="en-US" dirty="0"/>
                  <a:t>A pseudorandom code (PRC) is a pair of algorithms </a:t>
                </a:r>
                <a14:m>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m:t>
                    </m:r>
                    <m:r>
                      <a:rPr lang="en-US" b="0" i="1" smtClean="0">
                        <a:latin typeface="Cambria Math" panose="02040503050406030204" pitchFamily="18" charset="0"/>
                      </a:rPr>
                      <m:t>𝐷𝑒𝑐</m:t>
                    </m:r>
                  </m:oMath>
                </a14:m>
                <a:r>
                  <a:rPr lang="en-US" dirty="0"/>
                  <a:t> satisfying:</a:t>
                </a:r>
              </a:p>
              <a:p>
                <a:pPr marL="0" indent="0">
                  <a:buNone/>
                </a:pPr>
                <a:endParaRPr lang="en-US" dirty="0"/>
              </a:p>
              <a:p>
                <a:r>
                  <a:rPr lang="en-US" b="1" dirty="0"/>
                  <a:t>Pseudorandomness</a:t>
                </a:r>
                <a:r>
                  <a:rPr lang="en-US" dirty="0"/>
                  <a:t>: For any polynomial-time distinguisher </a:t>
                </a:r>
                <a14:m>
                  <m:oMath xmlns:m="http://schemas.openxmlformats.org/officeDocument/2006/math">
                    <m:r>
                      <a:rPr lang="en-US" i="1" smtClean="0">
                        <a:latin typeface="Cambria Math" panose="02040503050406030204" pitchFamily="18" charset="0"/>
                        <a:ea typeface="Cambria Math" panose="02040503050406030204" pitchFamily="18" charset="0"/>
                      </a:rPr>
                      <m:t>𝒟</m:t>
                    </m:r>
                  </m:oMath>
                </a14:m>
                <a:r>
                  <a:rPr lang="en-US" dirty="0"/>
                  <a:t>,</a:t>
                </a:r>
              </a:p>
              <a:p>
                <a:pPr marL="0" indent="0" algn="ctr">
                  <a:buNone/>
                </a:pPr>
                <a14:m>
                  <m:oMath xmlns:m="http://schemas.openxmlformats.org/officeDocument/2006/math">
                    <m:d>
                      <m:dPr>
                        <m:begChr m:val="|"/>
                        <m:endChr m:val="|"/>
                        <m:ctrlPr>
                          <a:rPr lang="en-US" b="0" i="1" smtClean="0">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𝒟</m:t>
                                    </m:r>
                                  </m:e>
                                  <m:sup>
                                    <m:r>
                                      <a:rPr lang="en-US" i="1">
                                        <a:latin typeface="Cambria Math" panose="02040503050406030204" pitchFamily="18" charset="0"/>
                                        <a:ea typeface="Cambria Math" panose="02040503050406030204" pitchFamily="18" charset="0"/>
                                      </a:rPr>
                                      <m:t>𝐸𝑛𝑐</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 ⋅</m:t>
                                        </m:r>
                                      </m:e>
                                    </m:d>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𝜆</m:t>
                                        </m:r>
                                      </m:sup>
                                    </m:sSup>
                                  </m:e>
                                </m:d>
                                <m:r>
                                  <a:rPr lang="en-US" i="1">
                                    <a:latin typeface="Cambria Math" panose="02040503050406030204" pitchFamily="18" charset="0"/>
                                    <a:ea typeface="Cambria Math" panose="02040503050406030204" pitchFamily="18" charset="0"/>
                                  </a:rPr>
                                  <m:t>=1</m:t>
                                </m:r>
                              </m:e>
                            </m:d>
                          </m:e>
                        </m:func>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𝒟</m:t>
                                    </m:r>
                                  </m:e>
                                  <m:sup>
                                    <m:r>
                                      <a:rPr lang="en-US" i="1">
                                        <a:latin typeface="Cambria Math" panose="02040503050406030204" pitchFamily="18" charset="0"/>
                                        <a:ea typeface="Cambria Math" panose="02040503050406030204" pitchFamily="18" charset="0"/>
                                      </a:rPr>
                                      <m:t>𝒰</m:t>
                                    </m:r>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𝜆</m:t>
                                        </m:r>
                                      </m:sup>
                                    </m:sSup>
                                  </m:e>
                                </m:d>
                                <m:r>
                                  <a:rPr lang="en-US" i="1">
                                    <a:latin typeface="Cambria Math" panose="02040503050406030204" pitchFamily="18" charset="0"/>
                                    <a:ea typeface="Cambria Math" panose="02040503050406030204" pitchFamily="18" charset="0"/>
                                  </a:rPr>
                                  <m:t>=1</m:t>
                                </m:r>
                              </m:e>
                            </m:d>
                          </m:e>
                        </m:func>
                      </m:e>
                    </m:d>
                    <m:r>
                      <a:rPr lang="en-US" b="0" i="1" smtClean="0">
                        <a:latin typeface="Cambria Math" panose="02040503050406030204" pitchFamily="18" charset="0"/>
                      </a:rPr>
                      <m:t>=</m:t>
                    </m:r>
                    <m:r>
                      <a:rPr lang="en-US" b="0" i="1" smtClean="0">
                        <a:latin typeface="Cambria Math" panose="02040503050406030204" pitchFamily="18" charset="0"/>
                      </a:rPr>
                      <m:t>𝑛𝑒𝑔𝑙</m:t>
                    </m:r>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m:t>
                    </m:r>
                  </m:oMath>
                </a14:m>
                <a:r>
                  <a:rPr lang="en-US" dirty="0"/>
                  <a:t>.</a:t>
                </a:r>
              </a:p>
              <a:p>
                <a:pPr marL="0" indent="0" algn="ctr">
                  <a:buNone/>
                </a:pPr>
                <a:endParaRPr lang="en-US" dirty="0"/>
              </a:p>
              <a:p>
                <a:r>
                  <a:rPr lang="en-US" b="1" dirty="0"/>
                  <a:t>Error correction</a:t>
                </a:r>
                <a:r>
                  <a:rPr lang="en-US" dirty="0"/>
                  <a:t>: If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𝑘</m:t>
                    </m:r>
                    <m:r>
                      <a:rPr lang="en-US" i="1">
                        <a:latin typeface="Cambria Math" panose="02040503050406030204" pitchFamily="18" charset="0"/>
                      </a:rPr>
                      <m:t>; </m:t>
                    </m:r>
                    <m:r>
                      <a:rPr lang="en-US" i="1">
                        <a:latin typeface="Cambria Math" panose="02040503050406030204" pitchFamily="18" charset="0"/>
                      </a:rPr>
                      <m:t>𝑚</m:t>
                    </m:r>
                    <m:r>
                      <a:rPr lang="en-US" i="1">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𝑒</m:t>
                    </m:r>
                  </m:oMath>
                </a14:m>
                <a:r>
                  <a:rPr lang="en-US" dirty="0"/>
                  <a:t> has low weight, then</a:t>
                </a:r>
              </a:p>
              <a:p>
                <a:pPr marL="0" indent="0" algn="ctr">
                  <a:buNone/>
                </a:pP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Pr</m:t>
                            </m:r>
                          </m:e>
                          <m:lim>
                            <m:r>
                              <a:rPr lang="en-US" b="0" i="1" smtClean="0">
                                <a:latin typeface="Cambria Math" panose="02040503050406030204" pitchFamily="18" charset="0"/>
                              </a:rPr>
                              <m:t>𝑠𝑘</m:t>
                            </m:r>
                          </m:lim>
                        </m:limLow>
                      </m:fName>
                      <m:e>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𝐷𝑒𝑐</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𝑒</m:t>
                                </m:r>
                              </m:e>
                            </m:d>
                            <m:r>
                              <a:rPr lang="en-US" i="1">
                                <a:latin typeface="Cambria Math" panose="02040503050406030204" pitchFamily="18" charset="0"/>
                              </a:rPr>
                              <m:t>=</m:t>
                            </m:r>
                            <m:r>
                              <a:rPr lang="en-US" i="1">
                                <a:latin typeface="Cambria Math" panose="02040503050406030204" pitchFamily="18" charset="0"/>
                              </a:rPr>
                              <m:t>𝑚</m:t>
                            </m:r>
                          </m:e>
                        </m:d>
                      </m:e>
                    </m:func>
                    <m:r>
                      <a:rPr lang="en-US" b="0" i="1" smtClean="0">
                        <a:latin typeface="Cambria Math" panose="02040503050406030204" pitchFamily="18" charset="0"/>
                      </a:rPr>
                      <m:t>=1−</m:t>
                    </m:r>
                    <m:r>
                      <a:rPr lang="en-US" b="0" i="1" smtClean="0">
                        <a:latin typeface="Cambria Math" panose="02040503050406030204" pitchFamily="18" charset="0"/>
                      </a:rPr>
                      <m:t>𝑛𝑒𝑔𝑙</m:t>
                    </m:r>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94BF572-9EEA-F3CC-15FD-18310B3B7D5B}"/>
                  </a:ext>
                </a:extLst>
              </p:cNvPr>
              <p:cNvSpPr>
                <a:spLocks noGrp="1" noRot="1" noChangeAspect="1" noMove="1" noResize="1" noEditPoints="1" noAdjustHandles="1" noChangeArrowheads="1" noChangeShapeType="1" noTextEdit="1"/>
              </p:cNvSpPr>
              <p:nvPr>
                <p:ph idx="1"/>
              </p:nvPr>
            </p:nvSpPr>
            <p:spPr>
              <a:xfrm>
                <a:off x="838200" y="1825625"/>
                <a:ext cx="10515600" cy="3406333"/>
              </a:xfrm>
              <a:blipFill>
                <a:blip r:embed="rId3"/>
                <a:stretch>
                  <a:fillRect l="-1086" t="-334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837D0F9-9EB3-35C3-FAA5-3F2675AF9CDF}"/>
              </a:ext>
            </a:extLst>
          </p:cNvPr>
          <p:cNvSpPr txBox="1"/>
          <p:nvPr/>
        </p:nvSpPr>
        <p:spPr>
          <a:xfrm>
            <a:off x="-400712" y="6492875"/>
            <a:ext cx="625111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5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CG24</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M. Christ, S. Gunn. </a:t>
            </a:r>
            <a:r>
              <a:rPr kumimoji="0" lang="en-US" sz="1400" b="0" i="1" u="none" strike="noStrike" kern="1200" cap="none" spc="0" normalizeH="0" baseline="0" noProof="0" dirty="0">
                <a:ln>
                  <a:noFill/>
                </a:ln>
                <a:solidFill>
                  <a:prstClr val="black"/>
                </a:solidFill>
                <a:effectLst/>
                <a:uLnTx/>
                <a:uFillTx/>
                <a:latin typeface="Aptos" panose="02110004020202020204"/>
                <a:ea typeface="+mn-ea"/>
                <a:cs typeface="+mn-cs"/>
              </a:rPr>
              <a:t>Pseudorandom Error-Correcting Codes.</a:t>
            </a: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376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6F62-337C-2286-FEDC-94AEBE711100}"/>
              </a:ext>
            </a:extLst>
          </p:cNvPr>
          <p:cNvSpPr>
            <a:spLocks noGrp="1"/>
          </p:cNvSpPr>
          <p:nvPr>
            <p:ph type="title"/>
          </p:nvPr>
        </p:nvSpPr>
        <p:spPr/>
        <p:txBody>
          <a:bodyPr/>
          <a:lstStyle/>
          <a:p>
            <a:r>
              <a:rPr lang="en-US" dirty="0"/>
              <a:t>Linear-rate PRCs</a:t>
            </a:r>
          </a:p>
        </p:txBody>
      </p:sp>
      <p:sp>
        <p:nvSpPr>
          <p:cNvPr id="5" name="Rounded Rectangle 4">
            <a:extLst>
              <a:ext uri="{FF2B5EF4-FFF2-40B4-BE49-F238E27FC236}">
                <a16:creationId xmlns:a16="http://schemas.microsoft.com/office/drawing/2014/main" id="{0E4C343C-471D-0CC6-D978-003DF903D3E5}"/>
              </a:ext>
            </a:extLst>
          </p:cNvPr>
          <p:cNvSpPr/>
          <p:nvPr/>
        </p:nvSpPr>
        <p:spPr>
          <a:xfrm>
            <a:off x="2261151" y="1690687"/>
            <a:ext cx="7669697" cy="48021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Theorem [CG24]:</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Assuming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subexponential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hardness of LPN, we construct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linear-rate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PRCs robust to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any constant rate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Random* bit flips, and</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Random deletions</a:t>
            </a:r>
          </a:p>
        </p:txBody>
      </p:sp>
    </p:spTree>
    <p:extLst>
      <p:ext uri="{BB962C8B-B14F-4D97-AF65-F5344CB8AC3E}">
        <p14:creationId xmlns:p14="http://schemas.microsoft.com/office/powerpoint/2010/main" val="18251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65885BA-BFE4-775E-177A-E8D33F78C2AE}"/>
              </a:ext>
            </a:extLst>
          </p:cNvPr>
          <p:cNvSpPr txBox="1"/>
          <p:nvPr/>
        </p:nvSpPr>
        <p:spPr>
          <a:xfrm>
            <a:off x="1885932" y="2970129"/>
            <a:ext cx="2124812" cy="523220"/>
          </a:xfrm>
          <a:prstGeom prst="rect">
            <a:avLst/>
          </a:prstGeom>
          <a:solidFill>
            <a:schemeClr val="bg1"/>
          </a:solidFill>
        </p:spPr>
        <p:txBody>
          <a:bodyPr wrap="none" rtlCol="0">
            <a:spAutoFit/>
          </a:bodyPr>
          <a:lstStyle/>
          <a:p>
            <a:r>
              <a:rPr lang="en-US" sz="2800" strike="sngStrike" dirty="0"/>
              <a:t>randomness</a:t>
            </a:r>
          </a:p>
        </p:txBody>
      </p:sp>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a:xfrm>
            <a:off x="221672" y="-66391"/>
            <a:ext cx="10515600" cy="1325563"/>
          </a:xfrm>
        </p:spPr>
        <p:txBody>
          <a:bodyPr/>
          <a:lstStyle/>
          <a:p>
            <a:r>
              <a:rPr lang="en-US" dirty="0"/>
              <a:t>Constructing a watermark</a:t>
            </a:r>
          </a:p>
        </p:txBody>
      </p:sp>
      <p:pic>
        <p:nvPicPr>
          <p:cNvPr id="4" name="Graphic 3" descr="Robot with solid fill">
            <a:extLst>
              <a:ext uri="{FF2B5EF4-FFF2-40B4-BE49-F238E27FC236}">
                <a16:creationId xmlns:a16="http://schemas.microsoft.com/office/drawing/2014/main" id="{7E84DB1D-092A-1431-C3E0-75A5CCCA5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680" y="2692572"/>
            <a:ext cx="2072640" cy="2072640"/>
          </a:xfrm>
          <a:prstGeom prst="rect">
            <a:avLst/>
          </a:prstGeom>
        </p:spPr>
      </p:pic>
      <p:sp>
        <p:nvSpPr>
          <p:cNvPr id="6" name="TextBox 5">
            <a:extLst>
              <a:ext uri="{FF2B5EF4-FFF2-40B4-BE49-F238E27FC236}">
                <a16:creationId xmlns:a16="http://schemas.microsoft.com/office/drawing/2014/main" id="{0F907728-2DB8-2928-AADA-3BF732D5C7CB}"/>
              </a:ext>
            </a:extLst>
          </p:cNvPr>
          <p:cNvSpPr txBox="1"/>
          <p:nvPr/>
        </p:nvSpPr>
        <p:spPr>
          <a:xfrm>
            <a:off x="1772266" y="4081367"/>
            <a:ext cx="2185855" cy="523220"/>
          </a:xfrm>
          <a:prstGeom prst="rect">
            <a:avLst/>
          </a:prstGeom>
          <a:noFill/>
        </p:spPr>
        <p:txBody>
          <a:bodyPr wrap="none" rtlCol="0">
            <a:spAutoFit/>
          </a:bodyPr>
          <a:lstStyle/>
          <a:p>
            <a:r>
              <a:rPr lang="en-US" sz="2800" dirty="0"/>
              <a:t>input/prompt</a:t>
            </a:r>
          </a:p>
        </p:txBody>
      </p:sp>
      <p:sp>
        <p:nvSpPr>
          <p:cNvPr id="7" name="Right Arrow 6">
            <a:extLst>
              <a:ext uri="{FF2B5EF4-FFF2-40B4-BE49-F238E27FC236}">
                <a16:creationId xmlns:a16="http://schemas.microsoft.com/office/drawing/2014/main" id="{DF62601E-C3DD-393E-80A6-671C8F20F52B}"/>
              </a:ext>
            </a:extLst>
          </p:cNvPr>
          <p:cNvSpPr/>
          <p:nvPr/>
        </p:nvSpPr>
        <p:spPr>
          <a:xfrm>
            <a:off x="3966136" y="3094579"/>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FD3B06C1-9642-18C2-A7C6-65127C18142E}"/>
              </a:ext>
            </a:extLst>
          </p:cNvPr>
          <p:cNvSpPr/>
          <p:nvPr/>
        </p:nvSpPr>
        <p:spPr>
          <a:xfrm>
            <a:off x="3966136" y="4253731"/>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981EE9F1-04C9-7BDB-FF73-618C26E33B7F}"/>
              </a:ext>
            </a:extLst>
          </p:cNvPr>
          <p:cNvSpPr/>
          <p:nvPr/>
        </p:nvSpPr>
        <p:spPr>
          <a:xfrm>
            <a:off x="7139468" y="3591732"/>
            <a:ext cx="1188720" cy="27432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990889-E5A3-2B64-6BA8-B1F843659F55}"/>
              </a:ext>
            </a:extLst>
          </p:cNvPr>
          <p:cNvSpPr txBox="1"/>
          <p:nvPr/>
        </p:nvSpPr>
        <p:spPr>
          <a:xfrm>
            <a:off x="8453392" y="3433432"/>
            <a:ext cx="1309333" cy="523220"/>
          </a:xfrm>
          <a:prstGeom prst="rect">
            <a:avLst/>
          </a:prstGeom>
          <a:noFill/>
        </p:spPr>
        <p:txBody>
          <a:bodyPr wrap="none" rtlCol="0">
            <a:spAutoFit/>
          </a:bodyPr>
          <a:lstStyle/>
          <a:p>
            <a:r>
              <a:rPr lang="en-US" sz="2800" dirty="0"/>
              <a:t>content</a:t>
            </a:r>
          </a:p>
        </p:txBody>
      </p:sp>
      <p:cxnSp>
        <p:nvCxnSpPr>
          <p:cNvPr id="11" name="Curved Connector 10">
            <a:extLst>
              <a:ext uri="{FF2B5EF4-FFF2-40B4-BE49-F238E27FC236}">
                <a16:creationId xmlns:a16="http://schemas.microsoft.com/office/drawing/2014/main" id="{1BCD9B18-69FB-DA6E-E0BC-FC25EF798E0A}"/>
              </a:ext>
            </a:extLst>
          </p:cNvPr>
          <p:cNvCxnSpPr>
            <a:cxnSpLocks/>
          </p:cNvCxnSpPr>
          <p:nvPr/>
        </p:nvCxnSpPr>
        <p:spPr>
          <a:xfrm rot="16200000" flipV="1">
            <a:off x="5812044" y="132448"/>
            <a:ext cx="466344" cy="6135624"/>
          </a:xfrm>
          <a:prstGeom prst="curvedConnector3">
            <a:avLst>
              <a:gd name="adj1" fmla="val 266761"/>
            </a:avLst>
          </a:prstGeom>
          <a:ln w="57150">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CD0811CC-334C-A633-8A28-52A5EAAC456B}"/>
              </a:ext>
            </a:extLst>
          </p:cNvPr>
          <p:cNvSpPr txBox="1"/>
          <p:nvPr/>
        </p:nvSpPr>
        <p:spPr>
          <a:xfrm>
            <a:off x="4118060" y="1138018"/>
            <a:ext cx="3854311" cy="954107"/>
          </a:xfrm>
          <a:prstGeom prst="rect">
            <a:avLst/>
          </a:prstGeom>
          <a:noFill/>
        </p:spPr>
        <p:txBody>
          <a:bodyPr wrap="square" rtlCol="0">
            <a:spAutoFit/>
          </a:bodyPr>
          <a:lstStyle/>
          <a:p>
            <a:pPr algn="ctr"/>
            <a:r>
              <a:rPr lang="en-US" sz="2800" dirty="0"/>
              <a:t>approximate randomness recovery</a:t>
            </a:r>
          </a:p>
        </p:txBody>
      </p:sp>
      <p:sp>
        <p:nvSpPr>
          <p:cNvPr id="5" name="TextBox 4">
            <a:extLst>
              <a:ext uri="{FF2B5EF4-FFF2-40B4-BE49-F238E27FC236}">
                <a16:creationId xmlns:a16="http://schemas.microsoft.com/office/drawing/2014/main" id="{BFB5C5A6-751E-2B64-1070-A6551B92BCE3}"/>
              </a:ext>
            </a:extLst>
          </p:cNvPr>
          <p:cNvSpPr txBox="1"/>
          <p:nvPr/>
        </p:nvSpPr>
        <p:spPr>
          <a:xfrm>
            <a:off x="1778722" y="2970129"/>
            <a:ext cx="2124812" cy="523220"/>
          </a:xfrm>
          <a:prstGeom prst="rect">
            <a:avLst/>
          </a:prstGeom>
          <a:solidFill>
            <a:schemeClr val="bg1"/>
          </a:solidFill>
        </p:spPr>
        <p:txBody>
          <a:bodyPr wrap="none" rtlCol="0">
            <a:spAutoFit/>
          </a:bodyPr>
          <a:lstStyle/>
          <a:p>
            <a:r>
              <a:rPr lang="en-US" sz="2800" dirty="0"/>
              <a:t>randomness</a:t>
            </a:r>
          </a:p>
        </p:txBody>
      </p:sp>
      <p:sp>
        <p:nvSpPr>
          <p:cNvPr id="12" name="TextBox 11">
            <a:extLst>
              <a:ext uri="{FF2B5EF4-FFF2-40B4-BE49-F238E27FC236}">
                <a16:creationId xmlns:a16="http://schemas.microsoft.com/office/drawing/2014/main" id="{182A86E5-A8A1-0A33-DE9E-8F95E4C33FF6}"/>
              </a:ext>
            </a:extLst>
          </p:cNvPr>
          <p:cNvSpPr txBox="1"/>
          <p:nvPr/>
        </p:nvSpPr>
        <p:spPr>
          <a:xfrm>
            <a:off x="221672" y="3296272"/>
            <a:ext cx="5874327" cy="954107"/>
          </a:xfrm>
          <a:prstGeom prst="rect">
            <a:avLst/>
          </a:prstGeom>
          <a:noFill/>
        </p:spPr>
        <p:txBody>
          <a:bodyPr wrap="square" rtlCol="0">
            <a:spAutoFit/>
          </a:bodyPr>
          <a:lstStyle/>
          <a:p>
            <a:pPr algn="ctr"/>
            <a:r>
              <a:rPr lang="en-US" sz="2800" b="1" dirty="0">
                <a:solidFill>
                  <a:schemeClr val="accent2"/>
                </a:solidFill>
              </a:rPr>
              <a:t>pseudorandom codeword: </a:t>
            </a:r>
          </a:p>
          <a:p>
            <a:pPr algn="ctr"/>
            <a:r>
              <a:rPr lang="en-US" sz="2800" b="1" dirty="0">
                <a:solidFill>
                  <a:schemeClr val="accent2"/>
                </a:solidFill>
              </a:rPr>
              <a:t>Enc(1)</a:t>
            </a:r>
          </a:p>
        </p:txBody>
      </p:sp>
      <mc:AlternateContent xmlns:mc="http://schemas.openxmlformats.org/markup-compatibility/2006">
        <mc:Choice xmlns:a14="http://schemas.microsoft.com/office/drawing/2010/main" Requires="a14">
          <p:sp>
            <p:nvSpPr>
              <p:cNvPr id="16" name="Rounded Rectangle 15">
                <a:extLst>
                  <a:ext uri="{FF2B5EF4-FFF2-40B4-BE49-F238E27FC236}">
                    <a16:creationId xmlns:a16="http://schemas.microsoft.com/office/drawing/2014/main" id="{1E8BB333-AEB4-918B-4A5C-0ABE33A937B7}"/>
                  </a:ext>
                </a:extLst>
              </p:cNvPr>
              <p:cNvSpPr/>
              <p:nvPr/>
            </p:nvSpPr>
            <p:spPr>
              <a:xfrm>
                <a:off x="548972" y="5174780"/>
                <a:ext cx="11377391" cy="1201513"/>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To detect, output </a:t>
                </a:r>
                <a14:m>
                  <m:oMath xmlns:m="http://schemas.openxmlformats.org/officeDocument/2006/math">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𝐷𝑒</m:t>
                    </m:r>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𝑠𝑘</m:t>
                        </m:r>
                      </m:sub>
                    </m:s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r>
                      <m:rPr>
                        <m:sty m:val="p"/>
                      </m:r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RandomnessRecovery</m:t>
                    </m:r>
                    <m:d>
                      <m:d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dPr>
                      <m:e>
                        <m:r>
                          <m:rPr>
                            <m:sty m:val="p"/>
                          </m:r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content</m:t>
                        </m:r>
                      </m:e>
                    </m:d>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oMath>
                </a14:m>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p:sp>
            <p:nvSpPr>
              <p:cNvPr id="16" name="Rounded Rectangle 15">
                <a:extLst>
                  <a:ext uri="{FF2B5EF4-FFF2-40B4-BE49-F238E27FC236}">
                    <a16:creationId xmlns:a16="http://schemas.microsoft.com/office/drawing/2014/main" id="{1E8BB333-AEB4-918B-4A5C-0ABE33A937B7}"/>
                  </a:ext>
                </a:extLst>
              </p:cNvPr>
              <p:cNvSpPr>
                <a:spLocks noRot="1" noChangeAspect="1" noMove="1" noResize="1" noEditPoints="1" noAdjustHandles="1" noChangeArrowheads="1" noChangeShapeType="1" noTextEdit="1"/>
              </p:cNvSpPr>
              <p:nvPr/>
            </p:nvSpPr>
            <p:spPr>
              <a:xfrm>
                <a:off x="548972" y="5174780"/>
                <a:ext cx="11377391" cy="1201513"/>
              </a:xfrm>
              <a:prstGeom prst="roundRect">
                <a:avLst/>
              </a:prstGeom>
              <a:blipFill>
                <a:blip r:embed="rId5"/>
                <a:stretch>
                  <a:fillRect/>
                </a:stretch>
              </a:blipFill>
              <a:ln w="19050" cap="flat" cmpd="sng" algn="ctr">
                <a:solidFill>
                  <a:sysClr val="window" lastClr="FFFFFF"/>
                </a:solidFill>
                <a:prstDash val="solid"/>
                <a:miter lim="800000"/>
              </a:ln>
              <a:effectLst/>
            </p:spPr>
            <p:txBody>
              <a:bodyPr/>
              <a:lstStyle/>
              <a:p>
                <a:r>
                  <a:rPr lang="en-US">
                    <a:noFill/>
                  </a:rPr>
                  <a:t> </a:t>
                </a:r>
              </a:p>
            </p:txBody>
          </p:sp>
        </mc:Fallback>
      </mc:AlternateContent>
    </p:spTree>
    <p:extLst>
      <p:ext uri="{BB962C8B-B14F-4D97-AF65-F5344CB8AC3E}">
        <p14:creationId xmlns:p14="http://schemas.microsoft.com/office/powerpoint/2010/main" val="105390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A717-B159-52F5-FF5D-A0C763B86B4B}"/>
              </a:ext>
            </a:extLst>
          </p:cNvPr>
          <p:cNvSpPr>
            <a:spLocks noGrp="1"/>
          </p:cNvSpPr>
          <p:nvPr>
            <p:ph type="title"/>
          </p:nvPr>
        </p:nvSpPr>
        <p:spPr>
          <a:xfrm>
            <a:off x="91226" y="-105628"/>
            <a:ext cx="10515600" cy="1325563"/>
          </a:xfrm>
        </p:spPr>
        <p:txBody>
          <a:bodyPr/>
          <a:lstStyle/>
          <a:p>
            <a:r>
              <a:rPr lang="en-US" dirty="0"/>
              <a:t>Proving substitution robustness</a:t>
            </a:r>
          </a:p>
        </p:txBody>
      </p:sp>
      <mc:AlternateContent xmlns:mc="http://schemas.openxmlformats.org/markup-compatibility/2006">
        <mc:Choice xmlns:a14="http://schemas.microsoft.com/office/drawing/2010/main" Requires="a14">
          <p:sp>
            <p:nvSpPr>
              <p:cNvPr id="5" name="Rounded Rectangle 4">
                <a:extLst>
                  <a:ext uri="{FF2B5EF4-FFF2-40B4-BE49-F238E27FC236}">
                    <a16:creationId xmlns:a16="http://schemas.microsoft.com/office/drawing/2014/main" id="{2AEAA198-5A39-A858-07E8-B81273E19B16}"/>
                  </a:ext>
                </a:extLst>
              </p:cNvPr>
              <p:cNvSpPr/>
              <p:nvPr/>
            </p:nvSpPr>
            <p:spPr>
              <a:xfrm>
                <a:off x="407304" y="962209"/>
                <a:ext cx="11377391" cy="2327520"/>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1. Lemma [CG24]: The error introduced by randomness recovery is captured by a </a:t>
                </a:r>
                <a14:m>
                  <m:oMath xmlns:m="http://schemas.openxmlformats.org/officeDocument/2006/math">
                    <m:sSub>
                      <m:sSubPr>
                        <m:ctrlPr>
                          <a:rPr kumimoji="0" lang="en-US"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sz="32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a14:m>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-bounded “embedding</a:t>
                </a:r>
                <a:r>
                  <a:rPr kumimoji="0" lang="en-US" sz="3200" b="0" i="0" u="none" strike="noStrike" kern="0" cap="none" spc="0" normalizeH="0" noProof="0" dirty="0">
                    <a:ln>
                      <a:noFill/>
                    </a:ln>
                    <a:solidFill>
                      <a:prstClr val="white"/>
                    </a:solidFill>
                    <a:effectLst/>
                    <a:uLnTx/>
                    <a:uFillTx/>
                    <a:latin typeface="Calibri" panose="020F0502020204030204"/>
                    <a:ea typeface="+mn-ea"/>
                    <a:cs typeface="+mn-cs"/>
                  </a:rPr>
                  <a:t> channel”</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baseline="0" dirty="0">
                    <a:solidFill>
                      <a:prstClr val="white"/>
                    </a:solidFill>
                    <a:latin typeface="Calibri" panose="020F0502020204030204"/>
                  </a:rPr>
                  <a:t>(where</a:t>
                </a:r>
                <a:r>
                  <a:rPr lang="en-US" sz="2800" kern="0" dirty="0">
                    <a:solidFill>
                      <a:prstClr val="white"/>
                    </a:solidFill>
                    <a:latin typeface="Calibri" panose="020F0502020204030204"/>
                  </a:rPr>
                  <a:t> </a:t>
                </a:r>
                <a14:m>
                  <m:oMath xmlns:m="http://schemas.openxmlformats.org/officeDocument/2006/math">
                    <m:sSub>
                      <m:sSubPr>
                        <m:ctrlPr>
                          <a:rPr lang="en-US" sz="2800" b="0" i="1" kern="0" smtClean="0">
                            <a:solidFill>
                              <a:prstClr val="white"/>
                            </a:solidFill>
                            <a:latin typeface="Cambria Math" panose="02040503050406030204" pitchFamily="18" charset="0"/>
                          </a:rPr>
                        </m:ctrlPr>
                      </m:sSubPr>
                      <m:e>
                        <m:r>
                          <a:rPr lang="en-US" sz="2800" b="0" i="1" kern="0" smtClean="0">
                            <a:solidFill>
                              <a:prstClr val="white"/>
                            </a:solidFill>
                            <a:latin typeface="Cambria Math" panose="02040503050406030204" pitchFamily="18" charset="0"/>
                          </a:rPr>
                          <m:t>𝑐</m:t>
                        </m:r>
                      </m:e>
                      <m:sub>
                        <m:r>
                          <a:rPr lang="en-US" sz="2800" b="0" i="1" kern="0" smtClean="0">
                            <a:solidFill>
                              <a:prstClr val="white"/>
                            </a:solidFill>
                            <a:latin typeface="Cambria Math" panose="02040503050406030204" pitchFamily="18" charset="0"/>
                          </a:rPr>
                          <m:t>1</m:t>
                        </m:r>
                      </m:sub>
                    </m:sSub>
                  </m:oMath>
                </a14:m>
                <a:r>
                  <a:rPr lang="en-US" sz="2800" kern="0" dirty="0">
                    <a:solidFill>
                      <a:prstClr val="white"/>
                    </a:solidFill>
                    <a:latin typeface="Calibri" panose="020F0502020204030204"/>
                  </a:rPr>
                  <a:t> is a function of the entropy in the response).</a:t>
                </a: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Choice>
        <mc:Fallback>
          <p:sp>
            <p:nvSpPr>
              <p:cNvPr id="5" name="Rounded Rectangle 4">
                <a:extLst>
                  <a:ext uri="{FF2B5EF4-FFF2-40B4-BE49-F238E27FC236}">
                    <a16:creationId xmlns:a16="http://schemas.microsoft.com/office/drawing/2014/main" id="{2AEAA198-5A39-A858-07E8-B81273E19B16}"/>
                  </a:ext>
                </a:extLst>
              </p:cNvPr>
              <p:cNvSpPr>
                <a:spLocks noRot="1" noChangeAspect="1" noMove="1" noResize="1" noEditPoints="1" noAdjustHandles="1" noChangeArrowheads="1" noChangeShapeType="1" noTextEdit="1"/>
              </p:cNvSpPr>
              <p:nvPr/>
            </p:nvSpPr>
            <p:spPr>
              <a:xfrm>
                <a:off x="407304" y="962209"/>
                <a:ext cx="11377391" cy="2327520"/>
              </a:xfrm>
              <a:prstGeom prst="roundRect">
                <a:avLst/>
              </a:prstGeom>
              <a:blipFill>
                <a:blip r:embed="rId2"/>
                <a:stretch>
                  <a:fillRect/>
                </a:stretch>
              </a:blipFill>
              <a:ln w="19050" cap="flat" cmpd="sng" algn="ctr">
                <a:solidFill>
                  <a:sysClr val="window" lastClr="FFFFFF"/>
                </a:solidFill>
                <a:prstDash val="solid"/>
                <a:miter lim="8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ounded Rectangle 5">
                <a:extLst>
                  <a:ext uri="{FF2B5EF4-FFF2-40B4-BE49-F238E27FC236}">
                    <a16:creationId xmlns:a16="http://schemas.microsoft.com/office/drawing/2014/main" id="{16BD4FFC-03FD-E934-AB9A-D2633017B428}"/>
                  </a:ext>
                </a:extLst>
              </p:cNvPr>
              <p:cNvSpPr/>
              <p:nvPr/>
            </p:nvSpPr>
            <p:spPr>
              <a:xfrm>
                <a:off x="407304" y="3667587"/>
                <a:ext cx="11377391" cy="1089228"/>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alibri" panose="020F0502020204030204"/>
                  </a:rPr>
                  <a:t>2. The composition of </a:t>
                </a:r>
                <a14:m>
                  <m:oMath xmlns:m="http://schemas.openxmlformats.org/officeDocument/2006/math">
                    <m:sSub>
                      <m:sSubPr>
                        <m:ctrlPr>
                          <a:rPr lang="en-US" sz="2800" b="0" i="1" kern="0" smtClean="0">
                            <a:solidFill>
                              <a:prstClr val="white"/>
                            </a:solidFill>
                            <a:latin typeface="Cambria Math" panose="02040503050406030204" pitchFamily="18" charset="0"/>
                          </a:rPr>
                        </m:ctrlPr>
                      </m:sSubPr>
                      <m:e>
                        <m:r>
                          <a:rPr lang="en-US" sz="2800" b="0" i="1" kern="0" smtClean="0">
                            <a:solidFill>
                              <a:prstClr val="white"/>
                            </a:solidFill>
                            <a:latin typeface="Cambria Math" panose="02040503050406030204" pitchFamily="18" charset="0"/>
                          </a:rPr>
                          <m:t>𝑐</m:t>
                        </m:r>
                      </m:e>
                      <m:sub>
                        <m:r>
                          <a:rPr lang="en-US" sz="2800" b="0" i="1" kern="0" smtClean="0">
                            <a:solidFill>
                              <a:prstClr val="white"/>
                            </a:solidFill>
                            <a:latin typeface="Cambria Math" panose="02040503050406030204" pitchFamily="18" charset="0"/>
                          </a:rPr>
                          <m:t>1</m:t>
                        </m:r>
                      </m:sub>
                    </m:sSub>
                  </m:oMath>
                </a14:m>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 and </a:t>
                </a:r>
                <a14:m>
                  <m:oMath xmlns:m="http://schemas.openxmlformats.org/officeDocument/2006/math">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a14:m>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 bounded channels is </a:t>
                </a:r>
                <a14:m>
                  <m:oMath xmlns:m="http://schemas.openxmlformats.org/officeDocument/2006/math">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1</m:t>
                        </m:r>
                      </m:sub>
                    </m:s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𝑐</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2</m:t>
                        </m:r>
                      </m:sub>
                    </m:s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mn-ea"/>
                        <a:cs typeface="+mn-cs"/>
                      </a:rPr>
                      <m:t>)</m:t>
                    </m:r>
                  </m:oMath>
                </a14:m>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-bounded.</a:t>
                </a:r>
              </a:p>
            </p:txBody>
          </p:sp>
        </mc:Choice>
        <mc:Fallback>
          <p:sp>
            <p:nvSpPr>
              <p:cNvPr id="6" name="Rounded Rectangle 5">
                <a:extLst>
                  <a:ext uri="{FF2B5EF4-FFF2-40B4-BE49-F238E27FC236}">
                    <a16:creationId xmlns:a16="http://schemas.microsoft.com/office/drawing/2014/main" id="{16BD4FFC-03FD-E934-AB9A-D2633017B428}"/>
                  </a:ext>
                </a:extLst>
              </p:cNvPr>
              <p:cNvSpPr>
                <a:spLocks noRot="1" noChangeAspect="1" noMove="1" noResize="1" noEditPoints="1" noAdjustHandles="1" noChangeArrowheads="1" noChangeShapeType="1" noTextEdit="1"/>
              </p:cNvSpPr>
              <p:nvPr/>
            </p:nvSpPr>
            <p:spPr>
              <a:xfrm>
                <a:off x="407304" y="3667587"/>
                <a:ext cx="11377391" cy="1089228"/>
              </a:xfrm>
              <a:prstGeom prst="roundRect">
                <a:avLst/>
              </a:prstGeom>
              <a:blipFill>
                <a:blip r:embed="rId3"/>
                <a:stretch>
                  <a:fillRect/>
                </a:stretch>
              </a:blipFill>
              <a:ln w="19050" cap="flat" cmpd="sng" algn="ctr">
                <a:solidFill>
                  <a:sysClr val="window" lastClr="FFFFFF"/>
                </a:solidFill>
                <a:prstDash val="solid"/>
                <a:miter lim="8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ounded Rectangle 6">
                <a:extLst>
                  <a:ext uri="{FF2B5EF4-FFF2-40B4-BE49-F238E27FC236}">
                    <a16:creationId xmlns:a16="http://schemas.microsoft.com/office/drawing/2014/main" id="{639334E8-972E-3E0D-7FC4-29D435579501}"/>
                  </a:ext>
                </a:extLst>
              </p:cNvPr>
              <p:cNvSpPr/>
              <p:nvPr/>
            </p:nvSpPr>
            <p:spPr>
              <a:xfrm>
                <a:off x="407304" y="5056357"/>
                <a:ext cx="11377391" cy="1089228"/>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alibri" panose="020F0502020204030204"/>
                  </a:rPr>
                  <a:t>3. The PRC used tolerates </a:t>
                </a:r>
                <a14:m>
                  <m:oMath xmlns:m="http://schemas.openxmlformats.org/officeDocument/2006/math">
                    <m:r>
                      <a:rPr lang="en-US" sz="2800" b="0" i="1" kern="0" smtClean="0">
                        <a:solidFill>
                          <a:prstClr val="white"/>
                        </a:solidFill>
                        <a:latin typeface="Cambria Math" panose="02040503050406030204" pitchFamily="18" charset="0"/>
                      </a:rPr>
                      <m:t>(</m:t>
                    </m:r>
                    <m:sSub>
                      <m:sSubPr>
                        <m:ctrlPr>
                          <a:rPr lang="en-US" sz="2800" b="0" i="1" kern="0" smtClean="0">
                            <a:solidFill>
                              <a:prstClr val="white"/>
                            </a:solidFill>
                            <a:latin typeface="Cambria Math" panose="02040503050406030204" pitchFamily="18" charset="0"/>
                          </a:rPr>
                        </m:ctrlPr>
                      </m:sSubPr>
                      <m:e>
                        <m:r>
                          <a:rPr lang="en-US" sz="2800" b="0" i="1" kern="0" smtClean="0">
                            <a:solidFill>
                              <a:prstClr val="white"/>
                            </a:solidFill>
                            <a:latin typeface="Cambria Math" panose="02040503050406030204" pitchFamily="18" charset="0"/>
                          </a:rPr>
                          <m:t>𝑐</m:t>
                        </m:r>
                      </m:e>
                      <m:sub>
                        <m:r>
                          <a:rPr lang="en-US" sz="2800" b="0" i="1" kern="0" smtClean="0">
                            <a:solidFill>
                              <a:prstClr val="white"/>
                            </a:solidFill>
                            <a:latin typeface="Cambria Math" panose="02040503050406030204" pitchFamily="18" charset="0"/>
                          </a:rPr>
                          <m:t>1</m:t>
                        </m:r>
                      </m:sub>
                    </m:sSub>
                    <m:r>
                      <a:rPr lang="en-US" sz="2800" b="0" i="1" kern="0" smtClean="0">
                        <a:solidFill>
                          <a:prstClr val="white"/>
                        </a:solidFill>
                        <a:latin typeface="Cambria Math" panose="02040503050406030204" pitchFamily="18" charset="0"/>
                      </a:rPr>
                      <m:t>+</m:t>
                    </m:r>
                    <m:sSub>
                      <m:sSubPr>
                        <m:ctrlPr>
                          <a:rPr lang="en-US" sz="2800" b="0" i="1" kern="0" smtClean="0">
                            <a:solidFill>
                              <a:prstClr val="white"/>
                            </a:solidFill>
                            <a:latin typeface="Cambria Math" panose="02040503050406030204" pitchFamily="18" charset="0"/>
                          </a:rPr>
                        </m:ctrlPr>
                      </m:sSubPr>
                      <m:e>
                        <m:r>
                          <a:rPr lang="en-US" sz="2800" b="0" i="1" kern="0" smtClean="0">
                            <a:solidFill>
                              <a:prstClr val="white"/>
                            </a:solidFill>
                            <a:latin typeface="Cambria Math" panose="02040503050406030204" pitchFamily="18" charset="0"/>
                          </a:rPr>
                          <m:t>𝑐</m:t>
                        </m:r>
                      </m:e>
                      <m:sub>
                        <m:r>
                          <a:rPr lang="en-US" sz="2800" b="0" i="1" kern="0" smtClean="0">
                            <a:solidFill>
                              <a:prstClr val="white"/>
                            </a:solidFill>
                            <a:latin typeface="Cambria Math" panose="02040503050406030204" pitchFamily="18" charset="0"/>
                          </a:rPr>
                          <m:t>2</m:t>
                        </m:r>
                      </m:sub>
                    </m:sSub>
                    <m:r>
                      <a:rPr lang="en-US" sz="2800" b="0" i="1" kern="0" smtClean="0">
                        <a:solidFill>
                          <a:prstClr val="white"/>
                        </a:solidFill>
                        <a:latin typeface="Cambria Math" panose="02040503050406030204" pitchFamily="18" charset="0"/>
                      </a:rPr>
                      <m:t>)</m:t>
                    </m:r>
                  </m:oMath>
                </a14:m>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-bounded error channels.</a:t>
                </a:r>
              </a:p>
            </p:txBody>
          </p:sp>
        </mc:Choice>
        <mc:Fallback>
          <p:sp>
            <p:nvSpPr>
              <p:cNvPr id="7" name="Rounded Rectangle 6">
                <a:extLst>
                  <a:ext uri="{FF2B5EF4-FFF2-40B4-BE49-F238E27FC236}">
                    <a16:creationId xmlns:a16="http://schemas.microsoft.com/office/drawing/2014/main" id="{639334E8-972E-3E0D-7FC4-29D435579501}"/>
                  </a:ext>
                </a:extLst>
              </p:cNvPr>
              <p:cNvSpPr>
                <a:spLocks noRot="1" noChangeAspect="1" noMove="1" noResize="1" noEditPoints="1" noAdjustHandles="1" noChangeArrowheads="1" noChangeShapeType="1" noTextEdit="1"/>
              </p:cNvSpPr>
              <p:nvPr/>
            </p:nvSpPr>
            <p:spPr>
              <a:xfrm>
                <a:off x="407304" y="5056357"/>
                <a:ext cx="11377391" cy="1089228"/>
              </a:xfrm>
              <a:prstGeom prst="roundRect">
                <a:avLst/>
              </a:prstGeom>
              <a:blipFill>
                <a:blip r:embed="rId4"/>
                <a:stretch>
                  <a:fillRect/>
                </a:stretch>
              </a:blipFill>
              <a:ln w="19050" cap="flat" cmpd="sng" algn="ctr">
                <a:solidFill>
                  <a:sysClr val="window" lastClr="FFFFFF"/>
                </a:solidFill>
                <a:prstDash val="solid"/>
                <a:miter lim="8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DE8A157-B63B-9008-2653-87C35AAE40E5}"/>
                  </a:ext>
                </a:extLst>
              </p:cNvPr>
              <p:cNvSpPr txBox="1"/>
              <p:nvPr/>
            </p:nvSpPr>
            <p:spPr>
              <a:xfrm>
                <a:off x="407304" y="6214294"/>
                <a:ext cx="8585684" cy="523220"/>
              </a:xfrm>
              <a:prstGeom prst="rect">
                <a:avLst/>
              </a:prstGeom>
              <a:noFill/>
            </p:spPr>
            <p:txBody>
              <a:bodyPr wrap="none" rtlCol="0">
                <a:spAutoFit/>
              </a:bodyPr>
              <a:lstStyle/>
              <a:p>
                <a:r>
                  <a:rPr lang="en-US" sz="2800" dirty="0"/>
                  <a:t>⇨ the watermark is robust to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2</m:t>
                        </m:r>
                      </m:sub>
                    </m:sSub>
                  </m:oMath>
                </a14:m>
                <a:r>
                  <a:rPr lang="en-US" sz="2800" dirty="0"/>
                  <a:t>-bounded error channels! </a:t>
                </a:r>
              </a:p>
            </p:txBody>
          </p:sp>
        </mc:Choice>
        <mc:Fallback>
          <p:sp>
            <p:nvSpPr>
              <p:cNvPr id="8" name="TextBox 7">
                <a:extLst>
                  <a:ext uri="{FF2B5EF4-FFF2-40B4-BE49-F238E27FC236}">
                    <a16:creationId xmlns:a16="http://schemas.microsoft.com/office/drawing/2014/main" id="{1DE8A157-B63B-9008-2653-87C35AAE40E5}"/>
                  </a:ext>
                </a:extLst>
              </p:cNvPr>
              <p:cNvSpPr txBox="1">
                <a:spLocks noRot="1" noChangeAspect="1" noMove="1" noResize="1" noEditPoints="1" noAdjustHandles="1" noChangeArrowheads="1" noChangeShapeType="1" noTextEdit="1"/>
              </p:cNvSpPr>
              <p:nvPr/>
            </p:nvSpPr>
            <p:spPr>
              <a:xfrm>
                <a:off x="407304" y="6214294"/>
                <a:ext cx="8585684" cy="523220"/>
              </a:xfrm>
              <a:prstGeom prst="rect">
                <a:avLst/>
              </a:prstGeom>
              <a:blipFill>
                <a:blip r:embed="rId5"/>
                <a:stretch>
                  <a:fillRect l="-1479" t="-11905" r="-1627" b="-30952"/>
                </a:stretch>
              </a:blipFill>
            </p:spPr>
            <p:txBody>
              <a:bodyPr/>
              <a:lstStyle/>
              <a:p>
                <a:r>
                  <a:rPr lang="en-US">
                    <a:noFill/>
                  </a:rPr>
                  <a:t> </a:t>
                </a:r>
              </a:p>
            </p:txBody>
          </p:sp>
        </mc:Fallback>
      </mc:AlternateContent>
    </p:spTree>
    <p:extLst>
      <p:ext uri="{BB962C8B-B14F-4D97-AF65-F5344CB8AC3E}">
        <p14:creationId xmlns:p14="http://schemas.microsoft.com/office/powerpoint/2010/main" val="120741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6F62-337C-2286-FEDC-94AEBE711100}"/>
              </a:ext>
            </a:extLst>
          </p:cNvPr>
          <p:cNvSpPr>
            <a:spLocks noGrp="1"/>
          </p:cNvSpPr>
          <p:nvPr>
            <p:ph type="title"/>
          </p:nvPr>
        </p:nvSpPr>
        <p:spPr/>
        <p:txBody>
          <a:bodyPr/>
          <a:lstStyle/>
          <a:p>
            <a:r>
              <a:rPr lang="en-US" dirty="0"/>
              <a:t>Watermarking template: LLMs</a:t>
            </a:r>
          </a:p>
        </p:txBody>
      </p:sp>
      <p:sp>
        <p:nvSpPr>
          <p:cNvPr id="5" name="Rounded Rectangle 4">
            <a:extLst>
              <a:ext uri="{FF2B5EF4-FFF2-40B4-BE49-F238E27FC236}">
                <a16:creationId xmlns:a16="http://schemas.microsoft.com/office/drawing/2014/main" id="{0E4C343C-471D-0CC6-D978-003DF903D3E5}"/>
              </a:ext>
            </a:extLst>
          </p:cNvPr>
          <p:cNvSpPr/>
          <p:nvPr/>
        </p:nvSpPr>
        <p:spPr>
          <a:xfrm>
            <a:off x="2261151" y="1690687"/>
            <a:ext cx="7669697" cy="48021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Theorem [CG24]:</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We construct the first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undetectable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LLM watermark with robustness to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any constant rate of</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Random word substitutions, and</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Random word deletions</a:t>
            </a:r>
          </a:p>
        </p:txBody>
      </p:sp>
    </p:spTree>
    <p:extLst>
      <p:ext uri="{BB962C8B-B14F-4D97-AF65-F5344CB8AC3E}">
        <p14:creationId xmlns:p14="http://schemas.microsoft.com/office/powerpoint/2010/main" val="262499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A717-B159-52F5-FF5D-A0C763B86B4B}"/>
              </a:ext>
            </a:extLst>
          </p:cNvPr>
          <p:cNvSpPr>
            <a:spLocks noGrp="1"/>
          </p:cNvSpPr>
          <p:nvPr>
            <p:ph type="title"/>
          </p:nvPr>
        </p:nvSpPr>
        <p:spPr>
          <a:xfrm>
            <a:off x="91226" y="-105628"/>
            <a:ext cx="10515600" cy="1325563"/>
          </a:xfrm>
        </p:spPr>
        <p:txBody>
          <a:bodyPr/>
          <a:lstStyle/>
          <a:p>
            <a:r>
              <a:rPr lang="en-US" dirty="0"/>
              <a:t>Proving robustness, more generally</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DE8A157-B63B-9008-2653-87C35AAE40E5}"/>
                  </a:ext>
                </a:extLst>
              </p:cNvPr>
              <p:cNvSpPr txBox="1"/>
              <p:nvPr/>
            </p:nvSpPr>
            <p:spPr>
              <a:xfrm>
                <a:off x="420183" y="1219935"/>
                <a:ext cx="11157924" cy="1815882"/>
              </a:xfrm>
              <a:prstGeom prst="rect">
                <a:avLst/>
              </a:prstGeom>
              <a:noFill/>
            </p:spPr>
            <p:txBody>
              <a:bodyPr wrap="square" rtlCol="0">
                <a:spAutoFit/>
              </a:bodyPr>
              <a:lstStyle/>
              <a:p>
                <a:r>
                  <a:rPr lang="en-US" sz="2800" dirty="0"/>
                  <a:t>Suppose we have a PRC robust to all channels in a class C.</a:t>
                </a:r>
              </a:p>
              <a:p>
                <a:endParaRPr lang="en-US" sz="2800" dirty="0"/>
              </a:p>
              <a:p>
                <a:r>
                  <a:rPr lang="en-US" sz="2800" dirty="0"/>
                  <a:t>To show the watermark is robust to an error channel </a:t>
                </a:r>
                <a14:m>
                  <m:oMath xmlns:m="http://schemas.openxmlformats.org/officeDocument/2006/math">
                    <m:r>
                      <a:rPr lang="en-US" sz="2800" i="1" smtClean="0">
                        <a:latin typeface="Cambria Math" panose="02040503050406030204" pitchFamily="18" charset="0"/>
                        <a:ea typeface="Cambria Math" panose="02040503050406030204" pitchFamily="18" charset="0"/>
                      </a:rPr>
                      <m:t>ℇ</m:t>
                    </m:r>
                  </m:oMath>
                </a14:m>
                <a:r>
                  <a:rPr lang="en-US" sz="2800" dirty="0"/>
                  <a:t>, show:</a:t>
                </a:r>
              </a:p>
              <a:p>
                <a:endParaRPr lang="en-US" sz="2800" dirty="0"/>
              </a:p>
            </p:txBody>
          </p:sp>
        </mc:Choice>
        <mc:Fallback>
          <p:sp>
            <p:nvSpPr>
              <p:cNvPr id="8" name="TextBox 7">
                <a:extLst>
                  <a:ext uri="{FF2B5EF4-FFF2-40B4-BE49-F238E27FC236}">
                    <a16:creationId xmlns:a16="http://schemas.microsoft.com/office/drawing/2014/main" id="{1DE8A157-B63B-9008-2653-87C35AAE40E5}"/>
                  </a:ext>
                </a:extLst>
              </p:cNvPr>
              <p:cNvSpPr txBox="1">
                <a:spLocks noRot="1" noChangeAspect="1" noMove="1" noResize="1" noEditPoints="1" noAdjustHandles="1" noChangeArrowheads="1" noChangeShapeType="1" noTextEdit="1"/>
              </p:cNvSpPr>
              <p:nvPr/>
            </p:nvSpPr>
            <p:spPr>
              <a:xfrm>
                <a:off x="420183" y="1219935"/>
                <a:ext cx="11157924" cy="1815882"/>
              </a:xfrm>
              <a:prstGeom prst="rect">
                <a:avLst/>
              </a:prstGeom>
              <a:blipFill>
                <a:blip r:embed="rId2"/>
                <a:stretch>
                  <a:fillRect l="-1138" t="-41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ounded Rectangle 2">
                <a:extLst>
                  <a:ext uri="{FF2B5EF4-FFF2-40B4-BE49-F238E27FC236}">
                    <a16:creationId xmlns:a16="http://schemas.microsoft.com/office/drawing/2014/main" id="{F4332B12-6EF8-104D-AF17-A7ADD78B36B7}"/>
                  </a:ext>
                </a:extLst>
              </p:cNvPr>
              <p:cNvSpPr/>
              <p:nvPr/>
            </p:nvSpPr>
            <p:spPr>
              <a:xfrm>
                <a:off x="407304" y="2755596"/>
                <a:ext cx="11377391" cy="1089228"/>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ℇ∘</m:t>
                      </m:r>
                      <m:d>
                        <m:dPr>
                          <m:ctrl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dPr>
                        <m:e>
                          <m:r>
                            <m:rPr>
                              <m:sty m:val="p"/>
                            </m:r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embedding</m:t>
                          </m:r>
                          <m: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 </m:t>
                          </m:r>
                          <m:r>
                            <m:rPr>
                              <m:sty m:val="p"/>
                            </m:r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channel</m:t>
                          </m:r>
                        </m:e>
                      </m:d>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m:t>
                      </m:r>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𝐶</m:t>
                      </m:r>
                    </m:oMath>
                  </m:oMathPara>
                </a14:m>
                <a:endParaRPr kumimoji="0" lang="en-US" sz="2800" b="0" u="none" strike="noStrike" kern="0" cap="none" spc="0" normalizeH="0" baseline="0" noProof="0" dirty="0">
                  <a:ln>
                    <a:noFill/>
                  </a:ln>
                  <a:solidFill>
                    <a:prstClr val="white"/>
                  </a:solidFill>
                  <a:effectLst/>
                  <a:uLnTx/>
                  <a:uFillTx/>
                  <a:latin typeface="Calibri" panose="020F0502020204030204"/>
                </a:endParaRPr>
              </a:p>
            </p:txBody>
          </p:sp>
        </mc:Choice>
        <mc:Fallback>
          <p:sp>
            <p:nvSpPr>
              <p:cNvPr id="3" name="Rounded Rectangle 2">
                <a:extLst>
                  <a:ext uri="{FF2B5EF4-FFF2-40B4-BE49-F238E27FC236}">
                    <a16:creationId xmlns:a16="http://schemas.microsoft.com/office/drawing/2014/main" id="{F4332B12-6EF8-104D-AF17-A7ADD78B36B7}"/>
                  </a:ext>
                </a:extLst>
              </p:cNvPr>
              <p:cNvSpPr>
                <a:spLocks noRot="1" noChangeAspect="1" noMove="1" noResize="1" noEditPoints="1" noAdjustHandles="1" noChangeArrowheads="1" noChangeShapeType="1" noTextEdit="1"/>
              </p:cNvSpPr>
              <p:nvPr/>
            </p:nvSpPr>
            <p:spPr>
              <a:xfrm>
                <a:off x="407304" y="2755596"/>
                <a:ext cx="11377391" cy="1089228"/>
              </a:xfrm>
              <a:prstGeom prst="roundRect">
                <a:avLst/>
              </a:prstGeom>
              <a:blipFill>
                <a:blip r:embed="rId3"/>
                <a:stretch>
                  <a:fillRect/>
                </a:stretch>
              </a:blipFill>
              <a:ln w="19050" cap="flat" cmpd="sng" algn="ctr">
                <a:solidFill>
                  <a:sysClr val="window" lastClr="FFFFFF"/>
                </a:solidFill>
                <a:prstDash val="solid"/>
                <a:miter lim="8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8319D313-482B-6E26-5ACB-287E239D419C}"/>
                  </a:ext>
                </a:extLst>
              </p:cNvPr>
              <p:cNvSpPr/>
              <p:nvPr/>
            </p:nvSpPr>
            <p:spPr>
              <a:xfrm>
                <a:off x="407303" y="4193953"/>
                <a:ext cx="11377391" cy="1657828"/>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alibri" panose="020F0502020204030204" pitchFamily="34" charset="0"/>
                    <a:ea typeface="Cambria Math" panose="02040503050406030204" pitchFamily="18" charset="0"/>
                    <a:cs typeface="Calibri" panose="020F0502020204030204" pitchFamily="34" charset="0"/>
                  </a:rPr>
                  <a:t>Equivalently, using [CG24] lemma from last slide:</a:t>
                </a:r>
                <a:endParaRPr kumimoji="0" lang="en-US" sz="2800" b="0" u="none" strike="noStrike" kern="0" cap="none" spc="0" normalizeH="0" baseline="0" noProof="0" dirty="0">
                  <a:ln>
                    <a:noFill/>
                  </a:ln>
                  <a:solidFill>
                    <a:prstClr val="white"/>
                  </a:solidFill>
                  <a:effectLst/>
                  <a:uLnTx/>
                  <a:uFillTx/>
                  <a:latin typeface="Calibri" panose="020F0502020204030204" pitchFamily="34" charset="0"/>
                  <a:ea typeface="Cambria Math" panose="02040503050406030204" pitchFamily="18"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ℇ∘</m:t>
                      </m:r>
                      <m:d>
                        <m:dPr>
                          <m:ctrl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dPr>
                        <m:e>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𝑐</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1</m:t>
                              </m:r>
                            </m:sub>
                          </m:sSub>
                          <m:r>
                            <m:rPr>
                              <m:sty m:val="p"/>
                            </m:r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bounded</m:t>
                          </m:r>
                          <m: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 </m:t>
                          </m:r>
                          <m:r>
                            <m:rPr>
                              <m:sty m:val="p"/>
                            </m:rPr>
                            <a:rPr kumimoji="0" lang="en-US" sz="2800" b="0" i="0"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channel</m:t>
                          </m:r>
                        </m:e>
                      </m:d>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m:t>
                      </m:r>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𝐶</m:t>
                      </m:r>
                    </m:oMath>
                  </m:oMathPara>
                </a14:m>
                <a:endParaRPr kumimoji="0" lang="en-US" sz="2800" b="0" u="none" strike="noStrike" kern="0" cap="none" spc="0" normalizeH="0" baseline="0" noProof="0" dirty="0">
                  <a:ln>
                    <a:noFill/>
                  </a:ln>
                  <a:solidFill>
                    <a:prstClr val="white"/>
                  </a:solidFill>
                  <a:effectLst/>
                  <a:uLnTx/>
                  <a:uFillTx/>
                  <a:latin typeface="Calibri" panose="020F0502020204030204"/>
                </a:endParaRPr>
              </a:p>
            </p:txBody>
          </p:sp>
        </mc:Choice>
        <mc:Fallback>
          <p:sp>
            <p:nvSpPr>
              <p:cNvPr id="4" name="Rounded Rectangle 3">
                <a:extLst>
                  <a:ext uri="{FF2B5EF4-FFF2-40B4-BE49-F238E27FC236}">
                    <a16:creationId xmlns:a16="http://schemas.microsoft.com/office/drawing/2014/main" id="{8319D313-482B-6E26-5ACB-287E239D419C}"/>
                  </a:ext>
                </a:extLst>
              </p:cNvPr>
              <p:cNvSpPr>
                <a:spLocks noRot="1" noChangeAspect="1" noMove="1" noResize="1" noEditPoints="1" noAdjustHandles="1" noChangeArrowheads="1" noChangeShapeType="1" noTextEdit="1"/>
              </p:cNvSpPr>
              <p:nvPr/>
            </p:nvSpPr>
            <p:spPr>
              <a:xfrm>
                <a:off x="407303" y="4193953"/>
                <a:ext cx="11377391" cy="1657828"/>
              </a:xfrm>
              <a:prstGeom prst="roundRect">
                <a:avLst/>
              </a:prstGeom>
              <a:blipFill>
                <a:blip r:embed="rId4"/>
                <a:stretch>
                  <a:fillRect/>
                </a:stretch>
              </a:blipFill>
              <a:ln w="19050" cap="flat" cmpd="sng" algn="ctr">
                <a:solidFill>
                  <a:sysClr val="window" lastClr="FFFFFF"/>
                </a:solidFill>
                <a:prstDash val="solid"/>
                <a:miter lim="800000"/>
              </a:ln>
              <a:effectLst/>
            </p:spPr>
            <p:txBody>
              <a:bodyPr/>
              <a:lstStyle/>
              <a:p>
                <a:r>
                  <a:rPr lang="en-US">
                    <a:noFill/>
                  </a:rPr>
                  <a:t> </a:t>
                </a:r>
              </a:p>
            </p:txBody>
          </p:sp>
        </mc:Fallback>
      </mc:AlternateContent>
      <p:sp>
        <p:nvSpPr>
          <p:cNvPr id="9" name="TextBox 8">
            <a:extLst>
              <a:ext uri="{FF2B5EF4-FFF2-40B4-BE49-F238E27FC236}">
                <a16:creationId xmlns:a16="http://schemas.microsoft.com/office/drawing/2014/main" id="{10906A45-AA3E-B4B1-00E1-D426D47BE9DB}"/>
              </a:ext>
            </a:extLst>
          </p:cNvPr>
          <p:cNvSpPr txBox="1"/>
          <p:nvPr/>
        </p:nvSpPr>
        <p:spPr>
          <a:xfrm>
            <a:off x="420183" y="5939300"/>
            <a:ext cx="7747314" cy="523220"/>
          </a:xfrm>
          <a:prstGeom prst="rect">
            <a:avLst/>
          </a:prstGeom>
          <a:noFill/>
        </p:spPr>
        <p:txBody>
          <a:bodyPr wrap="none" rtlCol="0">
            <a:spAutoFit/>
          </a:bodyPr>
          <a:lstStyle/>
          <a:p>
            <a:r>
              <a:rPr lang="en-US" sz="2800" dirty="0"/>
              <a:t>⇨ more robust PRCs yield more robust watermarks!</a:t>
            </a:r>
          </a:p>
        </p:txBody>
      </p:sp>
    </p:spTree>
    <p:extLst>
      <p:ext uri="{BB962C8B-B14F-4D97-AF65-F5344CB8AC3E}">
        <p14:creationId xmlns:p14="http://schemas.microsoft.com/office/powerpoint/2010/main" val="386328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A717-B159-52F5-FF5D-A0C763B86B4B}"/>
              </a:ext>
            </a:extLst>
          </p:cNvPr>
          <p:cNvSpPr>
            <a:spLocks noGrp="1"/>
          </p:cNvSpPr>
          <p:nvPr>
            <p:ph type="title"/>
          </p:nvPr>
        </p:nvSpPr>
        <p:spPr>
          <a:xfrm>
            <a:off x="310167" y="343437"/>
            <a:ext cx="10515600" cy="1325563"/>
          </a:xfrm>
        </p:spPr>
        <p:txBody>
          <a:bodyPr/>
          <a:lstStyle/>
          <a:p>
            <a:r>
              <a:rPr lang="en-US" dirty="0"/>
              <a:t>Further robustness</a:t>
            </a:r>
          </a:p>
        </p:txBody>
      </p:sp>
      <p:sp>
        <p:nvSpPr>
          <p:cNvPr id="4" name="Rounded Rectangle 3">
            <a:extLst>
              <a:ext uri="{FF2B5EF4-FFF2-40B4-BE49-F238E27FC236}">
                <a16:creationId xmlns:a16="http://schemas.microsoft.com/office/drawing/2014/main" id="{8319D313-482B-6E26-5ACB-287E239D419C}"/>
              </a:ext>
            </a:extLst>
          </p:cNvPr>
          <p:cNvSpPr/>
          <p:nvPr/>
        </p:nvSpPr>
        <p:spPr>
          <a:xfrm>
            <a:off x="407304" y="2217609"/>
            <a:ext cx="11377391" cy="2422781"/>
          </a:xfrm>
          <a:prstGeom prst="round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err="1">
                <a:solidFill>
                  <a:prstClr val="white"/>
                </a:solidFill>
                <a:latin typeface="Calibri" panose="020F0502020204030204" pitchFamily="34" charset="0"/>
                <a:ea typeface="Cambria Math" panose="02040503050406030204" pitchFamily="18" charset="0"/>
                <a:cs typeface="Calibri" panose="020F0502020204030204" pitchFamily="34" charset="0"/>
              </a:rPr>
              <a:t>Golowich</a:t>
            </a:r>
            <a:r>
              <a:rPr lang="en-US" sz="2800" kern="0" dirty="0">
                <a:solidFill>
                  <a:prstClr val="white"/>
                </a:solidFill>
                <a:latin typeface="Calibri" panose="020F0502020204030204" pitchFamily="34" charset="0"/>
                <a:ea typeface="Cambria Math" panose="02040503050406030204" pitchFamily="18" charset="0"/>
                <a:cs typeface="Calibri" panose="020F0502020204030204" pitchFamily="34" charset="0"/>
              </a:rPr>
              <a:t> and </a:t>
            </a:r>
            <a:r>
              <a:rPr lang="en-US" sz="2800" kern="0" dirty="0" err="1">
                <a:solidFill>
                  <a:prstClr val="white"/>
                </a:solidFill>
                <a:latin typeface="Calibri" panose="020F0502020204030204" pitchFamily="34" charset="0"/>
                <a:ea typeface="Cambria Math" panose="02040503050406030204" pitchFamily="18" charset="0"/>
                <a:cs typeface="Calibri" panose="020F0502020204030204" pitchFamily="34" charset="0"/>
              </a:rPr>
              <a:t>Moitra</a:t>
            </a:r>
            <a:r>
              <a:rPr lang="en-US" sz="2800" kern="0" dirty="0">
                <a:solidFill>
                  <a:prstClr val="white"/>
                </a:solidFill>
                <a:latin typeface="Calibri" panose="020F0502020204030204" pitchFamily="34" charset="0"/>
                <a:ea typeface="Cambria Math" panose="02040503050406030204" pitchFamily="18" charset="0"/>
                <a:cs typeface="Calibri" panose="020F0502020204030204" pitchFamily="34" charset="0"/>
              </a:rPr>
              <a:t> (</a:t>
            </a:r>
            <a:r>
              <a:rPr lang="en-US" sz="2800" kern="0" dirty="0" err="1">
                <a:solidFill>
                  <a:prstClr val="white"/>
                </a:solidFill>
                <a:latin typeface="Calibri" panose="020F0502020204030204" pitchFamily="34" charset="0"/>
                <a:ea typeface="Cambria Math" panose="02040503050406030204" pitchFamily="18" charset="0"/>
                <a:cs typeface="Calibri" panose="020F0502020204030204" pitchFamily="34" charset="0"/>
              </a:rPr>
              <a:t>NeurIPS</a:t>
            </a:r>
            <a:r>
              <a:rPr lang="en-US" sz="2800" kern="0" dirty="0">
                <a:solidFill>
                  <a:prstClr val="white"/>
                </a:solidFill>
                <a:latin typeface="Calibri" panose="020F0502020204030204" pitchFamily="34" charset="0"/>
                <a:ea typeface="Cambria Math" panose="02040503050406030204" pitchFamily="18" charset="0"/>
                <a:cs typeface="Calibri" panose="020F0502020204030204" pitchFamily="34" charset="0"/>
              </a:rPr>
              <a:t> ’24) construct PRCs robust to </a:t>
            </a:r>
            <a:r>
              <a:rPr lang="en-US" sz="2800" b="1" i="1" kern="0" dirty="0">
                <a:solidFill>
                  <a:prstClr val="white"/>
                </a:solidFill>
                <a:latin typeface="Calibri" panose="020F0502020204030204" pitchFamily="34" charset="0"/>
                <a:ea typeface="Cambria Math" panose="02040503050406030204" pitchFamily="18" charset="0"/>
                <a:cs typeface="Calibri" panose="020F0502020204030204" pitchFamily="34" charset="0"/>
              </a:rPr>
              <a:t>edits</a:t>
            </a:r>
            <a:r>
              <a:rPr lang="en-US" sz="2800" i="1" kern="0" dirty="0">
                <a:solidFill>
                  <a:prstClr val="white"/>
                </a:solidFill>
                <a:latin typeface="Calibri" panose="020F0502020204030204" pitchFamily="34" charset="0"/>
                <a:ea typeface="Cambria Math" panose="02040503050406030204" pitchFamily="18" charset="0"/>
                <a:cs typeface="Calibri" panose="020F0502020204030204" pitchFamily="34" charset="0"/>
              </a:rPr>
              <a:t> </a:t>
            </a:r>
            <a:r>
              <a:rPr lang="en-US" sz="2800" kern="0" dirty="0">
                <a:solidFill>
                  <a:prstClr val="white"/>
                </a:solidFill>
                <a:latin typeface="Calibri" panose="020F0502020204030204" pitchFamily="34" charset="0"/>
                <a:ea typeface="Cambria Math" panose="02040503050406030204" pitchFamily="18" charset="0"/>
                <a:cs typeface="Calibri" panose="020F0502020204030204" pitchFamily="34" charset="0"/>
              </a:rPr>
              <a:t>(insertions/deletions/substitutions), immediately yielding watermarks robust to edits.</a:t>
            </a:r>
            <a:endParaRPr kumimoji="0" lang="en-US" sz="2800" b="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2556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E94E52-5739-7D4F-9CC6-DEC0C444F47A}"/>
              </a:ext>
            </a:extLst>
          </p:cNvPr>
          <p:cNvPicPr>
            <a:picLocks noChangeAspect="1"/>
          </p:cNvPicPr>
          <p:nvPr/>
        </p:nvPicPr>
        <p:blipFill rotWithShape="1">
          <a:blip r:embed="rId2"/>
          <a:srcRect b="7136"/>
          <a:stretch/>
        </p:blipFill>
        <p:spPr>
          <a:xfrm>
            <a:off x="788365" y="4638649"/>
            <a:ext cx="7102049" cy="1811087"/>
          </a:xfrm>
          <a:prstGeom prst="rect">
            <a:avLst/>
          </a:prstGeom>
          <a:ln>
            <a:solidFill>
              <a:schemeClr val="accent1"/>
            </a:solidFill>
          </a:ln>
        </p:spPr>
      </p:pic>
      <p:pic>
        <p:nvPicPr>
          <p:cNvPr id="8" name="Picture 7">
            <a:extLst>
              <a:ext uri="{FF2B5EF4-FFF2-40B4-BE49-F238E27FC236}">
                <a16:creationId xmlns:a16="http://schemas.microsoft.com/office/drawing/2014/main" id="{625C639B-B79D-274D-8DEE-A3F9BD1FFC21}"/>
              </a:ext>
            </a:extLst>
          </p:cNvPr>
          <p:cNvPicPr>
            <a:picLocks noChangeAspect="1"/>
          </p:cNvPicPr>
          <p:nvPr/>
        </p:nvPicPr>
        <p:blipFill>
          <a:blip r:embed="rId3"/>
          <a:stretch>
            <a:fillRect/>
          </a:stretch>
        </p:blipFill>
        <p:spPr>
          <a:xfrm>
            <a:off x="637340" y="349250"/>
            <a:ext cx="7404100" cy="1739900"/>
          </a:xfrm>
          <a:prstGeom prst="rect">
            <a:avLst/>
          </a:prstGeom>
          <a:ln w="12700">
            <a:solidFill>
              <a:schemeClr val="accent1"/>
            </a:solidFill>
          </a:ln>
        </p:spPr>
      </p:pic>
      <p:pic>
        <p:nvPicPr>
          <p:cNvPr id="10" name="Picture 9">
            <a:extLst>
              <a:ext uri="{FF2B5EF4-FFF2-40B4-BE49-F238E27FC236}">
                <a16:creationId xmlns:a16="http://schemas.microsoft.com/office/drawing/2014/main" id="{5F637E2E-CD90-B842-9D12-07F28DF05E74}"/>
              </a:ext>
            </a:extLst>
          </p:cNvPr>
          <p:cNvPicPr>
            <a:picLocks noChangeAspect="1"/>
          </p:cNvPicPr>
          <p:nvPr/>
        </p:nvPicPr>
        <p:blipFill>
          <a:blip r:embed="rId4"/>
          <a:stretch>
            <a:fillRect/>
          </a:stretch>
        </p:blipFill>
        <p:spPr>
          <a:xfrm>
            <a:off x="3464417" y="2543476"/>
            <a:ext cx="7997692" cy="1640846"/>
          </a:xfrm>
          <a:prstGeom prst="rect">
            <a:avLst/>
          </a:prstGeom>
          <a:ln>
            <a:solidFill>
              <a:schemeClr val="accent1"/>
            </a:solidFill>
          </a:ln>
        </p:spPr>
      </p:pic>
    </p:spTree>
    <p:extLst>
      <p:ext uri="{BB962C8B-B14F-4D97-AF65-F5344CB8AC3E}">
        <p14:creationId xmlns:p14="http://schemas.microsoft.com/office/powerpoint/2010/main" val="204540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a:bodyPr>
          <a:lstStyle/>
          <a:p>
            <a:pPr algn="l"/>
            <a:r>
              <a:rPr lang="en-US" dirty="0"/>
              <a:t>More pseudorandom codes</a:t>
            </a:r>
          </a:p>
        </p:txBody>
      </p:sp>
    </p:spTree>
    <p:extLst>
      <p:ext uri="{BB962C8B-B14F-4D97-AF65-F5344CB8AC3E}">
        <p14:creationId xmlns:p14="http://schemas.microsoft.com/office/powerpoint/2010/main" val="156166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96A1-F716-053B-84C5-5F1A1E6344FF}"/>
              </a:ext>
            </a:extLst>
          </p:cNvPr>
          <p:cNvSpPr>
            <a:spLocks noGrp="1"/>
          </p:cNvSpPr>
          <p:nvPr>
            <p:ph type="title"/>
          </p:nvPr>
        </p:nvSpPr>
        <p:spPr>
          <a:xfrm>
            <a:off x="284408" y="0"/>
            <a:ext cx="10515600" cy="1325563"/>
          </a:xfrm>
        </p:spPr>
        <p:txBody>
          <a:bodyPr/>
          <a:lstStyle/>
          <a:p>
            <a:r>
              <a:rPr lang="en-US" dirty="0">
                <a:latin typeface="Calibri" panose="020F0502020204030204" pitchFamily="34" charset="0"/>
                <a:cs typeface="Calibri" panose="020F0502020204030204" pitchFamily="34" charset="0"/>
              </a:rPr>
              <a:t>More pseudorandom codes</a:t>
            </a:r>
          </a:p>
        </p:txBody>
      </p:sp>
      <p:sp>
        <p:nvSpPr>
          <p:cNvPr id="3" name="Content Placeholder 2">
            <a:extLst>
              <a:ext uri="{FF2B5EF4-FFF2-40B4-BE49-F238E27FC236}">
                <a16:creationId xmlns:a16="http://schemas.microsoft.com/office/drawing/2014/main" id="{3A642C89-E49F-C507-C751-ADCEC8CB095D}"/>
              </a:ext>
            </a:extLst>
          </p:cNvPr>
          <p:cNvSpPr>
            <a:spLocks noGrp="1"/>
          </p:cNvSpPr>
          <p:nvPr>
            <p:ph idx="1"/>
          </p:nvPr>
        </p:nvSpPr>
        <p:spPr>
          <a:xfrm>
            <a:off x="838199" y="1442434"/>
            <a:ext cx="11177789" cy="5050441"/>
          </a:xfrm>
        </p:spPr>
        <p:txBody>
          <a:bodyPr>
            <a:normAutofit fontScale="92500" lnSpcReduction="20000"/>
          </a:bodyPr>
          <a:lstStyle/>
          <a:p>
            <a:pPr marL="0" indent="0">
              <a:buNone/>
            </a:pPr>
            <a:r>
              <a:rPr lang="en-US" sz="2800" b="1" dirty="0" err="1">
                <a:latin typeface="Calibri" panose="020F0502020204030204" pitchFamily="34" charset="0"/>
                <a:cs typeface="Calibri" panose="020F0502020204030204" pitchFamily="34" charset="0"/>
              </a:rPr>
              <a:t>Golowich</a:t>
            </a:r>
            <a:r>
              <a:rPr lang="en-US" sz="2800" b="1" dirty="0">
                <a:latin typeface="Calibri" panose="020F0502020204030204" pitchFamily="34" charset="0"/>
                <a:cs typeface="Calibri" panose="020F0502020204030204" pitchFamily="34" charset="0"/>
              </a:rPr>
              <a:t> &amp; </a:t>
            </a:r>
            <a:r>
              <a:rPr lang="en-US" sz="2800" b="1" dirty="0" err="1">
                <a:latin typeface="Calibri" panose="020F0502020204030204" pitchFamily="34" charset="0"/>
                <a:cs typeface="Calibri" panose="020F0502020204030204" pitchFamily="34" charset="0"/>
              </a:rPr>
              <a:t>Moitra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NeurIPS</a:t>
            </a:r>
            <a:r>
              <a:rPr lang="en-US" sz="2800" b="1" dirty="0">
                <a:latin typeface="Calibri" panose="020F0502020204030204" pitchFamily="34" charset="0"/>
                <a:cs typeface="Calibri" panose="020F0502020204030204" pitchFamily="34" charset="0"/>
              </a:rPr>
              <a:t> ‘24): </a:t>
            </a:r>
          </a:p>
          <a:p>
            <a:r>
              <a:rPr lang="en-US" sz="2800" dirty="0">
                <a:latin typeface="Calibri" panose="020F0502020204030204" pitchFamily="34" charset="0"/>
                <a:cs typeface="Calibri" panose="020F0502020204030204" pitchFamily="34" charset="0"/>
              </a:rPr>
              <a:t>pseudorandom codes robust to </a:t>
            </a:r>
            <a:r>
              <a:rPr lang="en-US" sz="2800" i="1" dirty="0">
                <a:latin typeface="Calibri" panose="020F0502020204030204" pitchFamily="34" charset="0"/>
                <a:cs typeface="Calibri" panose="020F0502020204030204" pitchFamily="34" charset="0"/>
              </a:rPr>
              <a:t>edits</a:t>
            </a:r>
            <a:r>
              <a:rPr lang="en-US" sz="2800" dirty="0">
                <a:latin typeface="Calibri" panose="020F0502020204030204" pitchFamily="34" charset="0"/>
                <a:cs typeface="Calibri" panose="020F0502020204030204" pitchFamily="34" charset="0"/>
              </a:rPr>
              <a:t>, from weaker assumptions</a:t>
            </a:r>
            <a:endParaRPr lang="en-US" sz="2800" b="1" dirty="0">
              <a:latin typeface="Calibri" panose="020F0502020204030204" pitchFamily="34" charset="0"/>
              <a:cs typeface="Calibri" panose="020F0502020204030204" pitchFamily="34" charset="0"/>
            </a:endParaRPr>
          </a:p>
          <a:p>
            <a:pPr marL="0" indent="0">
              <a:buNone/>
            </a:pPr>
            <a:r>
              <a:rPr lang="en-US" sz="2800" b="1" dirty="0">
                <a:latin typeface="Calibri" panose="020F0502020204030204" pitchFamily="34" charset="0"/>
                <a:cs typeface="Calibri" panose="020F0502020204030204" pitchFamily="34" charset="0"/>
              </a:rPr>
              <a:t>Cohen, Hoover &amp; </a:t>
            </a:r>
            <a:r>
              <a:rPr lang="en-US" sz="2800" b="1" dirty="0" err="1">
                <a:latin typeface="Calibri" panose="020F0502020204030204" pitchFamily="34" charset="0"/>
                <a:cs typeface="Calibri" panose="020F0502020204030204" pitchFamily="34" charset="0"/>
              </a:rPr>
              <a:t>Schoenbach</a:t>
            </a:r>
            <a:r>
              <a:rPr lang="en-US" sz="2800" b="1" dirty="0">
                <a:latin typeface="Calibri" panose="020F0502020204030204" pitchFamily="34" charset="0"/>
                <a:cs typeface="Calibri" panose="020F0502020204030204" pitchFamily="34" charset="0"/>
              </a:rPr>
              <a:t> (S&amp;P ‘25): </a:t>
            </a:r>
          </a:p>
          <a:p>
            <a:r>
              <a:rPr lang="en-US" sz="2800" dirty="0">
                <a:latin typeface="Calibri" panose="020F0502020204030204" pitchFamily="34" charset="0"/>
                <a:cs typeface="Calibri" panose="020F0502020204030204" pitchFamily="34" charset="0"/>
              </a:rPr>
              <a:t>construct </a:t>
            </a:r>
            <a:r>
              <a:rPr lang="en-US" sz="2800" i="1" dirty="0">
                <a:latin typeface="Calibri" panose="020F0502020204030204" pitchFamily="34" charset="0"/>
                <a:cs typeface="Calibri" panose="020F0502020204030204" pitchFamily="34" charset="0"/>
              </a:rPr>
              <a:t>multi-user watermarks </a:t>
            </a:r>
            <a:r>
              <a:rPr lang="en-US" sz="2800" dirty="0">
                <a:latin typeface="Calibri" panose="020F0502020204030204" pitchFamily="34" charset="0"/>
                <a:cs typeface="Calibri" panose="020F0502020204030204" pitchFamily="34" charset="0"/>
              </a:rPr>
              <a:t>and study stronger adaptive robustness</a:t>
            </a:r>
          </a:p>
          <a:p>
            <a:pPr marL="0" indent="0">
              <a:buNone/>
            </a:pPr>
            <a:r>
              <a:rPr lang="en-US" sz="2800" b="1" dirty="0" err="1">
                <a:latin typeface="Calibri" panose="020F0502020204030204" pitchFamily="34" charset="0"/>
                <a:cs typeface="Calibri" panose="020F0502020204030204" pitchFamily="34" charset="0"/>
              </a:rPr>
              <a:t>Ghentiyala</a:t>
            </a:r>
            <a:r>
              <a:rPr lang="en-US" sz="2800" b="1" dirty="0">
                <a:latin typeface="Calibri" panose="020F0502020204030204" pitchFamily="34" charset="0"/>
                <a:cs typeface="Calibri" panose="020F0502020204030204" pitchFamily="34" charset="0"/>
              </a:rPr>
              <a:t> &amp; </a:t>
            </a:r>
            <a:r>
              <a:rPr lang="en-US" sz="2800" b="1" dirty="0" err="1">
                <a:latin typeface="Calibri" panose="020F0502020204030204" pitchFamily="34" charset="0"/>
                <a:cs typeface="Calibri" panose="020F0502020204030204" pitchFamily="34" charset="0"/>
              </a:rPr>
              <a:t>Guruswami</a:t>
            </a:r>
            <a:r>
              <a:rPr lang="en-US" sz="2800" b="1" dirty="0">
                <a:latin typeface="Calibri" panose="020F0502020204030204" pitchFamily="34" charset="0"/>
                <a:cs typeface="Calibri" panose="020F0502020204030204" pitchFamily="34" charset="0"/>
              </a:rPr>
              <a:t> (RANDOM ‘25): </a:t>
            </a:r>
          </a:p>
          <a:p>
            <a:r>
              <a:rPr lang="en-US" sz="2800" dirty="0">
                <a:latin typeface="Calibri" panose="020F0502020204030204" pitchFamily="34" charset="0"/>
                <a:cs typeface="Calibri" panose="020F0502020204030204" pitchFamily="34" charset="0"/>
              </a:rPr>
              <a:t>pseudorandom codes from other assumptions, some with pseudorandomness against weaker adversaries</a:t>
            </a:r>
          </a:p>
          <a:p>
            <a:pPr marL="0" indent="0">
              <a:buNone/>
            </a:pPr>
            <a:r>
              <a:rPr lang="en-US" sz="2800" b="1" dirty="0" err="1">
                <a:latin typeface="Calibri" panose="020F0502020204030204" pitchFamily="34" charset="0"/>
                <a:cs typeface="Calibri" panose="020F0502020204030204" pitchFamily="34" charset="0"/>
              </a:rPr>
              <a:t>Alrabiah</a:t>
            </a:r>
            <a:r>
              <a:rPr lang="en-US" sz="2800" b="1" dirty="0">
                <a:latin typeface="Calibri" panose="020F0502020204030204" pitchFamily="34" charset="0"/>
                <a:cs typeface="Calibri" panose="020F0502020204030204" pitchFamily="34" charset="0"/>
              </a:rPr>
              <a:t>, Ananth, Christ, </a:t>
            </a:r>
            <a:r>
              <a:rPr lang="en-US" sz="2800" b="1" dirty="0" err="1">
                <a:latin typeface="Calibri" panose="020F0502020204030204" pitchFamily="34" charset="0"/>
                <a:cs typeface="Calibri" panose="020F0502020204030204" pitchFamily="34" charset="0"/>
              </a:rPr>
              <a:t>Dodis</a:t>
            </a:r>
            <a:r>
              <a:rPr lang="en-US" sz="2800" b="1" dirty="0">
                <a:latin typeface="Calibri" panose="020F0502020204030204" pitchFamily="34" charset="0"/>
                <a:cs typeface="Calibri" panose="020F0502020204030204" pitchFamily="34" charset="0"/>
              </a:rPr>
              <a:t>, Gunn (STOC ‘25):</a:t>
            </a:r>
          </a:p>
          <a:p>
            <a:r>
              <a:rPr lang="en-US" dirty="0">
                <a:latin typeface="Calibri" panose="020F0502020204030204" pitchFamily="34" charset="0"/>
                <a:cs typeface="Calibri" panose="020F0502020204030204" pitchFamily="34" charset="0"/>
              </a:rPr>
              <a:t>p</a:t>
            </a:r>
            <a:r>
              <a:rPr lang="en-US" sz="2800" dirty="0">
                <a:latin typeface="Calibri" panose="020F0502020204030204" pitchFamily="34" charset="0"/>
                <a:cs typeface="Calibri" panose="020F0502020204030204" pitchFamily="34" charset="0"/>
              </a:rPr>
              <a:t>seudorandom codes with robustness in the presence of encoding and decoding oracles</a:t>
            </a:r>
          </a:p>
          <a:p>
            <a:pPr marL="0" indent="0">
              <a:buNone/>
            </a:pPr>
            <a:r>
              <a:rPr lang="en-US" sz="2800" b="1" dirty="0">
                <a:latin typeface="Calibri" panose="020F0502020204030204" pitchFamily="34" charset="0"/>
                <a:cs typeface="Calibri" panose="020F0502020204030204" pitchFamily="34" charset="0"/>
              </a:rPr>
              <a:t>Garg, Gunn, Wang (TCC ‘25);  </a:t>
            </a:r>
            <a:r>
              <a:rPr lang="en-US" sz="2800" b="1" dirty="0" err="1">
                <a:latin typeface="Calibri" panose="020F0502020204030204" pitchFamily="34" charset="0"/>
                <a:cs typeface="Calibri" panose="020F0502020204030204" pitchFamily="34" charset="0"/>
              </a:rPr>
              <a:t>Döttling</a:t>
            </a:r>
            <a:r>
              <a:rPr lang="en-US" sz="2800" b="1" dirty="0">
                <a:latin typeface="Calibri" panose="020F0502020204030204" pitchFamily="34" charset="0"/>
                <a:cs typeface="Calibri" panose="020F0502020204030204" pitchFamily="34" charset="0"/>
              </a:rPr>
              <a:t>, Müller, </a:t>
            </a:r>
            <a:r>
              <a:rPr lang="en-US" sz="2800" b="1" dirty="0" err="1">
                <a:latin typeface="Calibri" panose="020F0502020204030204" pitchFamily="34" charset="0"/>
                <a:cs typeface="Calibri" panose="020F0502020204030204" pitchFamily="34" charset="0"/>
              </a:rPr>
              <a:t>Rajasree</a:t>
            </a:r>
            <a:r>
              <a:rPr lang="en-US" sz="2800" b="1" dirty="0">
                <a:latin typeface="Calibri" panose="020F0502020204030204" pitchFamily="34" charset="0"/>
                <a:cs typeface="Calibri" panose="020F0502020204030204" pitchFamily="34" charset="0"/>
              </a:rPr>
              <a:t> (TCC ‘25): </a:t>
            </a:r>
          </a:p>
          <a:p>
            <a:r>
              <a:rPr lang="en-US" sz="2800" dirty="0">
                <a:latin typeface="Calibri" panose="020F0502020204030204" pitchFamily="34" charset="0"/>
                <a:cs typeface="Calibri" panose="020F0502020204030204" pitchFamily="34" charset="0"/>
              </a:rPr>
              <a:t>there are no black-box constructions of PRCs from essentially </a:t>
            </a:r>
            <a:r>
              <a:rPr lang="en-US" sz="2800" i="1" dirty="0">
                <a:latin typeface="Calibri" panose="020F0502020204030204" pitchFamily="34" charset="0"/>
                <a:cs typeface="Calibri" panose="020F0502020204030204" pitchFamily="34" charset="0"/>
              </a:rPr>
              <a:t>any </a:t>
            </a:r>
            <a:r>
              <a:rPr lang="en-US" sz="2800" dirty="0">
                <a:latin typeface="Calibri" panose="020F0502020204030204" pitchFamily="34" charset="0"/>
                <a:cs typeface="Calibri" panose="020F0502020204030204" pitchFamily="34" charset="0"/>
              </a:rPr>
              <a:t>crypto (OWF, VBB, PKE, …)</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36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a:xfrm>
            <a:off x="838200" y="365125"/>
            <a:ext cx="10947400" cy="1576548"/>
          </a:xfrm>
        </p:spPr>
        <p:txBody>
          <a:bodyPr>
            <a:normAutofit fontScale="90000"/>
          </a:bodyPr>
          <a:lstStyle/>
          <a:p>
            <a:r>
              <a:rPr lang="en-US" dirty="0"/>
              <a:t>An Undetectable Watermark for Generative Image Models</a:t>
            </a:r>
            <a:br>
              <a:rPr lang="en-US" dirty="0"/>
            </a:br>
            <a:r>
              <a:rPr lang="en-US" sz="2100" dirty="0"/>
              <a:t>Sam Gunn, </a:t>
            </a:r>
            <a:r>
              <a:rPr lang="en-US" sz="2100" dirty="0" err="1"/>
              <a:t>Xuandong</a:t>
            </a:r>
            <a:r>
              <a:rPr lang="en-US" sz="2100" dirty="0"/>
              <a:t> Zhao, Dawn Song. ICLR ‘25</a:t>
            </a:r>
          </a:p>
        </p:txBody>
      </p:sp>
      <p:pic>
        <p:nvPicPr>
          <p:cNvPr id="12" name="Graphic 11" descr="Robot with solid fill">
            <a:extLst>
              <a:ext uri="{FF2B5EF4-FFF2-40B4-BE49-F238E27FC236}">
                <a16:creationId xmlns:a16="http://schemas.microsoft.com/office/drawing/2014/main" id="{2DB4BB8A-3053-1C10-4628-141684E3BC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9680" y="3287439"/>
            <a:ext cx="2072640" cy="2072640"/>
          </a:xfrm>
          <a:prstGeom prst="rect">
            <a:avLst/>
          </a:prstGeom>
        </p:spPr>
      </p:pic>
      <p:sp>
        <p:nvSpPr>
          <p:cNvPr id="17" name="Right Arrow 16">
            <a:extLst>
              <a:ext uri="{FF2B5EF4-FFF2-40B4-BE49-F238E27FC236}">
                <a16:creationId xmlns:a16="http://schemas.microsoft.com/office/drawing/2014/main" id="{9F898DF2-25F5-97F8-246B-94E9B239469C}"/>
              </a:ext>
            </a:extLst>
          </p:cNvPr>
          <p:cNvSpPr/>
          <p:nvPr/>
        </p:nvSpPr>
        <p:spPr>
          <a:xfrm>
            <a:off x="7099746" y="4186599"/>
            <a:ext cx="1188720" cy="274320"/>
          </a:xfrm>
          <a:prstGeom prst="rightArrow">
            <a:avLst/>
          </a:prstGeom>
          <a:solidFill>
            <a:schemeClr val="accent2"/>
          </a:solidFill>
          <a:ln>
            <a:solidFill>
              <a:schemeClr val="accent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F201D0D-4200-9D34-9587-D7B84EB15C9B}"/>
              </a:ext>
            </a:extLst>
          </p:cNvPr>
          <p:cNvSpPr txBox="1"/>
          <p:nvPr/>
        </p:nvSpPr>
        <p:spPr>
          <a:xfrm>
            <a:off x="8786103" y="2175132"/>
            <a:ext cx="2127185"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watermarked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image</a:t>
            </a:r>
          </a:p>
        </p:txBody>
      </p:sp>
      <p:pic>
        <p:nvPicPr>
          <p:cNvPr id="6" name="Picture 5" descr="A person sitting at a desk with a computer screen&#10;&#10;Description automatically generated">
            <a:extLst>
              <a:ext uri="{FF2B5EF4-FFF2-40B4-BE49-F238E27FC236}">
                <a16:creationId xmlns:a16="http://schemas.microsoft.com/office/drawing/2014/main" id="{7A7DB97C-5AF7-DBD9-1FB3-1B1414187306}"/>
              </a:ext>
            </a:extLst>
          </p:cNvPr>
          <p:cNvPicPr>
            <a:picLocks noChangeAspect="1"/>
          </p:cNvPicPr>
          <p:nvPr/>
        </p:nvPicPr>
        <p:blipFill>
          <a:blip r:embed="rId5"/>
          <a:stretch>
            <a:fillRect/>
          </a:stretch>
        </p:blipFill>
        <p:spPr>
          <a:xfrm>
            <a:off x="8673676" y="3166226"/>
            <a:ext cx="2352040" cy="2352040"/>
          </a:xfrm>
          <a:prstGeom prst="rect">
            <a:avLst/>
          </a:prstGeom>
        </p:spPr>
      </p:pic>
      <p:sp>
        <p:nvSpPr>
          <p:cNvPr id="8" name="TextBox 7">
            <a:extLst>
              <a:ext uri="{FF2B5EF4-FFF2-40B4-BE49-F238E27FC236}">
                <a16:creationId xmlns:a16="http://schemas.microsoft.com/office/drawing/2014/main" id="{35EC5F14-F846-ED80-F788-31AB36DAC77F}"/>
              </a:ext>
            </a:extLst>
          </p:cNvPr>
          <p:cNvSpPr txBox="1"/>
          <p:nvPr/>
        </p:nvSpPr>
        <p:spPr>
          <a:xfrm>
            <a:off x="1641976" y="3798310"/>
            <a:ext cx="247926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sngStrike" kern="1200" cap="none" spc="0" normalizeH="0" baseline="0" noProof="0" dirty="0">
                <a:ln>
                  <a:noFill/>
                </a:ln>
                <a:solidFill>
                  <a:prstClr val="black"/>
                </a:solidFill>
                <a:effectLst/>
                <a:uLnTx/>
                <a:uFillTx/>
                <a:latin typeface="Calibri" panose="020F0502020204030204"/>
                <a:ea typeface="+mn-ea"/>
                <a:cs typeface="+mn-cs"/>
              </a:rPr>
              <a:t>l</a:t>
            </a:r>
            <a:r>
              <a:rPr kumimoji="0" lang="en-US" sz="2800" b="0" i="0" u="none" strike="sngStrike" kern="1200" cap="none" spc="0" normalizeH="0" baseline="0" noProof="0" dirty="0" err="1">
                <a:ln>
                  <a:noFill/>
                </a:ln>
                <a:solidFill>
                  <a:prstClr val="black"/>
                </a:solidFill>
                <a:effectLst/>
                <a:uLnTx/>
                <a:uFillTx/>
                <a:latin typeface="Calibri" panose="020F0502020204030204"/>
                <a:ea typeface="+mn-ea"/>
                <a:cs typeface="+mn-cs"/>
              </a:rPr>
              <a:t>atents</a:t>
            </a:r>
            <a:r>
              <a:rPr kumimoji="0" lang="en-US" sz="2800" b="0" i="0" u="none" strike="sngStrike" kern="1200" cap="none" spc="0" normalizeH="0" baseline="0" noProof="0" dirty="0">
                <a:ln>
                  <a:noFill/>
                </a:ln>
                <a:solidFill>
                  <a:prstClr val="black"/>
                </a:solidFill>
                <a:effectLst/>
                <a:uLnTx/>
                <a:uFillTx/>
                <a:latin typeface="Calibri" panose="020F0502020204030204"/>
                <a:ea typeface="+mn-ea"/>
                <a:cs typeface="+mn-cs"/>
              </a:rPr>
              <a:t> with random signs</a:t>
            </a:r>
          </a:p>
        </p:txBody>
      </p:sp>
      <p:sp>
        <p:nvSpPr>
          <p:cNvPr id="10" name="Right Arrow 9">
            <a:extLst>
              <a:ext uri="{FF2B5EF4-FFF2-40B4-BE49-F238E27FC236}">
                <a16:creationId xmlns:a16="http://schemas.microsoft.com/office/drawing/2014/main" id="{B75647B5-45D8-C352-16E6-4A7E152EE9DA}"/>
              </a:ext>
            </a:extLst>
          </p:cNvPr>
          <p:cNvSpPr/>
          <p:nvPr/>
        </p:nvSpPr>
        <p:spPr>
          <a:xfrm>
            <a:off x="4105240" y="4141996"/>
            <a:ext cx="1188720" cy="274320"/>
          </a:xfrm>
          <a:prstGeom prst="rightArrow">
            <a:avLst/>
          </a:prstGeom>
          <a:solidFill>
            <a:schemeClr val="accent2"/>
          </a:solidFill>
          <a:ln>
            <a:solidFill>
              <a:schemeClr val="accent2">
                <a:lumMod val="7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a:extLst>
              <a:ext uri="{FF2B5EF4-FFF2-40B4-BE49-F238E27FC236}">
                <a16:creationId xmlns:a16="http://schemas.microsoft.com/office/drawing/2014/main" id="{5459410C-82A9-46F6-15A3-B1FB9A09F9E4}"/>
              </a:ext>
            </a:extLst>
          </p:cNvPr>
          <p:cNvSpPr/>
          <p:nvPr/>
        </p:nvSpPr>
        <p:spPr>
          <a:xfrm>
            <a:off x="1424266" y="3828661"/>
            <a:ext cx="2479268" cy="1066068"/>
          </a:xfrm>
          <a:prstGeom prst="roundRect">
            <a:avLst/>
          </a:prstGeom>
          <a:solidFill>
            <a:schemeClr val="accent1">
              <a:lumMod val="50000"/>
              <a:alpha val="274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F9DC1F2-0B31-2D23-E651-4CA354130765}"/>
              </a:ext>
            </a:extLst>
          </p:cNvPr>
          <p:cNvSpPr txBox="1"/>
          <p:nvPr/>
        </p:nvSpPr>
        <p:spPr>
          <a:xfrm>
            <a:off x="1105969" y="2409980"/>
            <a:ext cx="311586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BA79D">
                    <a:lumMod val="75000"/>
                  </a:srgbClr>
                </a:solidFill>
                <a:effectLst/>
                <a:uLnTx/>
                <a:uFillTx/>
                <a:latin typeface="Calibri" panose="020F0502020204030204"/>
                <a:ea typeface="+mn-ea"/>
                <a:cs typeface="+mn-cs"/>
              </a:rPr>
              <a:t>l</a:t>
            </a:r>
            <a:r>
              <a:rPr kumimoji="0" lang="en-US" sz="2800" b="0" i="0" u="none" strike="noStrike" kern="1200" cap="none" spc="0" normalizeH="0" baseline="0" noProof="0" dirty="0" err="1">
                <a:ln>
                  <a:noFill/>
                </a:ln>
                <a:solidFill>
                  <a:srgbClr val="7BA79D">
                    <a:lumMod val="75000"/>
                  </a:srgbClr>
                </a:solidFill>
                <a:effectLst/>
                <a:uLnTx/>
                <a:uFillTx/>
                <a:latin typeface="Calibri" panose="020F0502020204030204"/>
                <a:ea typeface="+mn-ea"/>
                <a:cs typeface="+mn-cs"/>
              </a:rPr>
              <a:t>atents</a:t>
            </a:r>
            <a:r>
              <a:rPr kumimoji="0" lang="en-US" sz="2800" b="0" i="0" u="none" strike="noStrike" kern="1200" cap="none" spc="0" normalizeH="0" baseline="0" noProof="0" dirty="0">
                <a:ln>
                  <a:noFill/>
                </a:ln>
                <a:solidFill>
                  <a:srgbClr val="7BA79D">
                    <a:lumMod val="75000"/>
                  </a:srgbClr>
                </a:solidFill>
                <a:effectLst/>
                <a:uLnTx/>
                <a:uFillTx/>
                <a:latin typeface="Calibri" panose="020F0502020204030204"/>
                <a:ea typeface="+mn-ea"/>
                <a:cs typeface="+mn-cs"/>
              </a:rPr>
              <a:t> with signs from a PRC codeword</a:t>
            </a:r>
          </a:p>
        </p:txBody>
      </p:sp>
    </p:spTree>
    <p:extLst>
      <p:ext uri="{BB962C8B-B14F-4D97-AF65-F5344CB8AC3E}">
        <p14:creationId xmlns:p14="http://schemas.microsoft.com/office/powerpoint/2010/main" val="25863234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63F2-3A4D-468A-D126-AE49E1034467}"/>
              </a:ext>
            </a:extLst>
          </p:cNvPr>
          <p:cNvSpPr>
            <a:spLocks noGrp="1"/>
          </p:cNvSpPr>
          <p:nvPr>
            <p:ph type="title"/>
          </p:nvPr>
        </p:nvSpPr>
        <p:spPr>
          <a:xfrm>
            <a:off x="838200" y="365125"/>
            <a:ext cx="10947400" cy="1576548"/>
          </a:xfrm>
        </p:spPr>
        <p:txBody>
          <a:bodyPr>
            <a:normAutofit fontScale="90000"/>
          </a:bodyPr>
          <a:lstStyle/>
          <a:p>
            <a:r>
              <a:rPr lang="en-US" dirty="0"/>
              <a:t>An Undetectable Watermark for Generative Image Models</a:t>
            </a:r>
            <a:br>
              <a:rPr lang="en-US" dirty="0"/>
            </a:br>
            <a:r>
              <a:rPr lang="en-US" sz="2100" dirty="0"/>
              <a:t>Sam Gunn, </a:t>
            </a:r>
            <a:r>
              <a:rPr lang="en-US" sz="2100" dirty="0" err="1"/>
              <a:t>Xuandong</a:t>
            </a:r>
            <a:r>
              <a:rPr lang="en-US" sz="2100" dirty="0"/>
              <a:t> Zhao, Dawn Song. ICLR ‘25</a:t>
            </a:r>
          </a:p>
        </p:txBody>
      </p:sp>
      <p:pic>
        <p:nvPicPr>
          <p:cNvPr id="4" name="Picture 3" descr="A screenshot of a video game&#10;&#10;Description automatically generated">
            <a:extLst>
              <a:ext uri="{FF2B5EF4-FFF2-40B4-BE49-F238E27FC236}">
                <a16:creationId xmlns:a16="http://schemas.microsoft.com/office/drawing/2014/main" id="{A63EDC4B-220E-2B65-E2FF-1F4AF30B7F74}"/>
              </a:ext>
            </a:extLst>
          </p:cNvPr>
          <p:cNvPicPr>
            <a:picLocks noChangeAspect="1"/>
          </p:cNvPicPr>
          <p:nvPr/>
        </p:nvPicPr>
        <p:blipFill>
          <a:blip r:embed="rId3"/>
          <a:stretch>
            <a:fillRect/>
          </a:stretch>
        </p:blipFill>
        <p:spPr>
          <a:xfrm>
            <a:off x="1079499" y="1941673"/>
            <a:ext cx="9642291" cy="4284315"/>
          </a:xfrm>
          <a:prstGeom prst="rect">
            <a:avLst/>
          </a:prstGeom>
        </p:spPr>
      </p:pic>
      <p:sp>
        <p:nvSpPr>
          <p:cNvPr id="5" name="Rounded Rectangle 4">
            <a:extLst>
              <a:ext uri="{FF2B5EF4-FFF2-40B4-BE49-F238E27FC236}">
                <a16:creationId xmlns:a16="http://schemas.microsoft.com/office/drawing/2014/main" id="{940741F2-819A-8E8B-896C-8DA9E0CF2462}"/>
              </a:ext>
            </a:extLst>
          </p:cNvPr>
          <p:cNvSpPr/>
          <p:nvPr/>
        </p:nvSpPr>
        <p:spPr>
          <a:xfrm>
            <a:off x="8646459" y="4047565"/>
            <a:ext cx="2075331" cy="2178423"/>
          </a:xfrm>
          <a:prstGeom prst="roundRect">
            <a:avLst/>
          </a:prstGeom>
          <a:noFill/>
          <a:ln w="762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16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text on a white background&#10;&#10;Description automatically generated">
            <a:extLst>
              <a:ext uri="{FF2B5EF4-FFF2-40B4-BE49-F238E27FC236}">
                <a16:creationId xmlns:a16="http://schemas.microsoft.com/office/drawing/2014/main" id="{9513E9A9-709E-0B24-3B68-EFBBD848D01C}"/>
              </a:ext>
            </a:extLst>
          </p:cNvPr>
          <p:cNvPicPr>
            <a:picLocks noChangeAspect="1"/>
          </p:cNvPicPr>
          <p:nvPr/>
        </p:nvPicPr>
        <p:blipFill>
          <a:blip r:embed="rId2"/>
          <a:stretch>
            <a:fillRect/>
          </a:stretch>
        </p:blipFill>
        <p:spPr>
          <a:xfrm>
            <a:off x="117609" y="100169"/>
            <a:ext cx="5697758" cy="3793527"/>
          </a:xfrm>
          <a:prstGeom prst="rect">
            <a:avLst/>
          </a:prstGeom>
        </p:spPr>
      </p:pic>
      <p:pic>
        <p:nvPicPr>
          <p:cNvPr id="5" name="Picture 4" descr="A black text on a white background&#10;&#10;Description automatically generated">
            <a:extLst>
              <a:ext uri="{FF2B5EF4-FFF2-40B4-BE49-F238E27FC236}">
                <a16:creationId xmlns:a16="http://schemas.microsoft.com/office/drawing/2014/main" id="{AF0B7029-B0CD-BA29-7715-C0320CFE14C9}"/>
              </a:ext>
            </a:extLst>
          </p:cNvPr>
          <p:cNvPicPr>
            <a:picLocks noChangeAspect="1"/>
          </p:cNvPicPr>
          <p:nvPr/>
        </p:nvPicPr>
        <p:blipFill>
          <a:blip r:embed="rId3"/>
          <a:stretch>
            <a:fillRect/>
          </a:stretch>
        </p:blipFill>
        <p:spPr>
          <a:xfrm>
            <a:off x="5840747" y="279633"/>
            <a:ext cx="5737360" cy="1582063"/>
          </a:xfrm>
          <a:prstGeom prst="rect">
            <a:avLst/>
          </a:prstGeom>
        </p:spPr>
      </p:pic>
      <p:pic>
        <p:nvPicPr>
          <p:cNvPr id="7" name="Picture 6" descr="A close-up of a text&#10;&#10;Description automatically generated">
            <a:extLst>
              <a:ext uri="{FF2B5EF4-FFF2-40B4-BE49-F238E27FC236}">
                <a16:creationId xmlns:a16="http://schemas.microsoft.com/office/drawing/2014/main" id="{61808B6A-D11F-F03E-FE68-7F5730F8C76F}"/>
              </a:ext>
            </a:extLst>
          </p:cNvPr>
          <p:cNvPicPr>
            <a:picLocks noChangeAspect="1"/>
          </p:cNvPicPr>
          <p:nvPr/>
        </p:nvPicPr>
        <p:blipFill>
          <a:blip r:embed="rId4"/>
          <a:stretch>
            <a:fillRect/>
          </a:stretch>
        </p:blipFill>
        <p:spPr>
          <a:xfrm>
            <a:off x="5840747" y="1861696"/>
            <a:ext cx="5778500" cy="2032000"/>
          </a:xfrm>
          <a:prstGeom prst="rect">
            <a:avLst/>
          </a:prstGeom>
        </p:spPr>
      </p:pic>
      <p:sp>
        <p:nvSpPr>
          <p:cNvPr id="8" name="Rounded Rectangle 7">
            <a:extLst>
              <a:ext uri="{FF2B5EF4-FFF2-40B4-BE49-F238E27FC236}">
                <a16:creationId xmlns:a16="http://schemas.microsoft.com/office/drawing/2014/main" id="{5F453581-4ECE-A855-13BF-5CA21515ECA6}"/>
              </a:ext>
            </a:extLst>
          </p:cNvPr>
          <p:cNvSpPr/>
          <p:nvPr/>
        </p:nvSpPr>
        <p:spPr>
          <a:xfrm>
            <a:off x="1403797" y="3696237"/>
            <a:ext cx="734096" cy="197459"/>
          </a:xfrm>
          <a:prstGeom prst="roundRect">
            <a:avLst/>
          </a:prstGeom>
          <a:solidFill>
            <a:srgbClr val="00B050">
              <a:alpha val="3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A7B02D71-66BA-643E-7DEC-1C12DA63ECE9}"/>
              </a:ext>
            </a:extLst>
          </p:cNvPr>
          <p:cNvSpPr/>
          <p:nvPr/>
        </p:nvSpPr>
        <p:spPr>
          <a:xfrm>
            <a:off x="10885151" y="2161504"/>
            <a:ext cx="734096" cy="349876"/>
          </a:xfrm>
          <a:prstGeom prst="roundRect">
            <a:avLst/>
          </a:prstGeom>
          <a:solidFill>
            <a:srgbClr val="00B050">
              <a:alpha val="3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67CE52B1-100A-82C7-C464-B3F590E77D04}"/>
              </a:ext>
            </a:extLst>
          </p:cNvPr>
          <p:cNvSpPr/>
          <p:nvPr/>
        </p:nvSpPr>
        <p:spPr>
          <a:xfrm>
            <a:off x="2547871" y="748693"/>
            <a:ext cx="826394" cy="410406"/>
          </a:xfrm>
          <a:prstGeom prst="roundRect">
            <a:avLst/>
          </a:prstGeom>
          <a:solidFill>
            <a:srgbClr val="00B050">
              <a:alpha val="3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CA553D45-7898-F536-109C-230B150E2333}"/>
              </a:ext>
            </a:extLst>
          </p:cNvPr>
          <p:cNvSpPr/>
          <p:nvPr/>
        </p:nvSpPr>
        <p:spPr>
          <a:xfrm>
            <a:off x="6349285" y="1036304"/>
            <a:ext cx="888642" cy="354614"/>
          </a:xfrm>
          <a:prstGeom prst="roundRect">
            <a:avLst/>
          </a:prstGeom>
          <a:solidFill>
            <a:srgbClr val="00B050">
              <a:alpha val="3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6436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a:bodyPr>
          <a:lstStyle/>
          <a:p>
            <a:pPr algn="l"/>
            <a:r>
              <a:rPr lang="en-US" dirty="0"/>
              <a:t>Future directions</a:t>
            </a:r>
          </a:p>
        </p:txBody>
      </p:sp>
    </p:spTree>
    <p:extLst>
      <p:ext uri="{BB962C8B-B14F-4D97-AF65-F5344CB8AC3E}">
        <p14:creationId xmlns:p14="http://schemas.microsoft.com/office/powerpoint/2010/main" val="35277445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6A66-F8C0-C2FC-F300-A3E5EE99756D}"/>
              </a:ext>
            </a:extLst>
          </p:cNvPr>
          <p:cNvSpPr>
            <a:spLocks noGrp="1"/>
          </p:cNvSpPr>
          <p:nvPr>
            <p:ph type="title"/>
          </p:nvPr>
        </p:nvSpPr>
        <p:spPr>
          <a:xfrm>
            <a:off x="838200" y="365125"/>
            <a:ext cx="11243256" cy="1325563"/>
          </a:xfrm>
        </p:spPr>
        <p:txBody>
          <a:bodyPr/>
          <a:lstStyle/>
          <a:p>
            <a:r>
              <a:rPr lang="en-US" dirty="0"/>
              <a:t>Practical bottleneck: </a:t>
            </a:r>
            <a:r>
              <a:rPr lang="en-US" b="1" dirty="0"/>
              <a:t>information rate of PRCs</a:t>
            </a:r>
            <a:endParaRPr lang="en-US" dirty="0"/>
          </a:p>
        </p:txBody>
      </p:sp>
      <p:sp>
        <p:nvSpPr>
          <p:cNvPr id="3" name="Content Placeholder 2">
            <a:extLst>
              <a:ext uri="{FF2B5EF4-FFF2-40B4-BE49-F238E27FC236}">
                <a16:creationId xmlns:a16="http://schemas.microsoft.com/office/drawing/2014/main" id="{A3C9BEF1-BA31-C8C9-31ED-06E46F080346}"/>
              </a:ext>
            </a:extLst>
          </p:cNvPr>
          <p:cNvSpPr>
            <a:spLocks noGrp="1"/>
          </p:cNvSpPr>
          <p:nvPr>
            <p:ph idx="1"/>
          </p:nvPr>
        </p:nvSpPr>
        <p:spPr>
          <a:xfrm>
            <a:off x="838200" y="3100154"/>
            <a:ext cx="10515600" cy="2035736"/>
          </a:xfrm>
        </p:spPr>
        <p:txBody>
          <a:bodyPr>
            <a:normAutofit/>
          </a:bodyPr>
          <a:lstStyle/>
          <a:p>
            <a:pPr marL="0" indent="0">
              <a:buNone/>
            </a:pPr>
            <a:r>
              <a:rPr lang="en-US" dirty="0"/>
              <a:t>⇨ for the level of error in LLMs, need 1000s of words to embed a watermark</a:t>
            </a:r>
          </a:p>
          <a:p>
            <a:pPr marL="0" indent="0">
              <a:buNone/>
            </a:pPr>
            <a:r>
              <a:rPr lang="en-US" dirty="0"/>
              <a:t>⇨ image models have far lower error, so embedding is already feasible. But a better information rate would let us embed </a:t>
            </a:r>
            <a:r>
              <a:rPr lang="en-US" b="1" dirty="0"/>
              <a:t>more</a:t>
            </a:r>
            <a:r>
              <a:rPr lang="en-US" dirty="0"/>
              <a:t> </a:t>
            </a:r>
            <a:r>
              <a:rPr lang="en-US" b="1" dirty="0"/>
              <a:t>metadata</a:t>
            </a:r>
            <a:endParaRPr lang="en-US" dirty="0"/>
          </a:p>
        </p:txBody>
      </p:sp>
      <p:sp>
        <p:nvSpPr>
          <p:cNvPr id="4" name="Rounded Rectangle 3">
            <a:extLst>
              <a:ext uri="{FF2B5EF4-FFF2-40B4-BE49-F238E27FC236}">
                <a16:creationId xmlns:a16="http://schemas.microsoft.com/office/drawing/2014/main" id="{7E6CB5C1-5672-F8CF-5276-98CB17ED44F8}"/>
              </a:ext>
            </a:extLst>
          </p:cNvPr>
          <p:cNvSpPr/>
          <p:nvPr/>
        </p:nvSpPr>
        <p:spPr>
          <a:xfrm>
            <a:off x="463637" y="1690688"/>
            <a:ext cx="11243257" cy="119773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Can we construct PRCs with concretely shorter codewords?</a:t>
            </a:r>
          </a:p>
        </p:txBody>
      </p:sp>
      <p:sp>
        <p:nvSpPr>
          <p:cNvPr id="5" name="Rounded Rectangle 4">
            <a:extLst>
              <a:ext uri="{FF2B5EF4-FFF2-40B4-BE49-F238E27FC236}">
                <a16:creationId xmlns:a16="http://schemas.microsoft.com/office/drawing/2014/main" id="{CBC91308-4C5A-9098-FB04-CEB0B8FB6B15}"/>
              </a:ext>
            </a:extLst>
          </p:cNvPr>
          <p:cNvSpPr/>
          <p:nvPr/>
        </p:nvSpPr>
        <p:spPr>
          <a:xfrm>
            <a:off x="463638" y="5205952"/>
            <a:ext cx="11243257" cy="119773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Can we improve randomness recovery for LLMs?</a:t>
            </a:r>
          </a:p>
        </p:txBody>
      </p:sp>
    </p:spTree>
    <p:extLst>
      <p:ext uri="{BB962C8B-B14F-4D97-AF65-F5344CB8AC3E}">
        <p14:creationId xmlns:p14="http://schemas.microsoft.com/office/powerpoint/2010/main" val="402631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6A66-F8C0-C2FC-F300-A3E5EE99756D}"/>
              </a:ext>
            </a:extLst>
          </p:cNvPr>
          <p:cNvSpPr>
            <a:spLocks noGrp="1"/>
          </p:cNvSpPr>
          <p:nvPr>
            <p:ph type="title"/>
          </p:nvPr>
        </p:nvSpPr>
        <p:spPr>
          <a:xfrm>
            <a:off x="838200" y="365125"/>
            <a:ext cx="11243256" cy="1325563"/>
          </a:xfrm>
        </p:spPr>
        <p:txBody>
          <a:bodyPr/>
          <a:lstStyle/>
          <a:p>
            <a:r>
              <a:rPr lang="en-US" dirty="0"/>
              <a:t>LLM watermarks with </a:t>
            </a:r>
            <a:r>
              <a:rPr lang="en-US" b="1" dirty="0"/>
              <a:t>semantic robustness</a:t>
            </a:r>
          </a:p>
        </p:txBody>
      </p:sp>
      <p:sp>
        <p:nvSpPr>
          <p:cNvPr id="3" name="Content Placeholder 2">
            <a:extLst>
              <a:ext uri="{FF2B5EF4-FFF2-40B4-BE49-F238E27FC236}">
                <a16:creationId xmlns:a16="http://schemas.microsoft.com/office/drawing/2014/main" id="{A3C9BEF1-BA31-C8C9-31ED-06E46F080346}"/>
              </a:ext>
            </a:extLst>
          </p:cNvPr>
          <p:cNvSpPr>
            <a:spLocks noGrp="1"/>
          </p:cNvSpPr>
          <p:nvPr>
            <p:ph idx="1"/>
          </p:nvPr>
        </p:nvSpPr>
        <p:spPr>
          <a:xfrm>
            <a:off x="838200" y="3100154"/>
            <a:ext cx="10515600" cy="2035736"/>
          </a:xfrm>
        </p:spPr>
        <p:txBody>
          <a:bodyPr>
            <a:normAutofit/>
          </a:bodyPr>
          <a:lstStyle/>
          <a:p>
            <a:pPr marL="0" indent="0">
              <a:buNone/>
            </a:pPr>
            <a:r>
              <a:rPr lang="en-US" dirty="0"/>
              <a:t>Should be possible, but in my (limited) experience it’s been hard to reliably manipulate semantics </a:t>
            </a:r>
          </a:p>
        </p:txBody>
      </p:sp>
      <p:sp>
        <p:nvSpPr>
          <p:cNvPr id="4" name="Rounded Rectangle 3">
            <a:extLst>
              <a:ext uri="{FF2B5EF4-FFF2-40B4-BE49-F238E27FC236}">
                <a16:creationId xmlns:a16="http://schemas.microsoft.com/office/drawing/2014/main" id="{7E6CB5C1-5672-F8CF-5276-98CB17ED44F8}"/>
              </a:ext>
            </a:extLst>
          </p:cNvPr>
          <p:cNvSpPr/>
          <p:nvPr/>
        </p:nvSpPr>
        <p:spPr>
          <a:xfrm>
            <a:off x="463637" y="1690688"/>
            <a:ext cx="11243257" cy="119773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Can we embed a watermark in the semantic space of text?</a:t>
            </a:r>
          </a:p>
        </p:txBody>
      </p:sp>
    </p:spTree>
    <p:extLst>
      <p:ext uri="{BB962C8B-B14F-4D97-AF65-F5344CB8AC3E}">
        <p14:creationId xmlns:p14="http://schemas.microsoft.com/office/powerpoint/2010/main" val="227706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6A66-F8C0-C2FC-F300-A3E5EE99756D}"/>
              </a:ext>
            </a:extLst>
          </p:cNvPr>
          <p:cNvSpPr>
            <a:spLocks noGrp="1"/>
          </p:cNvSpPr>
          <p:nvPr>
            <p:ph type="title"/>
          </p:nvPr>
        </p:nvSpPr>
        <p:spPr/>
        <p:txBody>
          <a:bodyPr/>
          <a:lstStyle/>
          <a:p>
            <a:r>
              <a:rPr lang="en-US" dirty="0"/>
              <a:t>Watermarks for </a:t>
            </a:r>
            <a:r>
              <a:rPr lang="en-US" b="1" dirty="0"/>
              <a:t>open models</a:t>
            </a:r>
          </a:p>
        </p:txBody>
      </p:sp>
      <p:sp>
        <p:nvSpPr>
          <p:cNvPr id="3" name="Content Placeholder 2">
            <a:extLst>
              <a:ext uri="{FF2B5EF4-FFF2-40B4-BE49-F238E27FC236}">
                <a16:creationId xmlns:a16="http://schemas.microsoft.com/office/drawing/2014/main" id="{A3C9BEF1-BA31-C8C9-31ED-06E46F080346}"/>
              </a:ext>
            </a:extLst>
          </p:cNvPr>
          <p:cNvSpPr>
            <a:spLocks noGrp="1"/>
          </p:cNvSpPr>
          <p:nvPr>
            <p:ph idx="1"/>
          </p:nvPr>
        </p:nvSpPr>
        <p:spPr>
          <a:xfrm>
            <a:off x="838200" y="3602910"/>
            <a:ext cx="10515600" cy="1947884"/>
          </a:xfrm>
        </p:spPr>
        <p:txBody>
          <a:bodyPr/>
          <a:lstStyle/>
          <a:p>
            <a:pPr marL="0" indent="0">
              <a:buNone/>
            </a:pPr>
            <a:r>
              <a:rPr lang="en-US" dirty="0"/>
              <a:t>Partial answer: </a:t>
            </a:r>
          </a:p>
          <a:p>
            <a:pPr marL="0" indent="0">
              <a:buNone/>
            </a:pPr>
            <a:r>
              <a:rPr lang="en-US" sz="1800" dirty="0"/>
              <a:t>Christ, Gunn, </a:t>
            </a:r>
            <a:r>
              <a:rPr lang="en-US" sz="1800" dirty="0" err="1"/>
              <a:t>Raykova</a:t>
            </a:r>
            <a:r>
              <a:rPr lang="en-US" sz="1800" dirty="0"/>
              <a:t>, Malkin ‘23: Provably Robust Watermarks for Open-Source Language Models</a:t>
            </a:r>
          </a:p>
        </p:txBody>
      </p:sp>
      <p:sp>
        <p:nvSpPr>
          <p:cNvPr id="4" name="Rounded Rectangle 3">
            <a:extLst>
              <a:ext uri="{FF2B5EF4-FFF2-40B4-BE49-F238E27FC236}">
                <a16:creationId xmlns:a16="http://schemas.microsoft.com/office/drawing/2014/main" id="{652881D0-073E-80D0-AE56-F950A3262A1D}"/>
              </a:ext>
            </a:extLst>
          </p:cNvPr>
          <p:cNvSpPr/>
          <p:nvPr/>
        </p:nvSpPr>
        <p:spPr>
          <a:xfrm>
            <a:off x="463637" y="1690688"/>
            <a:ext cx="11243257" cy="156440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Can we watermark content generated by open models, in a way that is not trivially removable?</a:t>
            </a:r>
          </a:p>
        </p:txBody>
      </p:sp>
    </p:spTree>
    <p:extLst>
      <p:ext uri="{BB962C8B-B14F-4D97-AF65-F5344CB8AC3E}">
        <p14:creationId xmlns:p14="http://schemas.microsoft.com/office/powerpoint/2010/main" val="400792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A263-C2F8-3025-6E40-ED50F1F48F64}"/>
              </a:ext>
            </a:extLst>
          </p:cNvPr>
          <p:cNvSpPr>
            <a:spLocks noGrp="1"/>
          </p:cNvSpPr>
          <p:nvPr>
            <p:ph type="title"/>
          </p:nvPr>
        </p:nvSpPr>
        <p:spPr/>
        <p:txBody>
          <a:bodyPr>
            <a:normAutofit/>
          </a:bodyPr>
          <a:lstStyle/>
          <a:p>
            <a:r>
              <a:rPr lang="en-US" sz="4000" b="1" dirty="0"/>
              <a:t>“Secure” detection</a:t>
            </a:r>
            <a:r>
              <a:rPr lang="en-US" sz="4000" dirty="0"/>
              <a:t>, whatever that means</a:t>
            </a:r>
          </a:p>
        </p:txBody>
      </p:sp>
      <p:sp>
        <p:nvSpPr>
          <p:cNvPr id="3" name="Content Placeholder 2">
            <a:extLst>
              <a:ext uri="{FF2B5EF4-FFF2-40B4-BE49-F238E27FC236}">
                <a16:creationId xmlns:a16="http://schemas.microsoft.com/office/drawing/2014/main" id="{8479C27B-3782-68D9-3F82-2FEFE1FBF0AF}"/>
              </a:ext>
            </a:extLst>
          </p:cNvPr>
          <p:cNvSpPr>
            <a:spLocks noGrp="1"/>
          </p:cNvSpPr>
          <p:nvPr>
            <p:ph idx="1"/>
          </p:nvPr>
        </p:nvSpPr>
        <p:spPr>
          <a:xfrm>
            <a:off x="838200" y="4413936"/>
            <a:ext cx="10515600" cy="4351338"/>
          </a:xfrm>
        </p:spPr>
        <p:txBody>
          <a:bodyPr>
            <a:normAutofit/>
          </a:bodyPr>
          <a:lstStyle/>
          <a:p>
            <a:pPr marL="457200" lvl="1" indent="0">
              <a:buNone/>
            </a:pPr>
            <a:r>
              <a:rPr lang="en-US" dirty="0"/>
              <a:t>Unforgeable public detection: [FGJ+23, </a:t>
            </a:r>
            <a:r>
              <a:rPr lang="en-US" dirty="0">
                <a:solidFill>
                  <a:schemeClr val="accent1"/>
                </a:solidFill>
              </a:rPr>
              <a:t>CG24</a:t>
            </a:r>
            <a:r>
              <a:rPr lang="en-US" dirty="0"/>
              <a:t>]</a:t>
            </a:r>
          </a:p>
          <a:p>
            <a:pPr lvl="2"/>
            <a:r>
              <a:rPr lang="en-US" dirty="0"/>
              <a:t>Require an infeasibly large amount of text to detect</a:t>
            </a:r>
          </a:p>
          <a:p>
            <a:pPr marL="457200" lvl="1" indent="0">
              <a:buNone/>
            </a:pPr>
            <a:r>
              <a:rPr lang="en-US" dirty="0"/>
              <a:t>Robustness: [CHS25, </a:t>
            </a:r>
            <a:r>
              <a:rPr lang="en-US" dirty="0">
                <a:solidFill>
                  <a:schemeClr val="accent1"/>
                </a:solidFill>
              </a:rPr>
              <a:t>AAC+25</a:t>
            </a:r>
            <a:r>
              <a:rPr lang="en-US" dirty="0"/>
              <a:t>]</a:t>
            </a:r>
          </a:p>
          <a:p>
            <a:endParaRPr lang="en-US" dirty="0"/>
          </a:p>
          <a:p>
            <a:endParaRPr lang="en-US" dirty="0"/>
          </a:p>
        </p:txBody>
      </p:sp>
      <p:sp>
        <p:nvSpPr>
          <p:cNvPr id="5" name="Rounded Rectangle 4">
            <a:extLst>
              <a:ext uri="{FF2B5EF4-FFF2-40B4-BE49-F238E27FC236}">
                <a16:creationId xmlns:a16="http://schemas.microsoft.com/office/drawing/2014/main" id="{EBE55482-A47C-9552-7B34-B1BA64156DA2}"/>
              </a:ext>
            </a:extLst>
          </p:cNvPr>
          <p:cNvSpPr/>
          <p:nvPr/>
        </p:nvSpPr>
        <p:spPr>
          <a:xfrm>
            <a:off x="237184" y="1436300"/>
            <a:ext cx="11650016" cy="88158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Who do we give detector access? And how?</a:t>
            </a:r>
          </a:p>
        </p:txBody>
      </p:sp>
      <p:sp>
        <p:nvSpPr>
          <p:cNvPr id="6" name="TextBox 5">
            <a:extLst>
              <a:ext uri="{FF2B5EF4-FFF2-40B4-BE49-F238E27FC236}">
                <a16:creationId xmlns:a16="http://schemas.microsoft.com/office/drawing/2014/main" id="{BD124780-26DF-F115-A50C-D827DCA7F3E4}"/>
              </a:ext>
            </a:extLst>
          </p:cNvPr>
          <p:cNvSpPr txBox="1"/>
          <p:nvPr/>
        </p:nvSpPr>
        <p:spPr>
          <a:xfrm>
            <a:off x="838200" y="2405719"/>
            <a:ext cx="11049000" cy="1015150"/>
          </a:xfrm>
          <a:prstGeom prst="rect">
            <a:avLst/>
          </a:prstGeom>
          <a:noFill/>
        </p:spPr>
        <p:txBody>
          <a:bodyPr wrap="square" rtlCol="0">
            <a:spAutoFit/>
          </a:bodyPr>
          <a:lstStyle/>
          <a:p>
            <a:pPr marR="0" lvl="1" algn="l" defTabSz="914400" rtl="0" eaLnBrk="1" fontAlgn="auto" latinLnBrk="0" hangingPunct="1">
              <a:lnSpc>
                <a:spcPct val="90000"/>
              </a:lnSpc>
              <a:spcBef>
                <a:spcPts val="50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API? Detection key?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for some schemes, secret key can be learned from a detection API or even just watermarked responses</a:t>
            </a:r>
          </a:p>
          <a:p>
            <a:endParaRPr lang="en-US" dirty="0"/>
          </a:p>
        </p:txBody>
      </p:sp>
      <p:sp>
        <p:nvSpPr>
          <p:cNvPr id="7" name="Rounded Rectangle 6">
            <a:extLst>
              <a:ext uri="{FF2B5EF4-FFF2-40B4-BE49-F238E27FC236}">
                <a16:creationId xmlns:a16="http://schemas.microsoft.com/office/drawing/2014/main" id="{5A535C78-FE44-E51A-149C-2D2B12F90FD4}"/>
              </a:ext>
            </a:extLst>
          </p:cNvPr>
          <p:cNvSpPr/>
          <p:nvPr/>
        </p:nvSpPr>
        <p:spPr>
          <a:xfrm>
            <a:off x="237184" y="3310954"/>
            <a:ext cx="11717630" cy="110649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How do we allow detection without compromising other properties?</a:t>
            </a:r>
          </a:p>
        </p:txBody>
      </p:sp>
      <p:sp>
        <p:nvSpPr>
          <p:cNvPr id="8" name="Rounded Rectangle 7">
            <a:extLst>
              <a:ext uri="{FF2B5EF4-FFF2-40B4-BE49-F238E27FC236}">
                <a16:creationId xmlns:a16="http://schemas.microsoft.com/office/drawing/2014/main" id="{E4D1FCB8-EF50-B0CF-DBF9-0D71844194E2}"/>
              </a:ext>
            </a:extLst>
          </p:cNvPr>
          <p:cNvSpPr/>
          <p:nvPr/>
        </p:nvSpPr>
        <p:spPr>
          <a:xfrm>
            <a:off x="237184" y="5588368"/>
            <a:ext cx="11717630" cy="110649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dirty="0"/>
              <a:t>What properties do we even want to preserve?</a:t>
            </a:r>
          </a:p>
        </p:txBody>
      </p:sp>
    </p:spTree>
    <p:extLst>
      <p:ext uri="{BB962C8B-B14F-4D97-AF65-F5344CB8AC3E}">
        <p14:creationId xmlns:p14="http://schemas.microsoft.com/office/powerpoint/2010/main" val="290849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E94E52-5739-7D4F-9CC6-DEC0C444F47A}"/>
              </a:ext>
            </a:extLst>
          </p:cNvPr>
          <p:cNvPicPr>
            <a:picLocks noChangeAspect="1"/>
          </p:cNvPicPr>
          <p:nvPr/>
        </p:nvPicPr>
        <p:blipFill rotWithShape="1">
          <a:blip r:embed="rId2"/>
          <a:srcRect b="7136"/>
          <a:stretch/>
        </p:blipFill>
        <p:spPr>
          <a:xfrm>
            <a:off x="788365" y="4638649"/>
            <a:ext cx="7102049" cy="1811087"/>
          </a:xfrm>
          <a:prstGeom prst="rect">
            <a:avLst/>
          </a:prstGeom>
          <a:ln>
            <a:solidFill>
              <a:schemeClr val="accent1"/>
            </a:solidFill>
          </a:ln>
        </p:spPr>
      </p:pic>
      <p:pic>
        <p:nvPicPr>
          <p:cNvPr id="8" name="Picture 7">
            <a:extLst>
              <a:ext uri="{FF2B5EF4-FFF2-40B4-BE49-F238E27FC236}">
                <a16:creationId xmlns:a16="http://schemas.microsoft.com/office/drawing/2014/main" id="{625C639B-B79D-274D-8DEE-A3F9BD1FFC21}"/>
              </a:ext>
            </a:extLst>
          </p:cNvPr>
          <p:cNvPicPr>
            <a:picLocks noChangeAspect="1"/>
          </p:cNvPicPr>
          <p:nvPr/>
        </p:nvPicPr>
        <p:blipFill>
          <a:blip r:embed="rId3"/>
          <a:stretch>
            <a:fillRect/>
          </a:stretch>
        </p:blipFill>
        <p:spPr>
          <a:xfrm>
            <a:off x="637340" y="349250"/>
            <a:ext cx="7404100" cy="1739900"/>
          </a:xfrm>
          <a:prstGeom prst="rect">
            <a:avLst/>
          </a:prstGeom>
          <a:ln w="12700">
            <a:solidFill>
              <a:schemeClr val="accent1"/>
            </a:solidFill>
          </a:ln>
        </p:spPr>
      </p:pic>
      <p:pic>
        <p:nvPicPr>
          <p:cNvPr id="10" name="Picture 9">
            <a:extLst>
              <a:ext uri="{FF2B5EF4-FFF2-40B4-BE49-F238E27FC236}">
                <a16:creationId xmlns:a16="http://schemas.microsoft.com/office/drawing/2014/main" id="{5F637E2E-CD90-B842-9D12-07F28DF05E74}"/>
              </a:ext>
            </a:extLst>
          </p:cNvPr>
          <p:cNvPicPr>
            <a:picLocks noChangeAspect="1"/>
          </p:cNvPicPr>
          <p:nvPr/>
        </p:nvPicPr>
        <p:blipFill>
          <a:blip r:embed="rId4"/>
          <a:stretch>
            <a:fillRect/>
          </a:stretch>
        </p:blipFill>
        <p:spPr>
          <a:xfrm>
            <a:off x="3464417" y="2543476"/>
            <a:ext cx="7997692" cy="1640846"/>
          </a:xfrm>
          <a:prstGeom prst="rect">
            <a:avLst/>
          </a:prstGeom>
          <a:ln>
            <a:solidFill>
              <a:schemeClr val="accent1"/>
            </a:solidFill>
          </a:ln>
        </p:spPr>
      </p:pic>
      <p:sp>
        <p:nvSpPr>
          <p:cNvPr id="2" name="Rectangle 1">
            <a:extLst>
              <a:ext uri="{FF2B5EF4-FFF2-40B4-BE49-F238E27FC236}">
                <a16:creationId xmlns:a16="http://schemas.microsoft.com/office/drawing/2014/main" id="{DB25A480-3B66-D172-1418-E8D2F0ADD7A3}"/>
              </a:ext>
            </a:extLst>
          </p:cNvPr>
          <p:cNvSpPr/>
          <p:nvPr/>
        </p:nvSpPr>
        <p:spPr>
          <a:xfrm>
            <a:off x="-91440" y="-117566"/>
            <a:ext cx="12553406" cy="7080069"/>
          </a:xfrm>
          <a:prstGeom prst="rect">
            <a:avLst/>
          </a:prstGeom>
          <a:solidFill>
            <a:schemeClr val="bg1">
              <a:alpha val="7414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EDA373D5-1320-BEA5-A9A1-226F39380F65}"/>
              </a:ext>
            </a:extLst>
          </p:cNvPr>
          <p:cNvSpPr/>
          <p:nvPr/>
        </p:nvSpPr>
        <p:spPr>
          <a:xfrm>
            <a:off x="1257941" y="1685631"/>
            <a:ext cx="9676118" cy="201063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a:cs typeface="Consolas" panose="020B0609020204030204" pitchFamily="49" charset="0"/>
              </a:rPr>
              <a:t>Intrinsic markers of AI-generated text are brittle </a:t>
            </a:r>
          </a:p>
        </p:txBody>
      </p:sp>
      <p:grpSp>
        <p:nvGrpSpPr>
          <p:cNvPr id="7" name="Group 6">
            <a:extLst>
              <a:ext uri="{FF2B5EF4-FFF2-40B4-BE49-F238E27FC236}">
                <a16:creationId xmlns:a16="http://schemas.microsoft.com/office/drawing/2014/main" id="{9274726B-C826-B55A-A5BA-88A77BBC9368}"/>
              </a:ext>
            </a:extLst>
          </p:cNvPr>
          <p:cNvGrpSpPr/>
          <p:nvPr/>
        </p:nvGrpSpPr>
        <p:grpSpPr>
          <a:xfrm>
            <a:off x="777475" y="3892347"/>
            <a:ext cx="10988700" cy="2010634"/>
            <a:chOff x="1681450" y="2707327"/>
            <a:chExt cx="8829099" cy="2010634"/>
          </a:xfrm>
        </p:grpSpPr>
        <p:sp>
          <p:nvSpPr>
            <p:cNvPr id="9" name="Rounded Rectangle 8">
              <a:extLst>
                <a:ext uri="{FF2B5EF4-FFF2-40B4-BE49-F238E27FC236}">
                  <a16:creationId xmlns:a16="http://schemas.microsoft.com/office/drawing/2014/main" id="{39B0307E-C0BC-8E7B-8E0B-447F2162BCCB}"/>
                </a:ext>
              </a:extLst>
            </p:cNvPr>
            <p:cNvSpPr/>
            <p:nvPr/>
          </p:nvSpPr>
          <p:spPr>
            <a:xfrm>
              <a:off x="1681450" y="2707327"/>
              <a:ext cx="8829099" cy="201063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r"/>
              <a:r>
                <a:rPr lang="en-US" sz="4000" dirty="0">
                  <a:cs typeface="Consolas" panose="020B0609020204030204" pitchFamily="49" charset="0"/>
                </a:rPr>
                <a:t>Can we embed these markers ourselves?</a:t>
              </a:r>
            </a:p>
          </p:txBody>
        </p:sp>
        <p:pic>
          <p:nvPicPr>
            <p:cNvPr id="11" name="Graphic 10" descr="Lightbulb with solid fill">
              <a:extLst>
                <a:ext uri="{FF2B5EF4-FFF2-40B4-BE49-F238E27FC236}">
                  <a16:creationId xmlns:a16="http://schemas.microsoft.com/office/drawing/2014/main" id="{560EA1D4-8AEC-00B5-06CB-A25D90A110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5651" y="2769335"/>
              <a:ext cx="1661230" cy="1948626"/>
            </a:xfrm>
            <a:prstGeom prst="rect">
              <a:avLst/>
            </a:prstGeom>
          </p:spPr>
        </p:pic>
      </p:grpSp>
    </p:spTree>
    <p:extLst>
      <p:ext uri="{BB962C8B-B14F-4D97-AF65-F5344CB8AC3E}">
        <p14:creationId xmlns:p14="http://schemas.microsoft.com/office/powerpoint/2010/main" val="296157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6A66-F8C0-C2FC-F300-A3E5EE99756D}"/>
              </a:ext>
            </a:extLst>
          </p:cNvPr>
          <p:cNvSpPr>
            <a:spLocks noGrp="1"/>
          </p:cNvSpPr>
          <p:nvPr>
            <p:ph type="title"/>
          </p:nvPr>
        </p:nvSpPr>
        <p:spPr/>
        <p:txBody>
          <a:bodyPr/>
          <a:lstStyle/>
          <a:p>
            <a:r>
              <a:rPr lang="en-US" dirty="0"/>
              <a:t>Why has watermarking been successful?</a:t>
            </a:r>
          </a:p>
        </p:txBody>
      </p:sp>
      <p:sp>
        <p:nvSpPr>
          <p:cNvPr id="3" name="Content Placeholder 2">
            <a:extLst>
              <a:ext uri="{FF2B5EF4-FFF2-40B4-BE49-F238E27FC236}">
                <a16:creationId xmlns:a16="http://schemas.microsoft.com/office/drawing/2014/main" id="{A3C9BEF1-BA31-C8C9-31ED-06E46F080346}"/>
              </a:ext>
            </a:extLst>
          </p:cNvPr>
          <p:cNvSpPr>
            <a:spLocks noGrp="1"/>
          </p:cNvSpPr>
          <p:nvPr>
            <p:ph idx="1"/>
          </p:nvPr>
        </p:nvSpPr>
        <p:spPr/>
        <p:txBody>
          <a:bodyPr/>
          <a:lstStyle/>
          <a:p>
            <a:r>
              <a:rPr lang="en-US" dirty="0"/>
              <a:t>Highly modular</a:t>
            </a:r>
          </a:p>
          <a:p>
            <a:pPr lvl="1"/>
            <a:r>
              <a:rPr lang="en-US" b="1" dirty="0"/>
              <a:t>Research: </a:t>
            </a:r>
            <a:r>
              <a:rPr lang="en-US" dirty="0"/>
              <a:t>don’t need to understand much about ML to build watermarks</a:t>
            </a:r>
          </a:p>
          <a:p>
            <a:pPr lvl="2"/>
            <a:r>
              <a:rPr lang="en-US" dirty="0"/>
              <a:t>Clean definitions</a:t>
            </a:r>
          </a:p>
          <a:p>
            <a:pPr lvl="1"/>
            <a:r>
              <a:rPr lang="en-US" b="1" dirty="0"/>
              <a:t>Practice: </a:t>
            </a:r>
            <a:r>
              <a:rPr lang="en-US" dirty="0"/>
              <a:t>can add a watermarking to a model without touching the neural network</a:t>
            </a:r>
          </a:p>
          <a:p>
            <a:pPr lvl="2"/>
            <a:r>
              <a:rPr lang="en-US" dirty="0"/>
              <a:t>Very efficient</a:t>
            </a:r>
          </a:p>
          <a:p>
            <a:r>
              <a:rPr lang="en-US" dirty="0"/>
              <a:t>Good communication and collaboration</a:t>
            </a:r>
          </a:p>
          <a:p>
            <a:pPr lvl="1"/>
            <a:r>
              <a:rPr lang="en-US" b="1" dirty="0"/>
              <a:t>Implementation: </a:t>
            </a:r>
            <a:r>
              <a:rPr lang="en-US" dirty="0"/>
              <a:t>crypto libraries usable by non-crypto experts</a:t>
            </a:r>
          </a:p>
          <a:p>
            <a:pPr lvl="2"/>
            <a:r>
              <a:rPr lang="en-US" dirty="0"/>
              <a:t>Zhao, Gunn, Song</a:t>
            </a:r>
          </a:p>
          <a:p>
            <a:pPr lvl="1"/>
            <a:r>
              <a:rPr lang="en-US" b="1" dirty="0"/>
              <a:t>Blog posts and news articles</a:t>
            </a:r>
          </a:p>
          <a:p>
            <a:pPr lvl="1"/>
            <a:r>
              <a:rPr lang="en-US" b="1" dirty="0"/>
              <a:t>Possibly driven by regulation pressure</a:t>
            </a:r>
          </a:p>
        </p:txBody>
      </p:sp>
    </p:spTree>
    <p:extLst>
      <p:ext uri="{BB962C8B-B14F-4D97-AF65-F5344CB8AC3E}">
        <p14:creationId xmlns:p14="http://schemas.microsoft.com/office/powerpoint/2010/main" val="258965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6A66-F8C0-C2FC-F300-A3E5EE99756D}"/>
              </a:ext>
            </a:extLst>
          </p:cNvPr>
          <p:cNvSpPr>
            <a:spLocks noGrp="1"/>
          </p:cNvSpPr>
          <p:nvPr>
            <p:ph type="title"/>
          </p:nvPr>
        </p:nvSpPr>
        <p:spPr/>
        <p:txBody>
          <a:bodyPr/>
          <a:lstStyle/>
          <a:p>
            <a:r>
              <a:rPr lang="en-US" dirty="0"/>
              <a:t>Why has watermarking been successful?</a:t>
            </a:r>
          </a:p>
        </p:txBody>
      </p:sp>
      <p:sp>
        <p:nvSpPr>
          <p:cNvPr id="3" name="Content Placeholder 2">
            <a:extLst>
              <a:ext uri="{FF2B5EF4-FFF2-40B4-BE49-F238E27FC236}">
                <a16:creationId xmlns:a16="http://schemas.microsoft.com/office/drawing/2014/main" id="{A3C9BEF1-BA31-C8C9-31ED-06E46F080346}"/>
              </a:ext>
            </a:extLst>
          </p:cNvPr>
          <p:cNvSpPr>
            <a:spLocks noGrp="1"/>
          </p:cNvSpPr>
          <p:nvPr>
            <p:ph idx="1"/>
          </p:nvPr>
        </p:nvSpPr>
        <p:spPr/>
        <p:txBody>
          <a:bodyPr/>
          <a:lstStyle/>
          <a:p>
            <a:r>
              <a:rPr lang="en-US" dirty="0"/>
              <a:t>Highly modular</a:t>
            </a:r>
          </a:p>
          <a:p>
            <a:r>
              <a:rPr lang="en-US" dirty="0"/>
              <a:t>Good communication and collaboration</a:t>
            </a:r>
          </a:p>
          <a:p>
            <a:endParaRPr lang="en-US" dirty="0"/>
          </a:p>
          <a:p>
            <a:pPr marL="0" indent="0" algn="ctr">
              <a:buNone/>
            </a:pPr>
            <a:r>
              <a:rPr lang="en-US" b="1" dirty="0"/>
              <a:t>Let’s look for other topics with these properties!</a:t>
            </a:r>
          </a:p>
        </p:txBody>
      </p:sp>
    </p:spTree>
    <p:extLst>
      <p:ext uri="{BB962C8B-B14F-4D97-AF65-F5344CB8AC3E}">
        <p14:creationId xmlns:p14="http://schemas.microsoft.com/office/powerpoint/2010/main" val="38795693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text on it&#10;&#10;Description automatically generated">
            <a:extLst>
              <a:ext uri="{FF2B5EF4-FFF2-40B4-BE49-F238E27FC236}">
                <a16:creationId xmlns:a16="http://schemas.microsoft.com/office/drawing/2014/main" id="{EDA138A0-A206-AE3E-B07A-01858567E183}"/>
              </a:ext>
            </a:extLst>
          </p:cNvPr>
          <p:cNvPicPr>
            <a:picLocks noChangeAspect="1"/>
          </p:cNvPicPr>
          <p:nvPr/>
        </p:nvPicPr>
        <p:blipFill>
          <a:blip r:embed="rId2"/>
          <a:stretch>
            <a:fillRect/>
          </a:stretch>
        </p:blipFill>
        <p:spPr>
          <a:xfrm>
            <a:off x="2209800" y="398310"/>
            <a:ext cx="7772400" cy="6061379"/>
          </a:xfrm>
          <a:prstGeom prst="rect">
            <a:avLst/>
          </a:prstGeom>
        </p:spPr>
      </p:pic>
    </p:spTree>
    <p:extLst>
      <p:ext uri="{BB962C8B-B14F-4D97-AF65-F5344CB8AC3E}">
        <p14:creationId xmlns:p14="http://schemas.microsoft.com/office/powerpoint/2010/main" val="2382568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A04A-760A-662E-5370-757566155ACF}"/>
              </a:ext>
            </a:extLst>
          </p:cNvPr>
          <p:cNvSpPr>
            <a:spLocks noGrp="1"/>
          </p:cNvSpPr>
          <p:nvPr>
            <p:ph type="title"/>
          </p:nvPr>
        </p:nvSpPr>
        <p:spPr/>
        <p:txBody>
          <a:bodyPr/>
          <a:lstStyle/>
          <a:p>
            <a:r>
              <a:rPr lang="en-US" dirty="0"/>
              <a:t>References: papers</a:t>
            </a:r>
          </a:p>
        </p:txBody>
      </p:sp>
      <p:sp>
        <p:nvSpPr>
          <p:cNvPr id="3" name="Content Placeholder 2">
            <a:extLst>
              <a:ext uri="{FF2B5EF4-FFF2-40B4-BE49-F238E27FC236}">
                <a16:creationId xmlns:a16="http://schemas.microsoft.com/office/drawing/2014/main" id="{D58EE0D1-D472-B391-9DFC-8CD4730CE039}"/>
              </a:ext>
            </a:extLst>
          </p:cNvPr>
          <p:cNvSpPr>
            <a:spLocks noGrp="1"/>
          </p:cNvSpPr>
          <p:nvPr>
            <p:ph idx="1"/>
          </p:nvPr>
        </p:nvSpPr>
        <p:spPr>
          <a:xfrm>
            <a:off x="838200" y="1383632"/>
            <a:ext cx="10515600" cy="5366083"/>
          </a:xfrm>
        </p:spPr>
        <p:txBody>
          <a:bodyPr>
            <a:normAutofit fontScale="92500" lnSpcReduction="20000"/>
          </a:bodyPr>
          <a:lstStyle/>
          <a:p>
            <a:pPr marL="0" indent="0" algn="l">
              <a:buNone/>
            </a:pPr>
            <a:r>
              <a:rPr lang="en-US" sz="1600" dirty="0"/>
              <a:t>[</a:t>
            </a:r>
            <a:r>
              <a:rPr lang="en-US" sz="1600" b="1" dirty="0"/>
              <a:t>Aar22</a:t>
            </a:r>
            <a:r>
              <a:rPr lang="en-US" sz="1600" dirty="0"/>
              <a:t>]: S. Aaronson, “Leaning Into </a:t>
            </a:r>
            <a:r>
              <a:rPr lang="en-US" sz="1600" dirty="0" err="1"/>
              <a:t>Uninterpretability</a:t>
            </a:r>
            <a:r>
              <a:rPr lang="en-US" sz="1600" dirty="0"/>
              <a:t> for AI Alignment,” 2022.</a:t>
            </a:r>
          </a:p>
          <a:p>
            <a:pPr marL="0" indent="0">
              <a:buNone/>
            </a:pPr>
            <a:r>
              <a:rPr lang="en-US" sz="1600" dirty="0"/>
              <a:t>[</a:t>
            </a:r>
            <a:r>
              <a:rPr lang="en-US" sz="1600" b="1" dirty="0"/>
              <a:t>KGW+23</a:t>
            </a:r>
            <a:r>
              <a:rPr lang="en-US" sz="1600" dirty="0"/>
              <a:t>]: J. </a:t>
            </a:r>
            <a:r>
              <a:rPr lang="en-US" sz="1600" dirty="0" err="1"/>
              <a:t>Kirchenbauer</a:t>
            </a:r>
            <a:r>
              <a:rPr lang="en-US" sz="1600" dirty="0"/>
              <a:t>, J. </a:t>
            </a:r>
            <a:r>
              <a:rPr lang="en-US" sz="1600" dirty="0" err="1"/>
              <a:t>Geiping</a:t>
            </a:r>
            <a:r>
              <a:rPr lang="en-US" sz="1600" dirty="0"/>
              <a:t>, Y. Wen, J. Katz, I. </a:t>
            </a:r>
            <a:r>
              <a:rPr lang="en-US" sz="1600" dirty="0" err="1"/>
              <a:t>Miers</a:t>
            </a:r>
            <a:r>
              <a:rPr lang="en-US" sz="1600" dirty="0"/>
              <a:t>, T. Goldstein, “A Watermark for Language Models,” 2023.</a:t>
            </a:r>
          </a:p>
          <a:p>
            <a:pPr marL="0" indent="0" algn="l">
              <a:buNone/>
            </a:pPr>
            <a:r>
              <a:rPr lang="en-US" sz="1600" dirty="0"/>
              <a:t>[</a:t>
            </a:r>
            <a:r>
              <a:rPr lang="en-US" sz="1600" b="1" dirty="0"/>
              <a:t>CGZ23</a:t>
            </a:r>
            <a:r>
              <a:rPr lang="en-US" sz="1600" dirty="0"/>
              <a:t>]: M. Christ, S. Gunn, O. Zamir, “Undetectable Watermarks for Language Models,” 2023.</a:t>
            </a:r>
          </a:p>
          <a:p>
            <a:pPr marL="0" indent="0">
              <a:buNone/>
            </a:pPr>
            <a:r>
              <a:rPr lang="en-US" sz="1600" dirty="0"/>
              <a:t>[</a:t>
            </a:r>
            <a:r>
              <a:rPr lang="en-US" sz="1600" b="1" dirty="0"/>
              <a:t>ZALW23</a:t>
            </a:r>
            <a:r>
              <a:rPr lang="en-US" sz="1600" dirty="0"/>
              <a:t>]:</a:t>
            </a:r>
            <a:r>
              <a:rPr lang="en-US" sz="1600" b="1" dirty="0"/>
              <a:t> </a:t>
            </a:r>
            <a:r>
              <a:rPr lang="en-US" sz="1600" dirty="0"/>
              <a:t>X. Zhao, P. Ananth, L. Li, Y. Wang, “Provable Robust Watermarking for AI-Generated Text,” 2023.</a:t>
            </a:r>
          </a:p>
          <a:p>
            <a:pPr marL="0" indent="0">
              <a:buNone/>
            </a:pPr>
            <a:r>
              <a:rPr lang="en-US" sz="1600" dirty="0"/>
              <a:t>[</a:t>
            </a:r>
            <a:r>
              <a:rPr lang="en-US" sz="1600" b="1" dirty="0"/>
              <a:t>KTHL23</a:t>
            </a:r>
            <a:r>
              <a:rPr lang="en-US" sz="1600" dirty="0"/>
              <a:t>]: R. </a:t>
            </a:r>
            <a:r>
              <a:rPr lang="en-US" sz="1600" dirty="0" err="1"/>
              <a:t>Kuditipudi</a:t>
            </a:r>
            <a:r>
              <a:rPr lang="en-US" sz="1600" dirty="0"/>
              <a:t>, J. </a:t>
            </a:r>
            <a:r>
              <a:rPr lang="en-US" sz="1600" dirty="0" err="1"/>
              <a:t>Thickstun</a:t>
            </a:r>
            <a:r>
              <a:rPr lang="en-US" sz="1600" dirty="0"/>
              <a:t>, T. Hashimoto, P. Liang, “Robust Distortion-free Watermarks for Language Models,” 2023.</a:t>
            </a:r>
          </a:p>
          <a:p>
            <a:pPr marL="0" indent="0">
              <a:buNone/>
            </a:pPr>
            <a:r>
              <a:rPr lang="en-US" sz="1600" dirty="0"/>
              <a:t>[</a:t>
            </a:r>
            <a:r>
              <a:rPr lang="en-US" sz="1600" b="1" dirty="0"/>
              <a:t>FGJ+23</a:t>
            </a:r>
            <a:r>
              <a:rPr lang="en-US" sz="1600" dirty="0"/>
              <a:t>]: J. </a:t>
            </a:r>
            <a:r>
              <a:rPr lang="en-US" sz="1600" dirty="0" err="1"/>
              <a:t>Fairoze</a:t>
            </a:r>
            <a:r>
              <a:rPr lang="en-US" sz="1600" dirty="0"/>
              <a:t>, S. Garg, S. Jha,  S. </a:t>
            </a:r>
            <a:r>
              <a:rPr lang="en-US" sz="1600" dirty="0" err="1"/>
              <a:t>Mahloujifar</a:t>
            </a:r>
            <a:r>
              <a:rPr lang="en-US" sz="1600" dirty="0"/>
              <a:t>, M. </a:t>
            </a:r>
            <a:r>
              <a:rPr lang="en-US" sz="1600" dirty="0" err="1"/>
              <a:t>Mahmoody</a:t>
            </a:r>
            <a:r>
              <a:rPr lang="en-US" sz="1600" dirty="0"/>
              <a:t>, M. Wang, “Publicly-Detectable Watermarking for Language Models,” 2023.</a:t>
            </a:r>
          </a:p>
          <a:p>
            <a:pPr marL="0" indent="0">
              <a:buNone/>
            </a:pPr>
            <a:r>
              <a:rPr lang="en-US" sz="1600" dirty="0"/>
              <a:t>[</a:t>
            </a:r>
            <a:r>
              <a:rPr lang="en-US" sz="1600" b="1" dirty="0"/>
              <a:t>ZEF+23</a:t>
            </a:r>
            <a:r>
              <a:rPr lang="en-US" sz="1600" dirty="0"/>
              <a:t>]: H. Zhang, B. Edelman, D. </a:t>
            </a:r>
            <a:r>
              <a:rPr lang="en-US" sz="1600" dirty="0" err="1"/>
              <a:t>Francati</a:t>
            </a:r>
            <a:r>
              <a:rPr lang="en-US" sz="1600" dirty="0"/>
              <a:t>, D. Venturi, G. </a:t>
            </a:r>
            <a:r>
              <a:rPr lang="en-US" sz="1600" dirty="0" err="1"/>
              <a:t>Ateniese</a:t>
            </a:r>
            <a:r>
              <a:rPr lang="en-US" sz="1600" dirty="0"/>
              <a:t>, B. Barak, “Watermarks in the Sand: Impossibility of Strong Watermarking for Generative Models,” 2023.</a:t>
            </a:r>
          </a:p>
          <a:p>
            <a:pPr marL="0" indent="0">
              <a:buNone/>
            </a:pPr>
            <a:r>
              <a:rPr lang="en-US" sz="1600" dirty="0"/>
              <a:t>[</a:t>
            </a:r>
            <a:r>
              <a:rPr lang="en-US" sz="1600" b="1" dirty="0"/>
              <a:t>CGRM23</a:t>
            </a:r>
            <a:r>
              <a:rPr lang="en-US" sz="1600" dirty="0"/>
              <a:t>]: M. Christ, S. Gunn, M. </a:t>
            </a:r>
            <a:r>
              <a:rPr lang="en-US" sz="1600" dirty="0" err="1"/>
              <a:t>Raykova</a:t>
            </a:r>
            <a:r>
              <a:rPr lang="en-US" sz="1600" dirty="0"/>
              <a:t>, T. Malkin, “Provably Robust Watermarks for Open-Source Language Models,” 2023.</a:t>
            </a:r>
          </a:p>
          <a:p>
            <a:pPr marL="0" indent="0">
              <a:buNone/>
            </a:pPr>
            <a:r>
              <a:rPr lang="en-US" sz="1600" dirty="0"/>
              <a:t>[</a:t>
            </a:r>
            <a:r>
              <a:rPr lang="en-US" sz="1600" b="1" dirty="0"/>
              <a:t>CG24</a:t>
            </a:r>
            <a:r>
              <a:rPr lang="en-US" sz="1600" dirty="0"/>
              <a:t>]: M. Christ and S. Gunn, “Pseudorandom Error-Correcting Codes,” 2024.</a:t>
            </a:r>
          </a:p>
          <a:p>
            <a:pPr marL="0" indent="0">
              <a:buNone/>
            </a:pPr>
            <a:r>
              <a:rPr lang="en-US" sz="1600" dirty="0"/>
              <a:t>[</a:t>
            </a:r>
            <a:r>
              <a:rPr lang="en-US" sz="1600" b="1" dirty="0"/>
              <a:t>GM24</a:t>
            </a:r>
            <a:r>
              <a:rPr lang="en-US" sz="1600" dirty="0"/>
              <a:t>]: N. </a:t>
            </a:r>
            <a:r>
              <a:rPr lang="en-US" sz="1600" dirty="0" err="1"/>
              <a:t>Golowich</a:t>
            </a:r>
            <a:r>
              <a:rPr lang="en-US" sz="1600" dirty="0"/>
              <a:t>, A. </a:t>
            </a:r>
            <a:r>
              <a:rPr lang="en-US" sz="1600" dirty="0" err="1"/>
              <a:t>Moitra</a:t>
            </a:r>
            <a:r>
              <a:rPr lang="en-US" sz="1600" dirty="0"/>
              <a:t>, “Edit Distance Robust Watermarks via Indexing Pseudorandom Codes,” 2024.</a:t>
            </a:r>
          </a:p>
          <a:p>
            <a:pPr marL="0" indent="0">
              <a:buNone/>
            </a:pPr>
            <a:r>
              <a:rPr lang="en-US" sz="1600" dirty="0"/>
              <a:t>[</a:t>
            </a:r>
            <a:r>
              <a:rPr lang="en-US" sz="1600" b="1" dirty="0"/>
              <a:t>GG24</a:t>
            </a:r>
            <a:r>
              <a:rPr lang="en-US" sz="1600" dirty="0"/>
              <a:t>]: S. </a:t>
            </a:r>
            <a:r>
              <a:rPr lang="en-US" sz="1600" dirty="0" err="1"/>
              <a:t>Ghentiyala</a:t>
            </a:r>
            <a:r>
              <a:rPr lang="en-US" sz="1600" dirty="0"/>
              <a:t>, V. </a:t>
            </a:r>
            <a:r>
              <a:rPr lang="en-US" sz="1600" dirty="0" err="1"/>
              <a:t>Guruswami</a:t>
            </a:r>
            <a:r>
              <a:rPr lang="en-US" sz="1600" dirty="0"/>
              <a:t>, “New Constructions of Pseudorandom Codes,” 2024.</a:t>
            </a:r>
          </a:p>
          <a:p>
            <a:pPr marL="0" indent="0">
              <a:buNone/>
            </a:pPr>
            <a:r>
              <a:rPr lang="en-US" sz="1600" dirty="0"/>
              <a:t>[</a:t>
            </a:r>
            <a:r>
              <a:rPr lang="en-US" sz="1600" b="1" dirty="0"/>
              <a:t>GZS25</a:t>
            </a:r>
            <a:r>
              <a:rPr lang="en-US" sz="1600" dirty="0"/>
              <a:t>]: S. Gunn, X. Zhao, D. Song, “An Undetectable Watermark for Generative Image Models,” 2025.</a:t>
            </a:r>
          </a:p>
          <a:p>
            <a:pPr marL="0" indent="0">
              <a:buNone/>
            </a:pPr>
            <a:r>
              <a:rPr lang="en-US" sz="1600" dirty="0"/>
              <a:t>[</a:t>
            </a:r>
            <a:r>
              <a:rPr lang="en-US" sz="1600" b="1" dirty="0"/>
              <a:t>CHS25</a:t>
            </a:r>
            <a:r>
              <a:rPr lang="en-US" sz="1600" dirty="0"/>
              <a:t>]: A. Cohen, A. Hoover, G. </a:t>
            </a:r>
            <a:r>
              <a:rPr lang="en-US" sz="1600" dirty="0" err="1"/>
              <a:t>Schoenbach</a:t>
            </a:r>
            <a:r>
              <a:rPr lang="en-US" sz="1600" dirty="0"/>
              <a:t>, “Watermarking Language Models for Many Adaptive Users,” 2025.</a:t>
            </a:r>
          </a:p>
          <a:p>
            <a:pPr marL="0" indent="0">
              <a:buNone/>
            </a:pPr>
            <a:r>
              <a:rPr lang="en-US" sz="1600" dirty="0"/>
              <a:t>[</a:t>
            </a:r>
            <a:r>
              <a:rPr lang="en-US" sz="1600" b="1" dirty="0"/>
              <a:t>AAC+25</a:t>
            </a:r>
            <a:r>
              <a:rPr lang="en-US" sz="1600" dirty="0"/>
              <a:t>]: O. </a:t>
            </a:r>
            <a:r>
              <a:rPr lang="en-US" sz="1600" dirty="0" err="1"/>
              <a:t>Alrabiah</a:t>
            </a:r>
            <a:r>
              <a:rPr lang="en-US" sz="1600" dirty="0"/>
              <a:t>, P. Ananth, M. Christ, Y. </a:t>
            </a:r>
            <a:r>
              <a:rPr lang="en-US" sz="1600" dirty="0" err="1"/>
              <a:t>Dodis</a:t>
            </a:r>
            <a:r>
              <a:rPr lang="en-US" sz="1600" dirty="0"/>
              <a:t>, S. Gunn, “Ideal Pseudorandom Codes,” 2025.</a:t>
            </a:r>
          </a:p>
          <a:p>
            <a:pPr marL="0" indent="0">
              <a:buNone/>
            </a:pPr>
            <a:r>
              <a:rPr lang="en-US" sz="1600" dirty="0"/>
              <a:t>[</a:t>
            </a:r>
            <a:r>
              <a:rPr lang="en-US" sz="1600" b="1" dirty="0"/>
              <a:t>GGW25</a:t>
            </a:r>
            <a:r>
              <a:rPr lang="en-US" sz="1600" dirty="0"/>
              <a:t>]: S. Garg, S. Gunn, M. Wang, “Black-Box Crypto is Useless for Pseudorandom Codes,” 2025.</a:t>
            </a:r>
          </a:p>
          <a:p>
            <a:pPr marL="0" indent="0">
              <a:buNone/>
            </a:pPr>
            <a:r>
              <a:rPr lang="en-US" sz="1600" dirty="0"/>
              <a:t>[</a:t>
            </a:r>
            <a:r>
              <a:rPr lang="en-US" sz="1600" b="1" dirty="0"/>
              <a:t>DMR25</a:t>
            </a:r>
            <a:r>
              <a:rPr lang="en-US" sz="1600" dirty="0"/>
              <a:t>]: N. </a:t>
            </a:r>
            <a:r>
              <a:rPr lang="en-US" sz="1600" dirty="0" err="1"/>
              <a:t>Döttling</a:t>
            </a:r>
            <a:r>
              <a:rPr lang="en-US" sz="1600" dirty="0"/>
              <a:t>, A. Müller, M. </a:t>
            </a:r>
            <a:r>
              <a:rPr lang="en-US" sz="1600" dirty="0" err="1"/>
              <a:t>Rajasree</a:t>
            </a:r>
            <a:r>
              <a:rPr lang="en-US" sz="1600" dirty="0"/>
              <a:t>, “Separating Pseudorandom Codes from Local Oracles,” 2025.</a:t>
            </a:r>
          </a:p>
          <a:p>
            <a:pPr marL="0" indent="0">
              <a:buNone/>
            </a:pPr>
            <a:r>
              <a:rPr lang="en-US" sz="1600" dirty="0"/>
              <a:t>[</a:t>
            </a:r>
            <a:r>
              <a:rPr lang="en-US" sz="1600" b="1" dirty="0"/>
              <a:t>ZGC+25</a:t>
            </a:r>
            <a:r>
              <a:rPr lang="en-US" sz="1600" dirty="0"/>
              <a:t>]: X. Zhao, S. Gunn, M. Christ, J. </a:t>
            </a:r>
            <a:r>
              <a:rPr lang="en-US" sz="1600" dirty="0" err="1"/>
              <a:t>Fairoze</a:t>
            </a:r>
            <a:r>
              <a:rPr lang="en-US" sz="1600" dirty="0"/>
              <a:t>, A. </a:t>
            </a:r>
            <a:r>
              <a:rPr lang="en-US" sz="1600" dirty="0" err="1"/>
              <a:t>Fabrega</a:t>
            </a:r>
            <a:r>
              <a:rPr lang="en-US" sz="1600" dirty="0"/>
              <a:t>, N. </a:t>
            </a:r>
            <a:r>
              <a:rPr lang="en-US" sz="1600" dirty="0" err="1"/>
              <a:t>Carlini</a:t>
            </a:r>
            <a:r>
              <a:rPr lang="en-US" sz="1600" dirty="0"/>
              <a:t>, S. Garg, S. Hong, M. Nasr, F. </a:t>
            </a:r>
            <a:r>
              <a:rPr lang="en-US" sz="1600" dirty="0" err="1"/>
              <a:t>Tramer</a:t>
            </a:r>
            <a:r>
              <a:rPr lang="en-US" sz="1600" dirty="0"/>
              <a:t>, S. Jha, L. Li, Y. Wang, D. Song, “</a:t>
            </a:r>
            <a:r>
              <a:rPr lang="en-US" sz="1600" dirty="0" err="1"/>
              <a:t>SoK</a:t>
            </a:r>
            <a:r>
              <a:rPr lang="en-US" sz="1600" dirty="0"/>
              <a:t>: Watermarking for AI-Generated Content,” 2025.</a:t>
            </a:r>
          </a:p>
        </p:txBody>
      </p:sp>
    </p:spTree>
    <p:extLst>
      <p:ext uri="{BB962C8B-B14F-4D97-AF65-F5344CB8AC3E}">
        <p14:creationId xmlns:p14="http://schemas.microsoft.com/office/powerpoint/2010/main" val="19777344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CD61-FD8F-F1CB-684F-4A4044E933FB}"/>
              </a:ext>
            </a:extLst>
          </p:cNvPr>
          <p:cNvSpPr>
            <a:spLocks noGrp="1"/>
          </p:cNvSpPr>
          <p:nvPr>
            <p:ph type="title"/>
          </p:nvPr>
        </p:nvSpPr>
        <p:spPr>
          <a:xfrm>
            <a:off x="838199" y="365125"/>
            <a:ext cx="11181347" cy="1325563"/>
          </a:xfrm>
        </p:spPr>
        <p:txBody>
          <a:bodyPr/>
          <a:lstStyle/>
          <a:p>
            <a:r>
              <a:rPr lang="en-US" dirty="0"/>
              <a:t>References: blog posts, articles</a:t>
            </a:r>
          </a:p>
        </p:txBody>
      </p:sp>
      <p:sp>
        <p:nvSpPr>
          <p:cNvPr id="3" name="Content Placeholder 2">
            <a:extLst>
              <a:ext uri="{FF2B5EF4-FFF2-40B4-BE49-F238E27FC236}">
                <a16:creationId xmlns:a16="http://schemas.microsoft.com/office/drawing/2014/main" id="{1ACC92D2-87B0-3591-58DF-7188D0BAB2A5}"/>
              </a:ext>
            </a:extLst>
          </p:cNvPr>
          <p:cNvSpPr>
            <a:spLocks noGrp="1"/>
          </p:cNvSpPr>
          <p:nvPr>
            <p:ph idx="1"/>
          </p:nvPr>
        </p:nvSpPr>
        <p:spPr>
          <a:xfrm>
            <a:off x="838200" y="1825625"/>
            <a:ext cx="10515600" cy="3769060"/>
          </a:xfrm>
        </p:spPr>
        <p:txBody>
          <a:bodyPr>
            <a:normAutofit/>
          </a:bodyPr>
          <a:lstStyle/>
          <a:p>
            <a:r>
              <a:rPr lang="en-US" sz="2000" dirty="0"/>
              <a:t>NYTimes article about [Aar22, KGW+23]: </a:t>
            </a:r>
            <a:r>
              <a:rPr lang="en-US" sz="2000" dirty="0">
                <a:hlinkClick r:id="rId2"/>
              </a:rPr>
              <a:t>https://www.nytimes.com/interactive/2023/02/17/business/ai-text-detection.html</a:t>
            </a:r>
            <a:endParaRPr lang="en-US" sz="2000" dirty="0"/>
          </a:p>
          <a:p>
            <a:r>
              <a:rPr lang="en-US" sz="2000" dirty="0" err="1"/>
              <a:t>OpenAI’s</a:t>
            </a:r>
            <a:r>
              <a:rPr lang="en-US" sz="2000" dirty="0"/>
              <a:t> choice not to deploy watermarks:</a:t>
            </a:r>
          </a:p>
          <a:p>
            <a:pPr lvl="1"/>
            <a:r>
              <a:rPr lang="en-US" sz="2000" dirty="0"/>
              <a:t>Scott’s talk at Simons: </a:t>
            </a:r>
            <a:r>
              <a:rPr lang="en-US" sz="2000" dirty="0">
                <a:hlinkClick r:id="rId3"/>
              </a:rPr>
              <a:t>https://www.youtube.com/live/YzuVet3YkkA?feature=shared</a:t>
            </a:r>
            <a:endParaRPr lang="en-US" sz="2000" dirty="0"/>
          </a:p>
          <a:p>
            <a:pPr lvl="1"/>
            <a:r>
              <a:rPr lang="en-US" sz="2000" dirty="0"/>
              <a:t>WSJ article: </a:t>
            </a:r>
            <a:r>
              <a:rPr lang="en-US" sz="2000" dirty="0">
                <a:hlinkClick r:id="rId4"/>
              </a:rPr>
              <a:t>https://www.wsj.com/tech/ai/openai-tool-chatgpt-cheating-writing-135b755a</a:t>
            </a:r>
            <a:r>
              <a:rPr lang="en-US" sz="2000" dirty="0"/>
              <a:t> </a:t>
            </a:r>
          </a:p>
          <a:p>
            <a:r>
              <a:rPr lang="en-US" sz="2000" dirty="0"/>
              <a:t>Google’s watermarks: </a:t>
            </a:r>
            <a:r>
              <a:rPr lang="en-US" sz="2000" dirty="0">
                <a:hlinkClick r:id="rId5"/>
              </a:rPr>
              <a:t>https://deepmind.google/discover/blog/watermarking-ai-generated-text-and-video-with-synthid/</a:t>
            </a:r>
            <a:r>
              <a:rPr lang="en-US" sz="2000" dirty="0"/>
              <a:t> </a:t>
            </a:r>
          </a:p>
          <a:p>
            <a:r>
              <a:rPr lang="en-US" sz="2000" dirty="0" err="1"/>
              <a:t>CloudFlare’s</a:t>
            </a:r>
            <a:r>
              <a:rPr lang="en-US" sz="2000" dirty="0"/>
              <a:t> exploration of watermarks: </a:t>
            </a:r>
            <a:r>
              <a:rPr lang="en-US" sz="2000" dirty="0">
                <a:hlinkClick r:id="rId6"/>
              </a:rPr>
              <a:t>https://blog.cloudflare.com/an-early-look-at-cryptographic-watermarks-for-ai-generated-content/</a:t>
            </a:r>
            <a:r>
              <a:rPr lang="en-US" sz="2000" dirty="0"/>
              <a:t> </a:t>
            </a:r>
          </a:p>
          <a:p>
            <a:endParaRPr lang="en-US" sz="2000" dirty="0"/>
          </a:p>
        </p:txBody>
      </p:sp>
    </p:spTree>
    <p:extLst>
      <p:ext uri="{BB962C8B-B14F-4D97-AF65-F5344CB8AC3E}">
        <p14:creationId xmlns:p14="http://schemas.microsoft.com/office/powerpoint/2010/main" val="30984685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0A7F8-6C72-9B43-7D07-50E09C435C1B}"/>
              </a:ext>
            </a:extLst>
          </p:cNvPr>
          <p:cNvSpPr>
            <a:spLocks noGrp="1"/>
          </p:cNvSpPr>
          <p:nvPr>
            <p:ph type="title"/>
          </p:nvPr>
        </p:nvSpPr>
        <p:spPr/>
        <p:txBody>
          <a:bodyPr/>
          <a:lstStyle/>
          <a:p>
            <a:r>
              <a:rPr lang="en-US" dirty="0"/>
              <a:t>Resources: videos</a:t>
            </a:r>
          </a:p>
        </p:txBody>
      </p:sp>
      <p:sp>
        <p:nvSpPr>
          <p:cNvPr id="3" name="Content Placeholder 2">
            <a:extLst>
              <a:ext uri="{FF2B5EF4-FFF2-40B4-BE49-F238E27FC236}">
                <a16:creationId xmlns:a16="http://schemas.microsoft.com/office/drawing/2014/main" id="{DE1031F7-D01A-77A5-94CA-BA58A6A314FC}"/>
              </a:ext>
            </a:extLst>
          </p:cNvPr>
          <p:cNvSpPr>
            <a:spLocks noGrp="1"/>
          </p:cNvSpPr>
          <p:nvPr>
            <p:ph idx="1"/>
          </p:nvPr>
        </p:nvSpPr>
        <p:spPr/>
        <p:txBody>
          <a:bodyPr/>
          <a:lstStyle/>
          <a:p>
            <a:r>
              <a:rPr lang="en-US" sz="2000" dirty="0"/>
              <a:t>Miranda’s RWC talk about undetectable watermarks: </a:t>
            </a:r>
            <a:r>
              <a:rPr lang="en-US" sz="2000" dirty="0">
                <a:hlinkClick r:id="rId2"/>
              </a:rPr>
              <a:t>https://youtu.be/1FuNLDVJJ_c</a:t>
            </a:r>
            <a:r>
              <a:rPr lang="en-US" sz="2000" dirty="0"/>
              <a:t> </a:t>
            </a:r>
          </a:p>
          <a:p>
            <a:r>
              <a:rPr lang="en-US" sz="2000" dirty="0"/>
              <a:t>Simons talks: </a:t>
            </a:r>
            <a:r>
              <a:rPr lang="en-US" sz="2000" dirty="0">
                <a:hlinkClick r:id="rId3"/>
              </a:rPr>
              <a:t>https://simons.berkeley.edu/workshops/alignment-trust-watermarking-copyright-issues-llms/schedule</a:t>
            </a:r>
            <a:r>
              <a:rPr lang="en-US" sz="2000" dirty="0"/>
              <a:t> </a:t>
            </a:r>
          </a:p>
          <a:p>
            <a:pPr lvl="1"/>
            <a:r>
              <a:rPr lang="en-US" sz="1600" dirty="0"/>
              <a:t>Miranda’s talk about pseudorandom codes: </a:t>
            </a:r>
            <a:r>
              <a:rPr lang="en-US" sz="1600" dirty="0">
                <a:hlinkClick r:id="rId4"/>
              </a:rPr>
              <a:t>https://youtu.be/UMSIc5USW5Y</a:t>
            </a:r>
            <a:r>
              <a:rPr lang="en-US" sz="1600" dirty="0"/>
              <a:t> </a:t>
            </a:r>
          </a:p>
          <a:p>
            <a:pPr lvl="1"/>
            <a:r>
              <a:rPr lang="en-US" sz="1600" dirty="0"/>
              <a:t>Noah’s talk about edit-robust pseudorandom codes: </a:t>
            </a:r>
            <a:r>
              <a:rPr lang="en-US" sz="1600" dirty="0">
                <a:hlinkClick r:id="rId5"/>
              </a:rPr>
              <a:t>https://youtu.be/VFt7NYGj_F4</a:t>
            </a:r>
            <a:r>
              <a:rPr lang="en-US" sz="1600" dirty="0"/>
              <a:t> </a:t>
            </a:r>
          </a:p>
          <a:p>
            <a:pPr lvl="1"/>
            <a:r>
              <a:rPr lang="en-US" sz="1600" dirty="0"/>
              <a:t>Rohith’s talk about distortion-free watermarks: </a:t>
            </a:r>
            <a:r>
              <a:rPr lang="en-US" sz="1600" dirty="0">
                <a:hlinkClick r:id="rId6"/>
              </a:rPr>
              <a:t>https://youtu.be/fYrvZx7VERI</a:t>
            </a:r>
            <a:r>
              <a:rPr lang="en-US" sz="1600" dirty="0"/>
              <a:t> </a:t>
            </a:r>
          </a:p>
          <a:p>
            <a:endParaRPr lang="en-US" dirty="0"/>
          </a:p>
        </p:txBody>
      </p:sp>
    </p:spTree>
    <p:extLst>
      <p:ext uri="{BB962C8B-B14F-4D97-AF65-F5344CB8AC3E}">
        <p14:creationId xmlns:p14="http://schemas.microsoft.com/office/powerpoint/2010/main" val="17985361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781F-A25A-4F5A-182D-00A00CCDD054}"/>
              </a:ext>
            </a:extLst>
          </p:cNvPr>
          <p:cNvSpPr>
            <a:spLocks noGrp="1"/>
          </p:cNvSpPr>
          <p:nvPr>
            <p:ph type="title"/>
          </p:nvPr>
        </p:nvSpPr>
        <p:spPr/>
        <p:txBody>
          <a:bodyPr/>
          <a:lstStyle/>
          <a:p>
            <a:r>
              <a:rPr lang="en-US" dirty="0"/>
              <a:t>Resources: implementations</a:t>
            </a:r>
          </a:p>
        </p:txBody>
      </p:sp>
      <p:sp>
        <p:nvSpPr>
          <p:cNvPr id="3" name="Content Placeholder 2">
            <a:extLst>
              <a:ext uri="{FF2B5EF4-FFF2-40B4-BE49-F238E27FC236}">
                <a16:creationId xmlns:a16="http://schemas.microsoft.com/office/drawing/2014/main" id="{435E404F-816D-580C-184A-36A968771BEF}"/>
              </a:ext>
            </a:extLst>
          </p:cNvPr>
          <p:cNvSpPr>
            <a:spLocks noGrp="1"/>
          </p:cNvSpPr>
          <p:nvPr>
            <p:ph idx="1"/>
          </p:nvPr>
        </p:nvSpPr>
        <p:spPr/>
        <p:txBody>
          <a:bodyPr/>
          <a:lstStyle/>
          <a:p>
            <a:r>
              <a:rPr lang="en-US" dirty="0"/>
              <a:t>Mark My Words LLM watermark repo: </a:t>
            </a:r>
            <a:r>
              <a:rPr lang="en-US" dirty="0">
                <a:hlinkClick r:id="rId2"/>
              </a:rPr>
              <a:t>https://github.com/wagner-group/MarkMyWords</a:t>
            </a:r>
            <a:endParaRPr lang="en-US" dirty="0"/>
          </a:p>
          <a:p>
            <a:pPr lvl="1"/>
            <a:r>
              <a:rPr lang="en-US" dirty="0"/>
              <a:t>Implements and benchmarks several LLM watermark schemes</a:t>
            </a:r>
          </a:p>
          <a:p>
            <a:r>
              <a:rPr lang="en-US" dirty="0"/>
              <a:t>[GZS25] repo: </a:t>
            </a:r>
            <a:r>
              <a:rPr lang="en-US" dirty="0">
                <a:hlinkClick r:id="rId3"/>
              </a:rPr>
              <a:t>https://github.com/XuandongZhao/PRC-Watermark</a:t>
            </a:r>
            <a:endParaRPr lang="en-US" dirty="0"/>
          </a:p>
          <a:p>
            <a:pPr lvl="1"/>
            <a:r>
              <a:rPr lang="en-US" dirty="0"/>
              <a:t>Includes an implementation of PRCs </a:t>
            </a:r>
          </a:p>
          <a:p>
            <a:r>
              <a:rPr lang="en-US" dirty="0"/>
              <a:t>Cloudflare watermark repo, including PRC implementation: </a:t>
            </a:r>
            <a:r>
              <a:rPr lang="en-US" dirty="0">
                <a:hlinkClick r:id="rId4"/>
              </a:rPr>
              <a:t>https://github.com/cloudflareresearch/poc-watermark</a:t>
            </a:r>
            <a:endParaRPr lang="en-US" dirty="0"/>
          </a:p>
          <a:p>
            <a:endParaRPr lang="en-US" dirty="0"/>
          </a:p>
          <a:p>
            <a:pPr marL="0" indent="0">
              <a:buNone/>
            </a:pPr>
            <a:r>
              <a:rPr lang="en-US" dirty="0"/>
              <a:t>Many other papers have associated repos as well</a:t>
            </a:r>
          </a:p>
          <a:p>
            <a:endParaRPr lang="en-US" dirty="0"/>
          </a:p>
        </p:txBody>
      </p:sp>
    </p:spTree>
    <p:extLst>
      <p:ext uri="{BB962C8B-B14F-4D97-AF65-F5344CB8AC3E}">
        <p14:creationId xmlns:p14="http://schemas.microsoft.com/office/powerpoint/2010/main" val="51070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F994-0900-95AD-4815-FA7B4AA695B2}"/>
              </a:ext>
            </a:extLst>
          </p:cNvPr>
          <p:cNvSpPr>
            <a:spLocks noGrp="1"/>
          </p:cNvSpPr>
          <p:nvPr>
            <p:ph type="title"/>
          </p:nvPr>
        </p:nvSpPr>
        <p:spPr/>
        <p:txBody>
          <a:bodyPr/>
          <a:lstStyle/>
          <a:p>
            <a:r>
              <a:rPr lang="en-US" dirty="0"/>
              <a:t>Language model watermarks</a:t>
            </a:r>
          </a:p>
        </p:txBody>
      </p:sp>
      <p:sp>
        <p:nvSpPr>
          <p:cNvPr id="3" name="Content Placeholder 2">
            <a:extLst>
              <a:ext uri="{FF2B5EF4-FFF2-40B4-BE49-F238E27FC236}">
                <a16:creationId xmlns:a16="http://schemas.microsoft.com/office/drawing/2014/main" id="{9AA9C5BB-4F17-93EB-2F0C-A85D6B16D887}"/>
              </a:ext>
            </a:extLst>
          </p:cNvPr>
          <p:cNvSpPr>
            <a:spLocks noGrp="1"/>
          </p:cNvSpPr>
          <p:nvPr>
            <p:ph idx="1"/>
          </p:nvPr>
        </p:nvSpPr>
        <p:spPr/>
        <p:txBody>
          <a:bodyPr/>
          <a:lstStyle/>
          <a:p>
            <a:r>
              <a:rPr lang="en-US" dirty="0"/>
              <a:t>Embed a </a:t>
            </a:r>
            <a:r>
              <a:rPr lang="en-US" i="1" dirty="0"/>
              <a:t>hidden pattern </a:t>
            </a:r>
            <a:r>
              <a:rPr lang="en-US" dirty="0"/>
              <a:t>in text</a:t>
            </a:r>
          </a:p>
          <a:p>
            <a:r>
              <a:rPr lang="en-US" dirty="0"/>
              <a:t>New work inspired by recent progress with LLMs [Aar22, KGW+23, </a:t>
            </a:r>
            <a:r>
              <a:rPr lang="en-US" dirty="0">
                <a:solidFill>
                  <a:srgbClr val="FF0000"/>
                </a:solidFill>
              </a:rPr>
              <a:t>CGZ23</a:t>
            </a:r>
            <a:r>
              <a:rPr lang="en-US" dirty="0"/>
              <a:t>, ZALW23, KTHL23, FGJ+23,</a:t>
            </a:r>
            <a:r>
              <a:rPr lang="en-US" dirty="0">
                <a:solidFill>
                  <a:srgbClr val="FF0000"/>
                </a:solidFill>
              </a:rPr>
              <a:t> CG24</a:t>
            </a:r>
            <a:r>
              <a:rPr lang="en-US" dirty="0"/>
              <a:t>, …]:</a:t>
            </a:r>
          </a:p>
          <a:p>
            <a:pPr marL="0" indent="0">
              <a:buNone/>
            </a:pPr>
            <a:r>
              <a:rPr lang="en-US" dirty="0"/>
              <a:t>	Choose each word in the text according to a </a:t>
            </a:r>
            <a:r>
              <a:rPr lang="en-US" i="1" dirty="0"/>
              <a:t>secret rule</a:t>
            </a:r>
          </a:p>
          <a:p>
            <a:pPr marL="0" indent="0">
              <a:buNone/>
            </a:pPr>
            <a:r>
              <a:rPr lang="en-US" i="1" dirty="0"/>
              <a:t>	</a:t>
            </a:r>
            <a:r>
              <a:rPr lang="en-US" dirty="0"/>
              <a:t>Knowledge of this rule allows detection</a:t>
            </a:r>
          </a:p>
          <a:p>
            <a:r>
              <a:rPr lang="en-US" dirty="0"/>
              <a:t>Can achieve </a:t>
            </a:r>
            <a:r>
              <a:rPr lang="en-US" i="1" dirty="0"/>
              <a:t>provable guarantees</a:t>
            </a:r>
            <a:endParaRPr lang="en-US" dirty="0"/>
          </a:p>
        </p:txBody>
      </p:sp>
      <p:sp>
        <p:nvSpPr>
          <p:cNvPr id="7" name="TextBox 6">
            <a:extLst>
              <a:ext uri="{FF2B5EF4-FFF2-40B4-BE49-F238E27FC236}">
                <a16:creationId xmlns:a16="http://schemas.microsoft.com/office/drawing/2014/main" id="{40568EAF-45F8-E714-46DB-DA904BEF87A9}"/>
              </a:ext>
            </a:extLst>
          </p:cNvPr>
          <p:cNvSpPr txBox="1"/>
          <p:nvPr/>
        </p:nvSpPr>
        <p:spPr>
          <a:xfrm>
            <a:off x="474052" y="5028107"/>
            <a:ext cx="10238522" cy="2462213"/>
          </a:xfrm>
          <a:prstGeom prst="rect">
            <a:avLst/>
          </a:prstGeom>
          <a:noFill/>
        </p:spPr>
        <p:txBody>
          <a:bodyPr wrap="square" rtlCol="0">
            <a:spAutoFit/>
          </a:bodyPr>
          <a:lstStyle/>
          <a:p>
            <a:pPr algn="l"/>
            <a:r>
              <a:rPr lang="en-US" sz="1400" dirty="0"/>
              <a:t>[</a:t>
            </a:r>
            <a:r>
              <a:rPr lang="en-US" sz="1400" b="1" dirty="0"/>
              <a:t>Aar22</a:t>
            </a:r>
            <a:r>
              <a:rPr lang="en-US" sz="1400" dirty="0"/>
              <a:t>] S. Aaronson, “Leaning Into </a:t>
            </a:r>
            <a:r>
              <a:rPr lang="en-US" sz="1400" dirty="0" err="1"/>
              <a:t>Uninterpretability</a:t>
            </a:r>
            <a:r>
              <a:rPr lang="en-US" sz="1400" dirty="0"/>
              <a:t> for AI Alignment,” 2022.</a:t>
            </a:r>
          </a:p>
          <a:p>
            <a:pPr algn="l"/>
            <a:r>
              <a:rPr lang="en-US" sz="1400" dirty="0"/>
              <a:t>[</a:t>
            </a:r>
            <a:r>
              <a:rPr lang="en-US" sz="1400" b="1" dirty="0"/>
              <a:t>KGW+23</a:t>
            </a:r>
            <a:r>
              <a:rPr lang="en-US" sz="1400" dirty="0"/>
              <a:t>] J. </a:t>
            </a:r>
            <a:r>
              <a:rPr lang="en-US" sz="1400" dirty="0" err="1"/>
              <a:t>Kirchenbauer</a:t>
            </a:r>
            <a:r>
              <a:rPr lang="en-US" sz="1400" dirty="0"/>
              <a:t> </a:t>
            </a:r>
            <a:r>
              <a:rPr lang="en-US" sz="1400" i="1" dirty="0"/>
              <a:t>et al</a:t>
            </a:r>
            <a:r>
              <a:rPr lang="en-US" sz="1400" dirty="0"/>
              <a:t>., “A Watermark for Language Models,” 2023.</a:t>
            </a:r>
          </a:p>
          <a:p>
            <a:pPr algn="l"/>
            <a:r>
              <a:rPr lang="en-US" sz="1400" dirty="0"/>
              <a:t>[</a:t>
            </a:r>
            <a:r>
              <a:rPr lang="en-US" sz="1400" b="1" dirty="0"/>
              <a:t>CGZ23</a:t>
            </a:r>
            <a:r>
              <a:rPr lang="en-US" sz="1400" dirty="0"/>
              <a:t>] M. Christ, S. Gunn, O. Zamir, “Undetectable Watermarks for Language Models,” 2023.</a:t>
            </a:r>
          </a:p>
          <a:p>
            <a:r>
              <a:rPr lang="en-US" sz="1400" b="1" dirty="0"/>
              <a:t>[ZALW23] </a:t>
            </a:r>
            <a:r>
              <a:rPr lang="en-US" sz="1400" dirty="0"/>
              <a:t>X. Zhao, P. Ananth, L. Li, Y. Wang, “Provable Robust Watermarking for AI-Generated Text,” 2023.</a:t>
            </a:r>
          </a:p>
          <a:p>
            <a:r>
              <a:rPr lang="en-US" sz="1400" dirty="0"/>
              <a:t>[</a:t>
            </a:r>
            <a:r>
              <a:rPr lang="en-US" sz="1400" b="1" dirty="0"/>
              <a:t>KTHL23</a:t>
            </a:r>
            <a:r>
              <a:rPr lang="en-US" sz="1400" dirty="0"/>
              <a:t>] R. </a:t>
            </a:r>
            <a:r>
              <a:rPr lang="en-US" sz="1400" dirty="0" err="1"/>
              <a:t>Kuditipudi</a:t>
            </a:r>
            <a:r>
              <a:rPr lang="en-US" sz="1400" dirty="0"/>
              <a:t>, J. </a:t>
            </a:r>
            <a:r>
              <a:rPr lang="en-US" sz="1400" dirty="0" err="1"/>
              <a:t>Thickstun</a:t>
            </a:r>
            <a:r>
              <a:rPr lang="en-US" sz="1400" dirty="0"/>
              <a:t>, T. Hashimoto, P. Liang, “Robust Distortion-free Watermarks for Language Models,” 2023.</a:t>
            </a:r>
          </a:p>
          <a:p>
            <a:r>
              <a:rPr lang="en-US" sz="1400" dirty="0"/>
              <a:t>[</a:t>
            </a:r>
            <a:r>
              <a:rPr lang="en-US" sz="1400" b="1" dirty="0"/>
              <a:t>FGJ+23</a:t>
            </a:r>
            <a:r>
              <a:rPr lang="en-US" sz="1400" dirty="0"/>
              <a:t>] J. </a:t>
            </a:r>
            <a:r>
              <a:rPr lang="en-US" sz="1400" dirty="0" err="1"/>
              <a:t>Fairoze</a:t>
            </a:r>
            <a:r>
              <a:rPr lang="en-US" sz="1400" dirty="0"/>
              <a:t> </a:t>
            </a:r>
            <a:r>
              <a:rPr lang="en-US" sz="1400" i="1" dirty="0"/>
              <a:t>et al., </a:t>
            </a:r>
            <a:r>
              <a:rPr lang="en-US" sz="1400" dirty="0"/>
              <a:t>“Publicly-Detectable Watermarking for Language Models,” 2024.</a:t>
            </a:r>
          </a:p>
          <a:p>
            <a:r>
              <a:rPr lang="en-US" sz="1400" dirty="0"/>
              <a:t>[</a:t>
            </a:r>
            <a:r>
              <a:rPr lang="en-US" sz="1400" b="1" dirty="0"/>
              <a:t>CG24</a:t>
            </a:r>
            <a:r>
              <a:rPr lang="en-US" sz="1400" dirty="0"/>
              <a:t>] M. Christ and S. Gunn, “Pseudorandom Error-Correcting Codes,” 2024.</a:t>
            </a:r>
          </a:p>
          <a:p>
            <a:endParaRPr lang="en-US" sz="1400" dirty="0"/>
          </a:p>
          <a:p>
            <a:endParaRPr lang="en-US" sz="1400" dirty="0"/>
          </a:p>
          <a:p>
            <a:endParaRPr lang="en-US" sz="1400" dirty="0"/>
          </a:p>
          <a:p>
            <a:r>
              <a:rPr lang="en-US" sz="1400" b="1" dirty="0"/>
              <a:t> </a:t>
            </a:r>
          </a:p>
        </p:txBody>
      </p:sp>
    </p:spTree>
    <p:extLst>
      <p:ext uri="{BB962C8B-B14F-4D97-AF65-F5344CB8AC3E}">
        <p14:creationId xmlns:p14="http://schemas.microsoft.com/office/powerpoint/2010/main" val="2711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2013 - 2022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25311</TotalTime>
  <Words>4983</Words>
  <Application>Microsoft Macintosh PowerPoint</Application>
  <PresentationFormat>Widescreen</PresentationFormat>
  <Paragraphs>682</Paragraphs>
  <Slides>86</Slides>
  <Notes>32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86</vt:i4>
      </vt:variant>
    </vt:vector>
  </HeadingPairs>
  <TitlesOfParts>
    <vt:vector size="98" baseType="lpstr">
      <vt:lpstr>Aptos</vt:lpstr>
      <vt:lpstr>Aptos Display</vt:lpstr>
      <vt:lpstr>Arial</vt:lpstr>
      <vt:lpstr>Calibri</vt:lpstr>
      <vt:lpstr>Calibri Light</vt:lpstr>
      <vt:lpstr>Cambria Math</vt:lpstr>
      <vt:lpstr>Consolas</vt:lpstr>
      <vt:lpstr>Söhne</vt:lpstr>
      <vt:lpstr>System Font Regular</vt:lpstr>
      <vt:lpstr>Office Theme</vt:lpstr>
      <vt:lpstr>2_Office Theme</vt:lpstr>
      <vt:lpstr>Office 2013 - 2022 Theme</vt:lpstr>
      <vt:lpstr>A Survey of Watermarks for Generative AI</vt:lpstr>
      <vt:lpstr>PowerPoint Presentation</vt:lpstr>
      <vt:lpstr>The problem</vt:lpstr>
      <vt:lpstr>Why do we care?</vt:lpstr>
      <vt:lpstr>Why watermarks?</vt:lpstr>
      <vt:lpstr>Post-hoc detection</vt:lpstr>
      <vt:lpstr>PowerPoint Presentation</vt:lpstr>
      <vt:lpstr>PowerPoint Presentation</vt:lpstr>
      <vt:lpstr>Language model watermarks</vt:lpstr>
      <vt:lpstr>Language model watermarks: history</vt:lpstr>
      <vt:lpstr>Large language models</vt:lpstr>
      <vt:lpstr>Large language models (LLMs)</vt:lpstr>
      <vt:lpstr>Large language models (LLMs)</vt:lpstr>
      <vt:lpstr>Large language models (LLMs)</vt:lpstr>
      <vt:lpstr>Watermarking LLMs</vt:lpstr>
      <vt:lpstr>Simple watermarking scheme</vt:lpstr>
      <vt:lpstr>Desired properties of watermarks</vt:lpstr>
      <vt:lpstr>Properties of watermarks</vt:lpstr>
      <vt:lpstr>Soundness</vt:lpstr>
      <vt:lpstr>Completeness</vt:lpstr>
      <vt:lpstr>Completeness</vt:lpstr>
      <vt:lpstr>Robustness</vt:lpstr>
      <vt:lpstr>Isn’t robustness impossible?</vt:lpstr>
      <vt:lpstr>Robustness</vt:lpstr>
      <vt:lpstr>More kinds of robustness</vt:lpstr>
      <vt:lpstr>Robustness to substitutions</vt:lpstr>
      <vt:lpstr>Defining quality</vt:lpstr>
      <vt:lpstr>Undetectability</vt:lpstr>
      <vt:lpstr>Undetectability</vt:lpstr>
      <vt:lpstr>Defining quality</vt:lpstr>
      <vt:lpstr>Properties of our watermarks</vt:lpstr>
      <vt:lpstr>Key technique:  unbiased correlated sampling</vt:lpstr>
      <vt:lpstr>Watermark template</vt:lpstr>
      <vt:lpstr>I’ll show:</vt:lpstr>
      <vt:lpstr>PowerPoint Presentation</vt:lpstr>
      <vt:lpstr>Watermarking one token</vt:lpstr>
      <vt:lpstr>PowerPoint Presentation</vt:lpstr>
      <vt:lpstr>PowerPoint Presentation</vt:lpstr>
      <vt:lpstr>PowerPoint Presentation</vt:lpstr>
      <vt:lpstr>PowerPoint Presentation</vt:lpstr>
      <vt:lpstr>PowerPoint Presentation</vt:lpstr>
      <vt:lpstr>We just saw:</vt:lpstr>
      <vt:lpstr>Common watermark blueprint</vt:lpstr>
      <vt:lpstr>Using correlated unbiased sampling to construct a watermark</vt:lpstr>
      <vt:lpstr>PowerPoint Presentation</vt:lpstr>
      <vt:lpstr>PowerPoint Presentation</vt:lpstr>
      <vt:lpstr>PowerPoint Presentation</vt:lpstr>
      <vt:lpstr>PowerPoint Presentation</vt:lpstr>
      <vt:lpstr>PowerPoint Presentation</vt:lpstr>
      <vt:lpstr>PowerPoint Presentation</vt:lpstr>
      <vt:lpstr>An undetectable watermark [CGZ24]</vt:lpstr>
      <vt:lpstr>Empirical entropy H_M</vt:lpstr>
      <vt:lpstr>[CGZ24]: full undetectability</vt:lpstr>
      <vt:lpstr>[CGZ24]: full undetectability</vt:lpstr>
      <vt:lpstr>Example generated text</vt:lpstr>
      <vt:lpstr>Empirical entropy in practice</vt:lpstr>
      <vt:lpstr>Schemes as of 2023</vt:lpstr>
      <vt:lpstr>The [CG24] approach: pseudorandom codes</vt:lpstr>
      <vt:lpstr>Watermarking template</vt:lpstr>
      <vt:lpstr>Watermarking template</vt:lpstr>
      <vt:lpstr>Watermarking template</vt:lpstr>
      <vt:lpstr>Pseudorandom codes</vt:lpstr>
      <vt:lpstr>PRC Definition [CG24]</vt:lpstr>
      <vt:lpstr>Linear-rate PRCs</vt:lpstr>
      <vt:lpstr>Constructing a watermark</vt:lpstr>
      <vt:lpstr>Proving substitution robustness</vt:lpstr>
      <vt:lpstr>Watermarking template: LLMs</vt:lpstr>
      <vt:lpstr>Proving robustness, more generally</vt:lpstr>
      <vt:lpstr>Further robustness</vt:lpstr>
      <vt:lpstr>More pseudorandom codes</vt:lpstr>
      <vt:lpstr>More pseudorandom codes</vt:lpstr>
      <vt:lpstr>An Undetectable Watermark for Generative Image Models Sam Gunn, Xuandong Zhao, Dawn Song. ICLR ‘25</vt:lpstr>
      <vt:lpstr>An Undetectable Watermark for Generative Image Models Sam Gunn, Xuandong Zhao, Dawn Song. ICLR ‘25</vt:lpstr>
      <vt:lpstr>PowerPoint Presentation</vt:lpstr>
      <vt:lpstr>Future directions</vt:lpstr>
      <vt:lpstr>Practical bottleneck: information rate of PRCs</vt:lpstr>
      <vt:lpstr>LLM watermarks with semantic robustness</vt:lpstr>
      <vt:lpstr>Watermarks for open models</vt:lpstr>
      <vt:lpstr>“Secure” detection, whatever that means</vt:lpstr>
      <vt:lpstr>Why has watermarking been successful?</vt:lpstr>
      <vt:lpstr>Why has watermarking been successful?</vt:lpstr>
      <vt:lpstr>PowerPoint Presentation</vt:lpstr>
      <vt:lpstr>References: papers</vt:lpstr>
      <vt:lpstr>References: blog posts, articles</vt:lpstr>
      <vt:lpstr>Resources: videos</vt:lpstr>
      <vt:lpstr>Resources: implementations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Undetectable Watermarks for Language Models</dc:title>
  <dc:creator>Sam Gunn</dc:creator>
  <cp:lastModifiedBy>mjc2313</cp:lastModifiedBy>
  <cp:revision>315</cp:revision>
  <dcterms:created xsi:type="dcterms:W3CDTF">2023-07-05T18:10:01Z</dcterms:created>
  <dcterms:modified xsi:type="dcterms:W3CDTF">2025-09-23T19:31:51Z</dcterms:modified>
</cp:coreProperties>
</file>