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414" r:id="rId2"/>
    <p:sldId id="1097" r:id="rId3"/>
    <p:sldId id="1154" r:id="rId4"/>
    <p:sldId id="1115" r:id="rId5"/>
    <p:sldId id="1137" r:id="rId6"/>
    <p:sldId id="1086" r:id="rId7"/>
    <p:sldId id="1138" r:id="rId8"/>
    <p:sldId id="1145" r:id="rId9"/>
    <p:sldId id="1148" r:id="rId10"/>
    <p:sldId id="1173" r:id="rId11"/>
    <p:sldId id="1174" r:id="rId12"/>
    <p:sldId id="1121" r:id="rId13"/>
    <p:sldId id="1129" r:id="rId14"/>
    <p:sldId id="1161" r:id="rId15"/>
    <p:sldId id="1133" r:id="rId16"/>
    <p:sldId id="1150" r:id="rId17"/>
    <p:sldId id="1163" r:id="rId18"/>
    <p:sldId id="1151" r:id="rId19"/>
    <p:sldId id="1164" r:id="rId20"/>
    <p:sldId id="1167" r:id="rId21"/>
    <p:sldId id="1172" r:id="rId22"/>
    <p:sldId id="1130" r:id="rId23"/>
    <p:sldId id="1168" r:id="rId24"/>
    <p:sldId id="1169" r:id="rId25"/>
    <p:sldId id="1170" r:id="rId26"/>
    <p:sldId id="1171" r:id="rId27"/>
    <p:sldId id="1149" r:id="rId28"/>
    <p:sldId id="1157" r:id="rId29"/>
    <p:sldId id="1124" r:id="rId30"/>
    <p:sldId id="1141" r:id="rId31"/>
    <p:sldId id="1158" r:id="rId32"/>
    <p:sldId id="1162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Raleway" pitchFamily="2" charset="77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2AB44C-2114-009D-0894-B386D41A7B24}" name="Adam Smith" initials="AS" userId="Adam Smith" providerId="None"/>
  <p188:author id="{9F2E5AB7-F647-4314-695F-E573EA167C4F}" name="Smith, Adam D" initials="AS" userId="S::ads22@bu.edu::1515e2e3-e064-4f62-a900-d7d0599abebf" providerId="AD"/>
  <p188:author id="{D863B8F2-381D-2578-8651-832F4109BE57}" name="Wagaman, Connor" initials="CW" userId="S::wagaman@bu.edu::9c5f260e-7a29-4bb5-aecd-374af86408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EEFFF"/>
    <a:srgbClr val="B4A7D6"/>
    <a:srgbClr val="5B9BD5"/>
    <a:srgbClr val="FFF8D1"/>
    <a:srgbClr val="A80000"/>
    <a:srgbClr val="009900"/>
    <a:srgbClr val="EEC5A3"/>
    <a:srgbClr val="03F39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F9DCF2-C1D5-4405-B371-3FB9EA1C81B6}">
  <a:tblStyle styleId="{96F9DCF2-C1D5-4405-B371-3FB9EA1C81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963"/>
  </p:normalViewPr>
  <p:slideViewPr>
    <p:cSldViewPr snapToGrid="0">
      <p:cViewPr varScale="1">
        <p:scale>
          <a:sx n="130" d="100"/>
          <a:sy n="130" d="100"/>
        </p:scale>
        <p:origin x="208" y="2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74ca963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274ca9634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3B55F-C040-6DE2-921F-F4B6C4C51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4ACD9-D993-6AFD-B201-6349EB042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77827-05B6-60B3-BBD2-8DC5ED596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build up to our model, we need to review several concepts. </a:t>
            </a:r>
          </a:p>
        </p:txBody>
      </p:sp>
    </p:spTree>
    <p:extLst>
      <p:ext uri="{BB962C8B-B14F-4D97-AF65-F5344CB8AC3E}">
        <p14:creationId xmlns:p14="http://schemas.microsoft.com/office/powerpoint/2010/main" val="406722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B4C81-ECB4-CA93-F46B-72E60930B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685AE-73DB-E8A0-2292-10811E2BC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A6F442-4E45-179B-AFBC-2416C5007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starting point, we conceptualize the following inefficient verifier.</a:t>
            </a:r>
          </a:p>
        </p:txBody>
      </p:sp>
    </p:spTree>
    <p:extLst>
      <p:ext uri="{BB962C8B-B14F-4D97-AF65-F5344CB8AC3E}">
        <p14:creationId xmlns:p14="http://schemas.microsoft.com/office/powerpoint/2010/main" val="318217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9165-42B8-535F-E22D-735148B56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0E1B28-852A-8457-6CE3-32FF275C1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A2283-F16B-147F-4E40-67AA55A97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starting point, we conceptualize the following inefficient verifier.</a:t>
            </a:r>
          </a:p>
        </p:txBody>
      </p:sp>
    </p:spTree>
    <p:extLst>
      <p:ext uri="{BB962C8B-B14F-4D97-AF65-F5344CB8AC3E}">
        <p14:creationId xmlns:p14="http://schemas.microsoft.com/office/powerpoint/2010/main" val="270315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A1E68-2010-F607-283A-2242D3B1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E0DACA-9DC3-D3FE-72EC-781AA837B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15703-8F27-BDDA-BC20-42AC2E445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starting point, we conceptualize the following inefficient verifier.</a:t>
            </a:r>
          </a:p>
        </p:txBody>
      </p:sp>
    </p:spTree>
    <p:extLst>
      <p:ext uri="{BB962C8B-B14F-4D97-AF65-F5344CB8AC3E}">
        <p14:creationId xmlns:p14="http://schemas.microsoft.com/office/powerpoint/2010/main" val="1839065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98DF-2952-80DA-72E9-48CF24B5E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74238-24A0-E8E5-B7BA-A2D019500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A99E4-57D3-5B37-4F0C-E82C349F9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starting point, we conceptualize the following inefficient verifier.</a:t>
            </a:r>
          </a:p>
        </p:txBody>
      </p:sp>
    </p:spTree>
    <p:extLst>
      <p:ext uri="{BB962C8B-B14F-4D97-AF65-F5344CB8AC3E}">
        <p14:creationId xmlns:p14="http://schemas.microsoft.com/office/powerpoint/2010/main" val="422979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7DF5-7504-FEB8-A3E5-8E3857B4F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111C3-2EBD-CD31-4198-BDC08A485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A0CA6-98DA-8CA9-F29F-BADE0A572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attention to the fact that ell is a metric. Example: any absolute loss.</a:t>
            </a:r>
          </a:p>
        </p:txBody>
      </p:sp>
    </p:spTree>
    <p:extLst>
      <p:ext uri="{BB962C8B-B14F-4D97-AF65-F5344CB8AC3E}">
        <p14:creationId xmlns:p14="http://schemas.microsoft.com/office/powerpoint/2010/main" val="205555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build up to our model, I’m going to review the following concepts.</a:t>
            </a:r>
          </a:p>
        </p:txBody>
      </p:sp>
    </p:spTree>
    <p:extLst>
      <p:ext uri="{BB962C8B-B14F-4D97-AF65-F5344CB8AC3E}">
        <p14:creationId xmlns:p14="http://schemas.microsoft.com/office/powerpoint/2010/main" val="100312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Formalizing things is an interesting open question. Here, where things are probabilistic, formalizing incentive structure could be worthwhile.”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10374-0B0A-48ED-04B8-203A0B210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20CB9-ECCF-0DAF-CA61-BF3533EFD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BA7FF-55DA-6C72-9789-1ED219179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build up to our model, we need to review several concepts. </a:t>
            </a:r>
          </a:p>
        </p:txBody>
      </p:sp>
    </p:spTree>
    <p:extLst>
      <p:ext uri="{BB962C8B-B14F-4D97-AF65-F5344CB8AC3E}">
        <p14:creationId xmlns:p14="http://schemas.microsoft.com/office/powerpoint/2010/main" val="235609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F8CB0-77B6-3102-9E58-EC87BB55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92880C-E29B-5FD7-B9EA-E51F2CD8F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368DD-66B3-8E0A-8DA2-EAC712D97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9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starting point, we conceptualize the following inefficient verifier.</a:t>
            </a:r>
          </a:p>
        </p:txBody>
      </p:sp>
    </p:spTree>
    <p:extLst>
      <p:ext uri="{BB962C8B-B14F-4D97-AF65-F5344CB8AC3E}">
        <p14:creationId xmlns:p14="http://schemas.microsoft.com/office/powerpoint/2010/main" val="360578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F6087-C9AD-AEDC-ACF0-28400C68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21B75D-C7A4-A912-BEC5-C57AC2CA5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F6AE4E-A573-0AC8-6310-8FA7DE414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2A8C0-AD41-0CFD-816A-E8A6A25E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9CD1A-E944-56E1-6B48-6921E8938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B83B5-A115-D2E0-082A-46DFDC431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9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 sz="1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1.png"/><Relationship Id="rId4" Type="http://schemas.openxmlformats.org/officeDocument/2006/relationships/image" Target="../media/image2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8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3.png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80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10" Type="http://schemas.openxmlformats.org/officeDocument/2006/relationships/image" Target="../media/image72.png"/><Relationship Id="rId4" Type="http://schemas.openxmlformats.org/officeDocument/2006/relationships/image" Target="../media/image30.png"/><Relationship Id="rId9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72.png"/><Relationship Id="rId4" Type="http://schemas.openxmlformats.org/officeDocument/2006/relationships/image" Target="../media/image30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9.png"/><Relationship Id="rId3" Type="http://schemas.openxmlformats.org/officeDocument/2006/relationships/image" Target="../media/image93.png"/><Relationship Id="rId7" Type="http://schemas.microsoft.com/office/2007/relationships/hdphoto" Target="../media/hdphoto3.wdp"/><Relationship Id="rId12" Type="http://schemas.openxmlformats.org/officeDocument/2006/relationships/image" Target="../media/image5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94.pn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85875" y="57443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 dirty="0"/>
              <a:t>Refereed Learning</a:t>
            </a:r>
            <a:endParaRPr sz="36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485875" y="1531043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bg2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2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bg2"/>
                </a:solidFill>
              </a:rPr>
              <a:t>Ran Canetti, Ephraim Linder, and </a:t>
            </a:r>
            <a:r>
              <a:rPr lang="en" sz="1900" b="1" dirty="0">
                <a:solidFill>
                  <a:schemeClr val="bg2"/>
                </a:solidFill>
              </a:rPr>
              <a:t>Connor Wagaman</a:t>
            </a:r>
            <a:endParaRPr lang="en" sz="1900" dirty="0">
              <a:solidFill>
                <a:schemeClr val="bg2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i="1" dirty="0">
              <a:solidFill>
                <a:schemeClr val="bg2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bg2"/>
                </a:solidFill>
              </a:rPr>
              <a:t>{</a:t>
            </a:r>
            <a:r>
              <a:rPr lang="en" sz="1600" i="1" dirty="0" err="1">
                <a:solidFill>
                  <a:schemeClr val="bg2"/>
                </a:solidFill>
              </a:rPr>
              <a:t>canetti</a:t>
            </a:r>
            <a:r>
              <a:rPr lang="en" sz="1600" i="1" dirty="0">
                <a:solidFill>
                  <a:schemeClr val="bg2"/>
                </a:solidFill>
              </a:rPr>
              <a:t>, </a:t>
            </a:r>
            <a:r>
              <a:rPr lang="en" sz="1600" i="1" dirty="0" err="1">
                <a:solidFill>
                  <a:schemeClr val="bg2"/>
                </a:solidFill>
              </a:rPr>
              <a:t>ejlinder</a:t>
            </a:r>
            <a:r>
              <a:rPr lang="en" sz="1600" i="1" dirty="0">
                <a:solidFill>
                  <a:schemeClr val="bg2"/>
                </a:solidFill>
              </a:rPr>
              <a:t>, </a:t>
            </a:r>
            <a:r>
              <a:rPr lang="en-US" sz="1600" b="1" i="1" dirty="0">
                <a:solidFill>
                  <a:schemeClr val="bg2"/>
                </a:solidFill>
              </a:rPr>
              <a:t>w</a:t>
            </a:r>
            <a:r>
              <a:rPr lang="en" sz="1600" b="1" i="1" dirty="0" err="1">
                <a:solidFill>
                  <a:schemeClr val="bg2"/>
                </a:solidFill>
              </a:rPr>
              <a:t>agaman</a:t>
            </a:r>
            <a:r>
              <a:rPr lang="en" sz="1600" i="1" dirty="0">
                <a:solidFill>
                  <a:schemeClr val="bg2"/>
                </a:solidFill>
              </a:rPr>
              <a:t>} @ </a:t>
            </a:r>
            <a:r>
              <a:rPr lang="en" sz="1600" i="1" dirty="0" err="1">
                <a:solidFill>
                  <a:schemeClr val="bg2"/>
                </a:solidFill>
              </a:rPr>
              <a:t>bu.edu</a:t>
            </a:r>
            <a:endParaRPr sz="1600" i="1" dirty="0">
              <a:solidFill>
                <a:schemeClr val="bg2"/>
              </a:solidFill>
            </a:endParaRPr>
          </a:p>
        </p:txBody>
      </p:sp>
      <p:pic>
        <p:nvPicPr>
          <p:cNvPr id="5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238F13E-C30D-D660-800C-53B6A3CCA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953" y="3013910"/>
            <a:ext cx="1209502" cy="15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74;p1">
            <a:extLst>
              <a:ext uri="{FF2B5EF4-FFF2-40B4-BE49-F238E27FC236}">
                <a16:creationId xmlns:a16="http://schemas.microsoft.com/office/drawing/2014/main" id="{A8328BED-BEA8-6FD6-2413-EFD4A20ADD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0764" y="3396158"/>
            <a:ext cx="1634279" cy="73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931171-037D-E895-1F33-5FE59A0B2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141" y="3004643"/>
            <a:ext cx="1209502" cy="15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D125B-82C1-ADE6-F419-ED4948BCB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30" y="3013910"/>
            <a:ext cx="1209502" cy="15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"/>
    </mc:Choice>
    <mc:Fallback xmlns="">
      <p:transition spd="slow" advTm="22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D7F6-74BE-BBA3-8BF9-D73BCC0EE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4C1F-4E6E-1E1C-8B97-5D64EFAE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8064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Model: Refereed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65F90-366A-23DC-8D27-DD872A5B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90303"/>
            <a:ext cx="9144000" cy="3416400"/>
          </a:xfrm>
        </p:spPr>
        <p:txBody>
          <a:bodyPr>
            <a:noAutofit/>
          </a:bodyPr>
          <a:lstStyle/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B3DE7-91C7-B1FB-06A0-4AD70119B3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F9B327-F809-E4F3-0896-3EDA162EA0E4}"/>
              </a:ext>
            </a:extLst>
          </p:cNvPr>
          <p:cNvGrpSpPr/>
          <p:nvPr/>
        </p:nvGrpSpPr>
        <p:grpSpPr>
          <a:xfrm>
            <a:off x="533872" y="690303"/>
            <a:ext cx="8076260" cy="1496971"/>
            <a:chOff x="533871" y="2698592"/>
            <a:chExt cx="8076260" cy="1496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C96CF51-2202-2A52-979B-3602F80B33A8}"/>
                    </a:ext>
                  </a:extLst>
                </p:cNvPr>
                <p:cNvSpPr/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  <m:r>
                            <a:rPr lang="en-US" sz="2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is an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b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-refereed learning protocol</a:t>
                  </a: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if, </a:t>
                  </a:r>
                  <a:r>
                    <a:rPr lang="en-US" sz="2200" dirty="0" err="1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w.p.</a:t>
                  </a: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, </a:t>
                  </a:r>
                  <a:b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</a:b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𝒱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outputs bit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such that</a:t>
                  </a:r>
                </a:p>
                <a:p>
                  <a:pPr marL="114300" indent="0" algn="ctr">
                    <a:buNone/>
                  </a:pP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rgbClr val="C00000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sz="2200" i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.</a:t>
                  </a:r>
                  <a:endParaRPr lang="en-US" sz="2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39C647D-19E0-78BD-4731-6C4752198E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blipFill>
                  <a:blip r:embed="rId3"/>
                  <a:stretch>
                    <a:fillRect l="-313" r="-1411"/>
                  </a:stretch>
                </a:blipFill>
                <a:ln w="9525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1553D6-435C-FC75-F96B-321E3F5BF784}"/>
                </a:ext>
              </a:extLst>
            </p:cNvPr>
            <p:cNvGrpSpPr/>
            <p:nvPr/>
          </p:nvGrpSpPr>
          <p:grpSpPr>
            <a:xfrm>
              <a:off x="533871" y="2698592"/>
              <a:ext cx="8076260" cy="1496971"/>
              <a:chOff x="3002279" y="1849470"/>
              <a:chExt cx="5198569" cy="55484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1741CF-165A-8418-E625-F9EE00AB8AD0}"/>
                  </a:ext>
                </a:extLst>
              </p:cNvPr>
              <p:cNvSpPr/>
              <p:nvPr/>
            </p:nvSpPr>
            <p:spPr>
              <a:xfrm>
                <a:off x="3002280" y="1855671"/>
                <a:ext cx="5198568" cy="54864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674D79-9C0C-DF02-6493-D03C5958DEBA}"/>
                  </a:ext>
                </a:extLst>
              </p:cNvPr>
              <p:cNvSpPr/>
              <p:nvPr/>
            </p:nvSpPr>
            <p:spPr>
              <a:xfrm>
                <a:off x="3002279" y="1849470"/>
                <a:ext cx="5198568" cy="548640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608DACF-4969-1F41-54CE-03E69E7695D0}"/>
              </a:ext>
            </a:extLst>
          </p:cNvPr>
          <p:cNvSpPr/>
          <p:nvPr/>
        </p:nvSpPr>
        <p:spPr>
          <a:xfrm>
            <a:off x="5983874" y="39207"/>
            <a:ext cx="2626254" cy="712257"/>
          </a:xfrm>
          <a:prstGeom prst="rect">
            <a:avLst/>
          </a:prstGeom>
          <a:gradFill rotWithShape="1">
            <a:gsLst>
              <a:gs pos="0">
                <a:srgbClr val="FFC000">
                  <a:tint val="50000"/>
                  <a:satMod val="300000"/>
                </a:srgbClr>
              </a:gs>
              <a:gs pos="35000">
                <a:srgbClr val="FFC000">
                  <a:tint val="37000"/>
                  <a:satMod val="300000"/>
                </a:srgbClr>
              </a:gs>
              <a:gs pos="100000">
                <a:srgbClr val="FFC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7993" indent="0" algn="ctr">
              <a:buFont typeface="Source Sans Pro"/>
              <a:buNone/>
            </a:pPr>
            <a: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general definition in the paper!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7CA88E-38C0-7DAA-065F-D06F7608360D}"/>
              </a:ext>
            </a:extLst>
          </p:cNvPr>
          <p:cNvCxnSpPr>
            <a:cxnSpLocks/>
          </p:cNvCxnSpPr>
          <p:nvPr/>
        </p:nvCxnSpPr>
        <p:spPr>
          <a:xfrm flipH="1" flipV="1">
            <a:off x="2499234" y="3758620"/>
            <a:ext cx="3106614" cy="3081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B965F0-8471-412B-359A-3EC754F17C96}"/>
              </a:ext>
            </a:extLst>
          </p:cNvPr>
          <p:cNvCxnSpPr>
            <a:cxnSpLocks/>
          </p:cNvCxnSpPr>
          <p:nvPr/>
        </p:nvCxnSpPr>
        <p:spPr>
          <a:xfrm flipH="1" flipV="1">
            <a:off x="2480149" y="4404671"/>
            <a:ext cx="3086038" cy="2330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6EE053-B002-81BF-4603-69E746F3E898}"/>
              </a:ext>
            </a:extLst>
          </p:cNvPr>
          <p:cNvCxnSpPr>
            <a:cxnSpLocks/>
          </p:cNvCxnSpPr>
          <p:nvPr/>
        </p:nvCxnSpPr>
        <p:spPr>
          <a:xfrm flipV="1">
            <a:off x="6697569" y="4145032"/>
            <a:ext cx="827959" cy="18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625BA2-9201-1F2A-6145-C8A140142F62}"/>
                  </a:ext>
                </a:extLst>
              </p:cNvPr>
              <p:cNvSpPr txBox="1"/>
              <p:nvPr/>
            </p:nvSpPr>
            <p:spPr>
              <a:xfrm>
                <a:off x="7297001" y="3938613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625BA2-9201-1F2A-6145-C8A140142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001" y="3938613"/>
                <a:ext cx="800100" cy="400110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27AB1-AF2F-7965-A31C-FCFE4785E17C}"/>
                  </a:ext>
                </a:extLst>
              </p:cNvPr>
              <p:cNvSpPr/>
              <p:nvPr/>
            </p:nvSpPr>
            <p:spPr>
              <a:xfrm>
                <a:off x="986522" y="2572437"/>
                <a:ext cx="1145380" cy="8641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27AB1-AF2F-7965-A31C-FCFE4785E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22" y="2572437"/>
                <a:ext cx="1145380" cy="864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1436696-CB31-D5CE-ECB4-24B2FDB2E202}"/>
                  </a:ext>
                </a:extLst>
              </p:cNvPr>
              <p:cNvSpPr/>
              <p:nvPr/>
            </p:nvSpPr>
            <p:spPr>
              <a:xfrm>
                <a:off x="4408858" y="2256242"/>
                <a:ext cx="1145380" cy="86419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0" dirty="0"/>
                  <a:t>PMF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1436696-CB31-D5CE-ECB4-24B2FDB2E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58" y="2256242"/>
                <a:ext cx="1145380" cy="864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ED3F1343-5B29-1FD9-A4E3-4FB9C906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45" y="3490854"/>
            <a:ext cx="1183124" cy="11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ervers clipart Vectors - Download Free High-Quality Vectors from Freepik |  Freepik">
            <a:extLst>
              <a:ext uri="{FF2B5EF4-FFF2-40B4-BE49-F238E27FC236}">
                <a16:creationId xmlns:a16="http://schemas.microsoft.com/office/drawing/2014/main" id="{8542D938-212C-B57B-B1A2-F0C326DC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99" y="2892782"/>
            <a:ext cx="1183124" cy="11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65D69DC-DA48-2A8D-4A1C-9982F6023CF8}"/>
                  </a:ext>
                </a:extLst>
              </p:cNvPr>
              <p:cNvSpPr/>
              <p:nvPr/>
            </p:nvSpPr>
            <p:spPr>
              <a:xfrm>
                <a:off x="5806340" y="2193668"/>
                <a:ext cx="1145380" cy="86419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65D69DC-DA48-2A8D-4A1C-9982F6023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340" y="2193668"/>
                <a:ext cx="1145380" cy="8641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A0F1424-5CDD-2098-DA83-106437F581A5}"/>
                  </a:ext>
                </a:extLst>
              </p:cNvPr>
              <p:cNvSpPr/>
              <p:nvPr/>
            </p:nvSpPr>
            <p:spPr>
              <a:xfrm>
                <a:off x="7211891" y="2266067"/>
                <a:ext cx="659567" cy="86419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A0F1424-5CDD-2098-DA83-106437F58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91" y="2266067"/>
                <a:ext cx="659567" cy="864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892C347-A3C9-D5DC-6583-0AF4A071E077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4981548" y="3120433"/>
            <a:ext cx="740116" cy="58108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5C8C2E5-29E8-2D91-5EBE-2FF2979C6FF0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173139" y="3057859"/>
            <a:ext cx="205891" cy="54393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43D950-FDC0-A9FD-DB6F-E8D5BD835151}"/>
              </a:ext>
            </a:extLst>
          </p:cNvPr>
          <p:cNvCxnSpPr>
            <a:cxnSpLocks/>
          </p:cNvCxnSpPr>
          <p:nvPr/>
        </p:nvCxnSpPr>
        <p:spPr>
          <a:xfrm flipV="1">
            <a:off x="6530983" y="3178243"/>
            <a:ext cx="1032799" cy="52327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8F6E506-DFD1-F833-9160-177F89EEDF7E}"/>
                  </a:ext>
                </a:extLst>
              </p:cNvPr>
              <p:cNvSpPr/>
              <p:nvPr/>
            </p:nvSpPr>
            <p:spPr>
              <a:xfrm>
                <a:off x="815738" y="3744723"/>
                <a:ext cx="1145380" cy="8641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8F6E506-DFD1-F833-9160-177F89EED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38" y="3744723"/>
                <a:ext cx="1145380" cy="864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Servers clipart Vectors - Download Free High-Quality Vectors from Freepik |  Freepik">
            <a:extLst>
              <a:ext uri="{FF2B5EF4-FFF2-40B4-BE49-F238E27FC236}">
                <a16:creationId xmlns:a16="http://schemas.microsoft.com/office/drawing/2014/main" id="{97749BAC-3B97-3B12-BEAB-8E232B91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22" y="3948008"/>
            <a:ext cx="1183124" cy="11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48" grpId="0" animBg="1"/>
      <p:bldP spid="4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1E1B7-8463-389E-5BA0-80256B12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A6EC-1329-C7B5-1BEA-16B20204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8064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Model: Refereed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45C1F3-C509-9577-9E39-144BD79EE8B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90303"/>
                <a:ext cx="9144000" cy="341640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Ground truth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, distribution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200" dirty="0"/>
                  <a:t>, expected loss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Two provers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="0" dirty="0"/>
                  <a:t>, with models/hypotheses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b="0" dirty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2200" b="0" dirty="0">
                    <a:solidFill>
                      <a:schemeClr val="bg2"/>
                    </a:solidFill>
                  </a:rPr>
                  <a:t>At least one prover is guaranteed to be honest.</a:t>
                </a:r>
              </a:p>
              <a:p>
                <a:pPr lvl="1"/>
                <a:endParaRPr lang="en-US" sz="2200" i="1" dirty="0">
                  <a:solidFill>
                    <a:schemeClr val="bg2"/>
                  </a:solidFill>
                </a:endParaRPr>
              </a:p>
              <a:p>
                <a:pPr lvl="1"/>
                <a:endParaRPr lang="en-US" sz="2200" b="0" i="1" dirty="0">
                  <a:solidFill>
                    <a:schemeClr val="bg2"/>
                  </a:solidFill>
                </a:endParaRPr>
              </a:p>
              <a:p>
                <a:pPr lvl="1"/>
                <a:endParaRPr lang="en-US" sz="2200" i="1" dirty="0">
                  <a:solidFill>
                    <a:schemeClr val="bg2"/>
                  </a:solidFill>
                </a:endParaRPr>
              </a:p>
              <a:p>
                <a:pPr lvl="1"/>
                <a:endParaRPr lang="en-US" sz="2200" b="0" i="1" dirty="0">
                  <a:solidFill>
                    <a:schemeClr val="bg2"/>
                  </a:solidFill>
                </a:endParaRPr>
              </a:p>
              <a:p>
                <a:pPr marL="596900" lvl="1" indent="0">
                  <a:buNone/>
                </a:pPr>
                <a:endParaRPr lang="en-US" sz="2200" i="1" dirty="0">
                  <a:solidFill>
                    <a:schemeClr val="bg2"/>
                  </a:solidFill>
                </a:endParaRPr>
              </a:p>
              <a:p>
                <a:r>
                  <a:rPr lang="en-US" sz="2200" b="1" dirty="0"/>
                  <a:t>(Honest) prover: </a:t>
                </a:r>
                <a:r>
                  <a:rPr lang="en-US" sz="2200" dirty="0"/>
                  <a:t>knows distribution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200" dirty="0"/>
                  <a:t>. Access to 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  <a:p>
                <a:r>
                  <a:rPr lang="en-US" sz="2200" b="1" dirty="0"/>
                  <a:t>Verifier: </a:t>
                </a:r>
                <a:r>
                  <a:rPr lang="en-US" sz="2200" dirty="0"/>
                  <a:t>knows distribution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200" dirty="0"/>
                  <a:t>. Query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, and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b="0" i="1" dirty="0">
                  <a:solidFill>
                    <a:schemeClr val="bg2"/>
                  </a:solidFill>
                </a:endParaRPr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944A2D-3631-0045-1CB5-2B159F7C4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90303"/>
                <a:ext cx="9144000" cy="3416400"/>
              </a:xfrm>
              <a:blipFill>
                <a:blip r:embed="rId2"/>
                <a:stretch>
                  <a:fillRect r="-417" b="-1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C6F6D-51AA-78C0-EE42-1EC331BCD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23C4B7-C308-9B5E-D07C-45636E20FF93}"/>
              </a:ext>
            </a:extLst>
          </p:cNvPr>
          <p:cNvGrpSpPr/>
          <p:nvPr/>
        </p:nvGrpSpPr>
        <p:grpSpPr>
          <a:xfrm>
            <a:off x="533870" y="2075523"/>
            <a:ext cx="8076260" cy="1496971"/>
            <a:chOff x="533871" y="2698592"/>
            <a:chExt cx="8076260" cy="1496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825A57E-F156-8861-A1A4-9FD6A18BB589}"/>
                    </a:ext>
                  </a:extLst>
                </p:cNvPr>
                <p:cNvSpPr/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  <m:r>
                            <a:rPr lang="en-US" sz="2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is an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b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-refereed learning protocol</a:t>
                  </a: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if, </a:t>
                  </a:r>
                  <a:r>
                    <a:rPr lang="en-US" sz="2200" dirty="0" err="1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w.p.</a:t>
                  </a: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, </a:t>
                  </a:r>
                  <a:b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</a:b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𝒱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outputs bit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such that</a:t>
                  </a:r>
                </a:p>
                <a:p>
                  <a:pPr marL="114300" indent="0" algn="ctr">
                    <a:buNone/>
                  </a:pP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rgbClr val="C00000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sz="2200" i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.</a:t>
                  </a:r>
                  <a:endParaRPr lang="en-US" sz="2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39C647D-19E0-78BD-4731-6C4752198E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blipFill>
                  <a:blip r:embed="rId3"/>
                  <a:stretch>
                    <a:fillRect l="-313" r="-1411"/>
                  </a:stretch>
                </a:blipFill>
                <a:ln w="9525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2DB3F4-9021-1462-B34E-E06497FA6D50}"/>
                </a:ext>
              </a:extLst>
            </p:cNvPr>
            <p:cNvGrpSpPr/>
            <p:nvPr/>
          </p:nvGrpSpPr>
          <p:grpSpPr>
            <a:xfrm>
              <a:off x="533871" y="2698592"/>
              <a:ext cx="8076260" cy="1496971"/>
              <a:chOff x="3002279" y="1849470"/>
              <a:chExt cx="5198569" cy="55484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674798-27F6-7392-87B6-6BDD1F0BB820}"/>
                  </a:ext>
                </a:extLst>
              </p:cNvPr>
              <p:cNvSpPr/>
              <p:nvPr/>
            </p:nvSpPr>
            <p:spPr>
              <a:xfrm>
                <a:off x="3002280" y="1855671"/>
                <a:ext cx="5198568" cy="54864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10C720-E6A5-992A-63B0-4D7AC235DD4B}"/>
                  </a:ext>
                </a:extLst>
              </p:cNvPr>
              <p:cNvSpPr/>
              <p:nvPr/>
            </p:nvSpPr>
            <p:spPr>
              <a:xfrm>
                <a:off x="3002279" y="1849470"/>
                <a:ext cx="5198568" cy="548640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BFD51EE-980A-DC57-805B-5A0CD7C797FE}"/>
              </a:ext>
            </a:extLst>
          </p:cNvPr>
          <p:cNvSpPr/>
          <p:nvPr/>
        </p:nvSpPr>
        <p:spPr>
          <a:xfrm>
            <a:off x="5983874" y="39207"/>
            <a:ext cx="2626254" cy="712257"/>
          </a:xfrm>
          <a:prstGeom prst="rect">
            <a:avLst/>
          </a:prstGeom>
          <a:gradFill rotWithShape="1">
            <a:gsLst>
              <a:gs pos="0">
                <a:srgbClr val="FFC000">
                  <a:tint val="50000"/>
                  <a:satMod val="300000"/>
                </a:srgbClr>
              </a:gs>
              <a:gs pos="35000">
                <a:srgbClr val="FFC000">
                  <a:tint val="37000"/>
                  <a:satMod val="300000"/>
                </a:srgbClr>
              </a:gs>
              <a:gs pos="100000">
                <a:srgbClr val="FFC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7993" indent="0" algn="ctr">
              <a:buFont typeface="Source Sans Pro"/>
              <a:buNone/>
            </a:pPr>
            <a: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general definition in the paper!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F63FEB45-B2B0-93F6-6FCD-2C937BDB7B30}"/>
                  </a:ext>
                </a:extLst>
              </p:cNvPr>
              <p:cNvSpPr/>
              <p:nvPr/>
            </p:nvSpPr>
            <p:spPr>
              <a:xfrm>
                <a:off x="2560520" y="4679292"/>
                <a:ext cx="2509509" cy="408141"/>
              </a:xfrm>
              <a:prstGeom prst="wedgeRoundRectCallout">
                <a:avLst>
                  <a:gd name="adj1" fmla="val -66123"/>
                  <a:gd name="adj2" fmla="val -65540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Query access to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B32884DA-3C33-B85D-8123-1588F7625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20" y="4679292"/>
                <a:ext cx="2509509" cy="408141"/>
              </a:xfrm>
              <a:prstGeom prst="wedgeRoundRectCallout">
                <a:avLst>
                  <a:gd name="adj1" fmla="val -66123"/>
                  <a:gd name="adj2" fmla="val -6554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75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7A449A-4C2B-C367-EB12-503028FEBD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Our Focus: Purely Multiplicative Error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7A449A-4C2B-C367-EB12-503028FEB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39" t="-204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131EAD-1A4F-4614-67B5-89C7AA09EEE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152185"/>
                <a:ext cx="8520600" cy="241668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Multiplicative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): a prover who can learn to zero loss will do so.</a:t>
                </a:r>
              </a:p>
              <a:p>
                <a:pPr lvl="1"/>
                <a:r>
                  <a:rPr lang="en-US" sz="1800" dirty="0"/>
                  <a:t>More demanding result that highlights power of competing provers.</a:t>
                </a:r>
              </a:p>
              <a:p>
                <a:pPr lvl="1"/>
                <a:r>
                  <a:rPr lang="en-US" sz="1800" dirty="0"/>
                  <a:t>Additive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): no incentive to learn beyond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loss.</a:t>
                </a:r>
              </a:p>
              <a:p>
                <a:r>
                  <a:rPr lang="en-US" dirty="0"/>
                  <a:t>Distinguishes based on relative loss rather than absolute loss.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131EAD-1A4F-4614-67B5-89C7AA09E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152185"/>
                <a:ext cx="8520600" cy="24166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BA1D4-2C28-B191-5DB8-81EC7152CA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E0C514-2DB8-5FBE-54F7-ECD4A1BBE918}"/>
              </a:ext>
            </a:extLst>
          </p:cNvPr>
          <p:cNvGrpSpPr/>
          <p:nvPr/>
        </p:nvGrpSpPr>
        <p:grpSpPr>
          <a:xfrm>
            <a:off x="533870" y="965211"/>
            <a:ext cx="8076260" cy="1227532"/>
            <a:chOff x="533871" y="2698592"/>
            <a:chExt cx="8076260" cy="1496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4B21FB-4E75-CDE5-534A-702A3629C3A7}"/>
                    </a:ext>
                  </a:extLst>
                </p:cNvPr>
                <p:cNvSpPr/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8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  <m: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is an </a:t>
                  </a:r>
                  <a14:m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18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18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b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-refereed learning protocol</a:t>
                  </a:r>
                  <a: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if, </a:t>
                  </a:r>
                  <a:r>
                    <a:rPr lang="en-US" sz="1800" dirty="0" err="1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w.p.</a:t>
                  </a:r>
                  <a: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, </a:t>
                  </a:r>
                  <a:b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</a:br>
                  <a: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outputs bit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such that</a:t>
                  </a:r>
                </a:p>
                <a:p>
                  <a:pPr marL="114300" indent="0" algn="ctr">
                    <a:buNone/>
                  </a:pP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rgbClr val="C00000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sz="1800" i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.</a:t>
                  </a:r>
                  <a:endPara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4B21FB-4E75-CDE5-534A-702A3629C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80DDEF-5B0E-AC54-EA2F-A35C54E03538}"/>
                </a:ext>
              </a:extLst>
            </p:cNvPr>
            <p:cNvGrpSpPr/>
            <p:nvPr/>
          </p:nvGrpSpPr>
          <p:grpSpPr>
            <a:xfrm>
              <a:off x="533871" y="2698592"/>
              <a:ext cx="8076260" cy="1496971"/>
              <a:chOff x="3002279" y="1849470"/>
              <a:chExt cx="5198569" cy="55484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BEF676-FED4-7E3F-3557-4EA07FDDED06}"/>
                  </a:ext>
                </a:extLst>
              </p:cNvPr>
              <p:cNvSpPr/>
              <p:nvPr/>
            </p:nvSpPr>
            <p:spPr>
              <a:xfrm>
                <a:off x="3002280" y="1855671"/>
                <a:ext cx="5198568" cy="54864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DDEE13-70FE-1C7D-77EF-372C10DCA51B}"/>
                  </a:ext>
                </a:extLst>
              </p:cNvPr>
              <p:cNvSpPr/>
              <p:nvPr/>
            </p:nvSpPr>
            <p:spPr>
              <a:xfrm>
                <a:off x="3002279" y="1849470"/>
                <a:ext cx="5198568" cy="548640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2">
                <a:extLst>
                  <a:ext uri="{FF2B5EF4-FFF2-40B4-BE49-F238E27FC236}">
                    <a16:creationId xmlns:a16="http://schemas.microsoft.com/office/drawing/2014/main" id="{EE4B1680-4BB9-BC27-DC7F-39209741F9DD}"/>
                  </a:ext>
                </a:extLst>
              </p:cNvPr>
              <p:cNvSpPr/>
              <p:nvPr/>
            </p:nvSpPr>
            <p:spPr>
              <a:xfrm>
                <a:off x="533870" y="3604792"/>
                <a:ext cx="8080460" cy="1012231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 with</a:t>
                </a:r>
                <a:b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verifier runtime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acc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𝑂</m:t>
                        </m:r>
                      </m:e>
                    </m:acc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</m:t>
                    </m:r>
                    <m:r>
                      <m:rPr>
                        <m:lit/>
                      </m:rP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𝜀</m:t>
                        </m:r>
                      </m:e>
                      <m:sup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poly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𝑑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and</a:t>
                </a: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verifier query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accPr>
                      <m:e>
                        <m:r>
                          <a:rPr lang="en-US" sz="2000" b="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𝑂</m:t>
                        </m:r>
                      </m:e>
                    </m:acc>
                    <m: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</m:t>
                    </m:r>
                    <m:r>
                      <m:rPr>
                        <m:lit/>
                      </m:rP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𝜀</m:t>
                        </m:r>
                      </m:e>
                      <m:sup>
                        <m: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Alternate Process 2">
                <a:extLst>
                  <a:ext uri="{FF2B5EF4-FFF2-40B4-BE49-F238E27FC236}">
                    <a16:creationId xmlns:a16="http://schemas.microsoft.com/office/drawing/2014/main" id="{EE4B1680-4BB9-BC27-DC7F-39209741F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0" y="3604792"/>
                <a:ext cx="8080460" cy="1012231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ular Callout 337">
            <a:extLst>
              <a:ext uri="{FF2B5EF4-FFF2-40B4-BE49-F238E27FC236}">
                <a16:creationId xmlns:a16="http://schemas.microsoft.com/office/drawing/2014/main" id="{7EB09EE7-BB1D-9B91-808D-A5D11E1F792A}"/>
              </a:ext>
            </a:extLst>
          </p:cNvPr>
          <p:cNvSpPr/>
          <p:nvPr/>
        </p:nvSpPr>
        <p:spPr>
          <a:xfrm>
            <a:off x="6709719" y="2883376"/>
            <a:ext cx="2509509" cy="816283"/>
          </a:xfrm>
          <a:prstGeom prst="wedgeRoundRectCallout">
            <a:avLst>
              <a:gd name="adj1" fmla="val 2067"/>
              <a:gd name="adj2" fmla="val 100890"/>
              <a:gd name="adj3" fmla="val 16667"/>
            </a:avLst>
          </a:prstGeom>
          <a:solidFill>
            <a:srgbClr val="FEF4E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 prover: selecting hypothesis with better relative loss can take arbitrarily many queries.</a:t>
            </a:r>
          </a:p>
        </p:txBody>
      </p:sp>
    </p:spTree>
    <p:extLst>
      <p:ext uri="{BB962C8B-B14F-4D97-AF65-F5344CB8AC3E}">
        <p14:creationId xmlns:p14="http://schemas.microsoft.com/office/powerpoint/2010/main" val="9970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C67A-C418-FC00-3466-E68370D7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D0C393-8C1A-E955-9782-23C32A9D854C}"/>
              </a:ext>
            </a:extLst>
          </p:cNvPr>
          <p:cNvSpPr/>
          <p:nvPr/>
        </p:nvSpPr>
        <p:spPr>
          <a:xfrm>
            <a:off x="407874" y="1001688"/>
            <a:ext cx="8328251" cy="991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9570A-269B-05AB-B791-2FBAC7B9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34165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3CE2D-7597-E926-D696-19031FEA6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41400"/>
            <a:ext cx="8520600" cy="35602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Initiate an investigation of </a:t>
            </a:r>
            <a:r>
              <a:rPr lang="en-US" sz="2400" b="1" dirty="0">
                <a:solidFill>
                  <a:srgbClr val="C00000"/>
                </a:solidFill>
              </a:rPr>
              <a:t>refereed learning</a:t>
            </a:r>
            <a:r>
              <a:rPr lang="en-US" sz="2400" dirty="0">
                <a:solidFill>
                  <a:schemeClr val="bg2"/>
                </a:solidFill>
              </a:rPr>
              <a:t>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a model for </a:t>
            </a:r>
            <a:r>
              <a:rPr lang="en-US" sz="2400" dirty="0">
                <a:solidFill>
                  <a:srgbClr val="C00000"/>
                </a:solidFill>
              </a:rPr>
              <a:t>verifiable machine learning in the two-prover setting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</a:p>
          <a:p>
            <a:pPr marL="11430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Define the </a:t>
            </a:r>
            <a:r>
              <a:rPr lang="en-US" sz="2400" dirty="0">
                <a:solidFill>
                  <a:srgbClr val="C00000"/>
                </a:solidFill>
              </a:rPr>
              <a:t>model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Algorithmic toolkit </a:t>
            </a:r>
            <a:r>
              <a:rPr lang="en-US" sz="2400" dirty="0">
                <a:solidFill>
                  <a:schemeClr val="bg2"/>
                </a:solidFill>
              </a:rPr>
              <a:t>for refereed learning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Protocols</a:t>
            </a:r>
            <a:r>
              <a:rPr lang="en-US" sz="2400" dirty="0">
                <a:solidFill>
                  <a:schemeClr val="bg2"/>
                </a:solidFill>
              </a:rPr>
              <a:t> via the toolkit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Impossibility </a:t>
            </a:r>
            <a:r>
              <a:rPr lang="en-US" sz="2400" dirty="0">
                <a:solidFill>
                  <a:schemeClr val="bg2"/>
                </a:solidFill>
              </a:rPr>
              <a:t>results and </a:t>
            </a:r>
            <a:r>
              <a:rPr lang="en-US" sz="2400" dirty="0">
                <a:solidFill>
                  <a:srgbClr val="C00000"/>
                </a:solidFill>
              </a:rPr>
              <a:t>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50884-35F8-F6F0-8CB4-576D980896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683E09-641A-E60B-D8DE-60FEF8699864}"/>
              </a:ext>
            </a:extLst>
          </p:cNvPr>
          <p:cNvGrpSpPr/>
          <p:nvPr/>
        </p:nvGrpSpPr>
        <p:grpSpPr>
          <a:xfrm>
            <a:off x="407874" y="2524116"/>
            <a:ext cx="8076260" cy="427217"/>
            <a:chOff x="3002279" y="1849470"/>
            <a:chExt cx="5198569" cy="5548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C7FB20-D2A4-4505-25BE-2802811165D6}"/>
                </a:ext>
              </a:extLst>
            </p:cNvPr>
            <p:cNvSpPr/>
            <p:nvPr/>
          </p:nvSpPr>
          <p:spPr>
            <a:xfrm>
              <a:off x="3002280" y="1855671"/>
              <a:ext cx="5198568" cy="5486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74793B-87FC-9561-86E0-E2AA1FC4944D}"/>
                </a:ext>
              </a:extLst>
            </p:cNvPr>
            <p:cNvSpPr/>
            <p:nvPr/>
          </p:nvSpPr>
          <p:spPr>
            <a:xfrm>
              <a:off x="3002279" y="1849470"/>
              <a:ext cx="5198568" cy="548640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3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75A1-6116-3AFD-6351-1326B131C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01CD-EE42-C02E-AA9A-41339AF5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Ideas: Refereed Learning for zero-one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D1893F-70B8-E125-CD7D-CBB0A351CA6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8850" y="1068425"/>
                <a:ext cx="8186300" cy="3500449"/>
              </a:xfrm>
            </p:spPr>
            <p:txBody>
              <a:bodyPr/>
              <a:lstStyle/>
              <a:p>
                <a:r>
                  <a:rPr lang="en-US" dirty="0"/>
                  <a:t>Define “disagreement set”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Idea: for zero-one loss, the entire difference in loss occurs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 lvl="1"/>
                <a:r>
                  <a:rPr lang="en-US" sz="1800" dirty="0"/>
                  <a:t>If difference in loss is large enough, can identify better hypothesis with sufficiently many samples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sz="1800" b="0" dirty="0"/>
                  <a:t>.</a:t>
                </a:r>
              </a:p>
              <a:p>
                <a:r>
                  <a:rPr lang="en-US" b="1" dirty="0"/>
                  <a:t>Lemma: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)&lt;(1+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𝒟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𝒮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dirty="0"/>
                  <a:t>Suffices to check empirical loss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D1893F-70B8-E125-CD7D-CBB0A351C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8850" y="1068425"/>
                <a:ext cx="8186300" cy="35004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D0178-3B2E-F092-35D2-E85BBDDC31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21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3149D-C93C-D3EA-7712-A1A110DFC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318F-4053-029A-B3EB-90ADE91F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81043"/>
            <a:ext cx="8520600" cy="623400"/>
          </a:xfrm>
        </p:spPr>
        <p:txBody>
          <a:bodyPr>
            <a:normAutofit/>
          </a:bodyPr>
          <a:lstStyle/>
          <a:p>
            <a:r>
              <a:rPr lang="en-US" sz="2200" dirty="0"/>
              <a:t>Inefficient Verifier: Refereed Learning for zero-one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355053B-CA7B-4033-C0E7-246C2E83E8A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Suffices to check empirical loss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355053B-CA7B-4033-C0E7-246C2E83E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  <a:blipFill>
                <a:blip r:embed="rId3"/>
                <a:stretch>
                  <a:fillRect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AFECA-835B-46EE-0C33-4E4EBBDE9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5E74CB-4AEE-CD59-2B68-A340641E02B3}"/>
              </a:ext>
            </a:extLst>
          </p:cNvPr>
          <p:cNvGrpSpPr/>
          <p:nvPr/>
        </p:nvGrpSpPr>
        <p:grpSpPr>
          <a:xfrm>
            <a:off x="435569" y="1748023"/>
            <a:ext cx="6199221" cy="1824256"/>
            <a:chOff x="1015982" y="1712234"/>
            <a:chExt cx="6199221" cy="1824256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4C1BAB04-F7E6-DB48-4F6A-F70AE39C1057}"/>
                </a:ext>
              </a:extLst>
            </p:cNvPr>
            <p:cNvSpPr/>
            <p:nvPr/>
          </p:nvSpPr>
          <p:spPr bwMode="auto">
            <a:xfrm>
              <a:off x="1015982" y="1712234"/>
              <a:ext cx="6199221" cy="1824256"/>
            </a:xfrm>
            <a:prstGeom prst="roundRect">
              <a:avLst/>
            </a:prstGeom>
            <a:gradFill flip="none" rotWithShape="1">
              <a:gsLst>
                <a:gs pos="0">
                  <a:srgbClr val="81CEFD">
                    <a:tint val="66000"/>
                    <a:satMod val="160000"/>
                  </a:srgbClr>
                </a:gs>
                <a:gs pos="50000">
                  <a:srgbClr val="81CEFD">
                    <a:tint val="44500"/>
                    <a:satMod val="160000"/>
                  </a:srgbClr>
                </a:gs>
                <a:gs pos="100000">
                  <a:srgbClr val="81CEF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5DC4B08-BBA7-9028-7BB9-711656C61E0E}"/>
                    </a:ext>
                  </a:extLst>
                </p:cNvPr>
                <p:cNvSpPr txBox="1"/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7175" lvl="2" indent="-257175">
                    <a:spcBef>
                      <a:spcPct val="20000"/>
                    </a:spcBef>
                  </a:pP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itchFamily="34" charset="0"/>
                    </a:rPr>
                    <a:t>Refereed Learning (</a:t>
                  </a:r>
                  <a:r>
                    <a:rPr lang="en-US" sz="1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Parameters:</a:t>
                  </a: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 dimension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𝑑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, distribution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𝒟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)</a:t>
                  </a:r>
                  <a:endParaRPr lang="en-US" sz="1700" dirty="0">
                    <a:solidFill>
                      <a:srgbClr val="990033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5DC4B08-BBA7-9028-7BB9-711656C61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blipFill>
                  <a:blip r:embed="rId4"/>
                  <a:stretch>
                    <a:fillRect l="-648" t="-714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1EE24C-CE0F-C50D-8343-6D94542FBAA7}"/>
                    </a:ext>
                  </a:extLst>
                </p:cNvPr>
                <p:cNvSpPr/>
                <p:nvPr/>
              </p:nvSpPr>
              <p:spPr>
                <a:xfrm>
                  <a:off x="1069136" y="2162587"/>
                  <a:ext cx="6146067" cy="13111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compute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draw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𝑚</m:t>
                      </m:r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 labeled samples from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𝒟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𝒮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accept hypothesis with smaller loss on these samples.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1EE24C-CE0F-C50D-8343-6D94542FBA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136" y="2162587"/>
                  <a:ext cx="6146067" cy="1311128"/>
                </a:xfrm>
                <a:prstGeom prst="rect">
                  <a:avLst/>
                </a:prstGeom>
                <a:blipFill>
                  <a:blip r:embed="rId5"/>
                  <a:stretch>
                    <a:fillRect l="-1031" t="-7692" r="-825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39F29-9E56-2139-2822-C0FCE07BE5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0246" y="2117953"/>
              <a:ext cx="59360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36" name="Graphic 35" descr="Lightbulb with solid fill">
            <a:extLst>
              <a:ext uri="{FF2B5EF4-FFF2-40B4-BE49-F238E27FC236}">
                <a16:creationId xmlns:a16="http://schemas.microsoft.com/office/drawing/2014/main" id="{4711F75C-45C6-9BD2-D456-7DB8B2EE02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8790" y="3916751"/>
            <a:ext cx="639948" cy="639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2FE3882-C497-82F7-B2E7-C8686A52AC71}"/>
                  </a:ext>
                </a:extLst>
              </p:cNvPr>
              <p:cNvSpPr/>
              <p:nvPr/>
            </p:nvSpPr>
            <p:spPr>
              <a:xfrm>
                <a:off x="5890519" y="3887629"/>
                <a:ext cx="2750561" cy="69071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800" b="1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Idea: </a:t>
                </a:r>
                <a:r>
                  <a:rPr lang="en-US" sz="18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Use provers to help sample from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2FE3882-C497-82F7-B2E7-C8686A52A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19" y="3887629"/>
                <a:ext cx="2750561" cy="690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ular Callout 337">
            <a:extLst>
              <a:ext uri="{FF2B5EF4-FFF2-40B4-BE49-F238E27FC236}">
                <a16:creationId xmlns:a16="http://schemas.microsoft.com/office/drawing/2014/main" id="{6B26BC40-CE16-EEBD-6008-7ECEB6C0658F}"/>
              </a:ext>
            </a:extLst>
          </p:cNvPr>
          <p:cNvSpPr/>
          <p:nvPr/>
        </p:nvSpPr>
        <p:spPr>
          <a:xfrm>
            <a:off x="6947245" y="2242274"/>
            <a:ext cx="2099453" cy="655564"/>
          </a:xfrm>
          <a:prstGeom prst="wedgeRoundRectCallout">
            <a:avLst>
              <a:gd name="adj1" fmla="val -72902"/>
              <a:gd name="adj2" fmla="val 25635"/>
              <a:gd name="adj3" fmla="val 16667"/>
            </a:avLst>
          </a:prstGeom>
          <a:solidFill>
            <a:srgbClr val="FEF4E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Arbitrarily large and arbitrarily sparse!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lternate Process 2">
                <a:extLst>
                  <a:ext uri="{FF2B5EF4-FFF2-40B4-BE49-F238E27FC236}">
                    <a16:creationId xmlns:a16="http://schemas.microsoft.com/office/drawing/2014/main" id="{C957D326-946D-F4B5-819E-6AADA71ECA3C}"/>
                  </a:ext>
                </a:extLst>
              </p:cNvPr>
              <p:cNvSpPr/>
              <p:nvPr/>
            </p:nvSpPr>
            <p:spPr>
              <a:xfrm>
                <a:off x="60462" y="3762645"/>
                <a:ext cx="4303635" cy="9665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protocol.</a:t>
                </a:r>
              </a:p>
            </p:txBody>
          </p:sp>
        </mc:Choice>
        <mc:Fallback xmlns="">
          <p:sp>
            <p:nvSpPr>
              <p:cNvPr id="40" name="Alternate Process 2">
                <a:extLst>
                  <a:ext uri="{FF2B5EF4-FFF2-40B4-BE49-F238E27FC236}">
                    <a16:creationId xmlns:a16="http://schemas.microsoft.com/office/drawing/2014/main" id="{C957D326-946D-F4B5-819E-6AADA71EC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" y="3762645"/>
                <a:ext cx="4303635" cy="966520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6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build="allAtOnce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4023-999C-B831-D778-C2F3D6B1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Our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8ED2C-8F37-414D-BEC9-E778D1494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A8ED4-D81B-90AA-7DCA-39C50707F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A0BA30CC-2E35-295B-AEA5-DED36DA33502}"/>
                  </a:ext>
                </a:extLst>
              </p:cNvPr>
              <p:cNvSpPr/>
              <p:nvPr/>
            </p:nvSpPr>
            <p:spPr>
              <a:xfrm>
                <a:off x="1813944" y="1068425"/>
                <a:ext cx="5727344" cy="177524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(certifiable sum):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𝑡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 a function.</a:t>
                </a:r>
                <a:b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 verifier with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queries 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access to </a:t>
                </a: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provers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who know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lvl="0" defTabSz="3134176">
                  <a:buClrTx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can evaluate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𝑇</m:t>
                    </m:r>
                    <m:r>
                      <a:rPr lang="en-US" sz="20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𝑑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poly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A0BA30CC-2E35-295B-AEA5-DED36DA33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44" y="1068425"/>
                <a:ext cx="5727344" cy="1775246"/>
              </a:xfrm>
              <a:prstGeom prst="flowChartAlternateProcess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C54B2A8F-7961-73F9-4410-FCF74DC1A17C}"/>
                  </a:ext>
                </a:extLst>
              </p:cNvPr>
              <p:cNvSpPr/>
              <p:nvPr/>
            </p:nvSpPr>
            <p:spPr>
              <a:xfrm>
                <a:off x="1934524" y="3077488"/>
                <a:ext cx="5486183" cy="157543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(certifiable sample): 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 verifier with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queries 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to the PMF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</a:t>
                </a:r>
              </a:p>
              <a:p>
                <a:pPr marL="457200" indent="-457200" defTabSz="3134176">
                  <a:buClrTx/>
                  <a:buFont typeface="Arial"/>
                  <a:buAutoNum type="arabicPeriod"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access to </a:t>
                </a: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provers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who know PMF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lvl="0" defTabSz="3134176">
                  <a:buClrTx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can obtain a sample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kern="12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poly</m:t>
                    </m:r>
                    <m:r>
                      <m:rPr>
                        <m:sty m:val="p"/>
                      </m:rPr>
                      <a:rPr lang="en-US" sz="2000" b="0" i="0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C54B2A8F-7961-73F9-4410-FCF74DC1A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24" y="3077488"/>
                <a:ext cx="5486183" cy="1575437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B24A-3DC9-BF01-8441-67A596F96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3410-12CD-BB1A-7902-8A7301F1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2970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Protocol: Certifiable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2616185-5493-7634-54F4-78791B3A428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48081"/>
                <a:ext cx="8832300" cy="3002790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Given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 query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verifier wants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Goals: (1) reject incorrect sum, (2) accept honest prover’s sum.</a:t>
                </a:r>
              </a:p>
              <a:p>
                <a:pPr marL="114300" indent="0">
                  <a:buNone/>
                </a:pPr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114300" indent="0">
                  <a:buNone/>
                </a:pPr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2616185-5493-7634-54F4-78791B3A4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48081"/>
                <a:ext cx="8832300" cy="3002790"/>
              </a:xfrm>
              <a:blipFill>
                <a:blip r:embed="rId3"/>
                <a:stretch>
                  <a:fillRect t="-10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74672-FC77-0B87-1BAC-535CEBE8D3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ADB7AC-93AF-A830-F2D2-A59998DF03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9340"/>
          <a:stretch>
            <a:fillRect/>
          </a:stretch>
        </p:blipFill>
        <p:spPr>
          <a:xfrm>
            <a:off x="4967231" y="78311"/>
            <a:ext cx="3865069" cy="10697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F59B9D-0A99-9816-AC7E-05490CA384F7}"/>
              </a:ext>
            </a:extLst>
          </p:cNvPr>
          <p:cNvSpPr/>
          <p:nvPr/>
        </p:nvSpPr>
        <p:spPr>
          <a:xfrm>
            <a:off x="4499436" y="2241204"/>
            <a:ext cx="4132546" cy="840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Intuition: </a:t>
            </a:r>
            <a: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prover who lies about the</a:t>
            </a:r>
            <a:b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 over an entire domain </a:t>
            </a:r>
            <a: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lies about a </a:t>
            </a:r>
            <a:r>
              <a:rPr lang="en-US" sz="18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 over at least one half of the domain</a:t>
            </a:r>
            <a: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F023951F-DBF7-E718-E59E-27905623A1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2182" y="2341332"/>
            <a:ext cx="639948" cy="6399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A056AF-67C9-EDDF-20F5-1D83051F0156}"/>
              </a:ext>
            </a:extLst>
          </p:cNvPr>
          <p:cNvSpPr/>
          <p:nvPr/>
        </p:nvSpPr>
        <p:spPr>
          <a:xfrm>
            <a:off x="1569720" y="3185160"/>
            <a:ext cx="6795022" cy="106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748405-7F8E-5495-CA2C-74706E60208E}"/>
              </a:ext>
            </a:extLst>
          </p:cNvPr>
          <p:cNvSpPr/>
          <p:nvPr/>
        </p:nvSpPr>
        <p:spPr>
          <a:xfrm>
            <a:off x="1569720" y="3352800"/>
            <a:ext cx="3397511" cy="10657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63763-283A-D219-99DE-6E22ED3E6853}"/>
              </a:ext>
            </a:extLst>
          </p:cNvPr>
          <p:cNvSpPr/>
          <p:nvPr/>
        </p:nvSpPr>
        <p:spPr>
          <a:xfrm>
            <a:off x="4967231" y="3352800"/>
            <a:ext cx="3397511" cy="106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7FA909-0CAB-4637-F1C2-97A31B2C7010}"/>
              </a:ext>
            </a:extLst>
          </p:cNvPr>
          <p:cNvSpPr/>
          <p:nvPr/>
        </p:nvSpPr>
        <p:spPr>
          <a:xfrm>
            <a:off x="3272010" y="3543449"/>
            <a:ext cx="1695221" cy="10657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4876A1-CB93-A27D-3D4A-3DA2F0916CDE}"/>
              </a:ext>
            </a:extLst>
          </p:cNvPr>
          <p:cNvSpPr/>
          <p:nvPr/>
        </p:nvSpPr>
        <p:spPr>
          <a:xfrm>
            <a:off x="1569720" y="3543449"/>
            <a:ext cx="1702291" cy="106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FF5BA7-7A68-08D8-E771-BA64376816D5}"/>
              </a:ext>
            </a:extLst>
          </p:cNvPr>
          <p:cNvSpPr/>
          <p:nvPr/>
        </p:nvSpPr>
        <p:spPr>
          <a:xfrm>
            <a:off x="4116773" y="3734098"/>
            <a:ext cx="850458" cy="106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56E67F-47DB-BC43-CAC1-B9FD796D5D30}"/>
              </a:ext>
            </a:extLst>
          </p:cNvPr>
          <p:cNvSpPr/>
          <p:nvPr/>
        </p:nvSpPr>
        <p:spPr>
          <a:xfrm>
            <a:off x="3265627" y="3734098"/>
            <a:ext cx="850458" cy="10657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FF49E-5D94-4099-B8E9-FCAF9A1A3E20}"/>
              </a:ext>
            </a:extLst>
          </p:cNvPr>
          <p:cNvSpPr/>
          <p:nvPr/>
        </p:nvSpPr>
        <p:spPr>
          <a:xfrm>
            <a:off x="1569720" y="3178709"/>
            <a:ext cx="6795022" cy="10657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9A5F94-6D3A-5134-0831-690CD9A3A42D}"/>
              </a:ext>
            </a:extLst>
          </p:cNvPr>
          <p:cNvSpPr txBox="1"/>
          <p:nvPr/>
        </p:nvSpPr>
        <p:spPr>
          <a:xfrm>
            <a:off x="3539072" y="3849545"/>
            <a:ext cx="39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2D241A-8317-D07C-4636-288710B4D5D1}"/>
              </a:ext>
            </a:extLst>
          </p:cNvPr>
          <p:cNvSpPr/>
          <p:nvPr/>
        </p:nvSpPr>
        <p:spPr>
          <a:xfrm>
            <a:off x="3492551" y="4147189"/>
            <a:ext cx="93041" cy="930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DA3DFA2-DFB2-F143-12E5-04DF9B83A0E0}"/>
              </a:ext>
            </a:extLst>
          </p:cNvPr>
          <p:cNvSpPr/>
          <p:nvPr/>
        </p:nvSpPr>
        <p:spPr>
          <a:xfrm>
            <a:off x="3737375" y="4145805"/>
            <a:ext cx="93041" cy="9304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ular Callout 337">
            <a:extLst>
              <a:ext uri="{FF2B5EF4-FFF2-40B4-BE49-F238E27FC236}">
                <a16:creationId xmlns:a16="http://schemas.microsoft.com/office/drawing/2014/main" id="{4ED9A64E-A2E9-FBB4-CC2A-E62C7E5FF87F}"/>
              </a:ext>
            </a:extLst>
          </p:cNvPr>
          <p:cNvSpPr/>
          <p:nvPr/>
        </p:nvSpPr>
        <p:spPr>
          <a:xfrm>
            <a:off x="512018" y="2593234"/>
            <a:ext cx="2115403" cy="475172"/>
          </a:xfrm>
          <a:prstGeom prst="wedgeRoundRectCallout">
            <a:avLst>
              <a:gd name="adj1" fmla="val -777"/>
              <a:gd name="adj2" fmla="val 122312"/>
              <a:gd name="adj3" fmla="val 16667"/>
            </a:avLst>
          </a:prstGeom>
          <a:solidFill>
            <a:srgbClr val="FEF4E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Honest prover says:</a:t>
            </a:r>
            <a:br>
              <a:rPr lang="en-US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“Look here!”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2E1279-C146-3C0C-A9CD-446E9A9E99D1}"/>
                  </a:ext>
                </a:extLst>
              </p:cNvPr>
              <p:cNvSpPr txBox="1"/>
              <p:nvPr/>
            </p:nvSpPr>
            <p:spPr>
              <a:xfrm>
                <a:off x="2876630" y="4323266"/>
                <a:ext cx="2090601" cy="578882"/>
              </a:xfrm>
              <a:prstGeom prst="round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on these points and finds the lie.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2E1279-C146-3C0C-A9CD-446E9A9E9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30" y="4323266"/>
                <a:ext cx="2090601" cy="578882"/>
              </a:xfrm>
              <a:prstGeom prst="roundRect">
                <a:avLst/>
              </a:prstGeom>
              <a:blipFill>
                <a:blip r:embed="rId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6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42" grpId="0" build="allAtOnce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CD00-E797-8BBC-2C94-D3FBD9688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415F-A69C-682B-1594-444BD36A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2970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Protocol: Certifiable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914780A-4AD3-F233-EB04-F10252DD19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48081"/>
                <a:ext cx="8832300" cy="3002790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Given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 query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verifier wants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114300" indent="0">
                  <a:buNone/>
                </a:pPr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914780A-4AD3-F233-EB04-F10252DD1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48081"/>
                <a:ext cx="8832300" cy="3002790"/>
              </a:xfrm>
              <a:blipFill>
                <a:blip r:embed="rId3"/>
                <a:stretch>
                  <a:fillRect t="-10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F444B-5260-79C2-8B3E-E5FF61B19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7BDC0E2A-1BA2-C36B-8432-8E5DE7E506F2}"/>
              </a:ext>
            </a:extLst>
          </p:cNvPr>
          <p:cNvSpPr/>
          <p:nvPr/>
        </p:nvSpPr>
        <p:spPr bwMode="auto">
          <a:xfrm>
            <a:off x="118853" y="1698889"/>
            <a:ext cx="6967772" cy="2444675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2938C0-F85F-C360-71D5-198438E7DD32}"/>
                  </a:ext>
                </a:extLst>
              </p:cNvPr>
              <p:cNvSpPr txBox="1"/>
              <p:nvPr/>
            </p:nvSpPr>
            <p:spPr>
              <a:xfrm>
                <a:off x="449684" y="1731724"/>
                <a:ext cx="653039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lvl="2" indent="-257175">
                  <a:spcBef>
                    <a:spcPct val="20000"/>
                  </a:spcBef>
                </a:pPr>
                <a:r>
                  <a:rPr lang="en-US" sz="1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itchFamily="34" charset="0"/>
                  </a:rPr>
                  <a:t>Certifiable sum (</a:t>
                </a:r>
                <a:r>
                  <a:rPr lang="en-US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Parameters: </a:t>
                </a:r>
                <a:r>
                  <a:rPr lang="en-US" sz="17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Calibri" pitchFamily="34" charset="0"/>
                      </a:rPr>
                      <m:t>𝑑</m:t>
                    </m:r>
                  </m:oMath>
                </a14:m>
                <a:r>
                  <a:rPr lang="en-US" sz="17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, function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Calibri" pitchFamily="34" charset="0"/>
                      </a:rPr>
                      <m:t>𝑡</m:t>
                    </m:r>
                  </m:oMath>
                </a14:m>
                <a:r>
                  <a:rPr lang="en-US" sz="1700" dirty="0">
                    <a:solidFill>
                      <a:schemeClr val="bg2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endParaRPr lang="en-US" sz="1700" dirty="0">
                  <a:solidFill>
                    <a:srgbClr val="990033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2938C0-F85F-C360-71D5-198438E7D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4" y="1731724"/>
                <a:ext cx="6530392" cy="353943"/>
              </a:xfrm>
              <a:prstGeom prst="rect">
                <a:avLst/>
              </a:prstGeom>
              <a:blipFill>
                <a:blip r:embed="rId4"/>
                <a:stretch>
                  <a:fillRect l="-583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77E1E2-E6EB-CE2E-CD7C-4C77FC2F2239}"/>
                  </a:ext>
                </a:extLst>
              </p:cNvPr>
              <p:cNvSpPr/>
              <p:nvPr/>
            </p:nvSpPr>
            <p:spPr>
              <a:xfrm>
                <a:off x="172007" y="2149243"/>
                <a:ext cx="6808069" cy="1981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0.   Verifier</a:t>
                </a:r>
                <a:r>
                  <a:rPr lang="en-US" sz="1800" dirty="0">
                    <a:solidFill>
                      <a:schemeClr val="bg2"/>
                    </a:solidFill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𝒱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partition domain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𝒮</m:t>
                    </m:r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{0,1}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𝒮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𝒮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Prover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: </a:t>
                </a: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return (to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𝒫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𝒱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) </a:t>
                </a:r>
                <a:r>
                  <a:rPr lang="en-US" sz="1800" b="0" dirty="0">
                    <a:solidFill>
                      <a:srgbClr val="C00000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sums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𝒮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𝒮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𝒮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Prover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𝒫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: send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𝑏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∈{0,1}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rgbClr val="C00000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is wrong</a:t>
                </a:r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; otherwise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𝑏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=0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Verifier</a:t>
                </a:r>
                <a:r>
                  <a:rPr lang="en-US" sz="1800" b="0" dirty="0">
                    <a:solidFill>
                      <a:schemeClr val="bg2"/>
                    </a:solidFill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𝒱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Reject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 Repeat protocol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𝒮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𝒮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  <a:p>
                <a:pPr marL="693738" lvl="4" indent="-219075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|</m:t>
                    </m:r>
                    <m:r>
                      <a:rPr lang="en-US" sz="1800" i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𝒮</m:t>
                    </m:r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|=1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, verifier makes </a:t>
                </a:r>
                <a:r>
                  <a:rPr lang="en-US" sz="1800" b="0" dirty="0">
                    <a:solidFill>
                      <a:srgbClr val="C00000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1 query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𝑡</m:t>
                    </m:r>
                  </m:oMath>
                </a14:m>
                <a:r>
                  <a:rPr lang="en-US" sz="1800" b="0" dirty="0">
                    <a:solidFill>
                      <a:srgbClr val="C00000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and</a:t>
                </a:r>
                <a:b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</a:br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rejects if sum on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𝒮</m:t>
                    </m:r>
                    <m:r>
                      <a:rPr lang="en-US" sz="1800" i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is wrong (otherwise accepts).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77E1E2-E6EB-CE2E-CD7C-4C77FC2F2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07" y="2149243"/>
                <a:ext cx="6808069" cy="1981183"/>
              </a:xfrm>
              <a:prstGeom prst="rect">
                <a:avLst/>
              </a:prstGeom>
              <a:blipFill>
                <a:blip r:embed="rId5"/>
                <a:stretch>
                  <a:fillRect l="-931" t="-1274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158B16-250A-2C8A-2B41-AB7454B6A33F}"/>
              </a:ext>
            </a:extLst>
          </p:cNvPr>
          <p:cNvCxnSpPr>
            <a:cxnSpLocks/>
          </p:cNvCxnSpPr>
          <p:nvPr/>
        </p:nvCxnSpPr>
        <p:spPr bwMode="auto">
          <a:xfrm>
            <a:off x="263117" y="2104609"/>
            <a:ext cx="67169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337">
                <a:extLst>
                  <a:ext uri="{FF2B5EF4-FFF2-40B4-BE49-F238E27FC236}">
                    <a16:creationId xmlns:a16="http://schemas.microsoft.com/office/drawing/2014/main" id="{08577D3B-031B-D4D3-DB58-A07D284565B0}"/>
                  </a:ext>
                </a:extLst>
              </p:cNvPr>
              <p:cNvSpPr/>
              <p:nvPr/>
            </p:nvSpPr>
            <p:spPr>
              <a:xfrm>
                <a:off x="6779838" y="1674071"/>
                <a:ext cx="2245309" cy="475172"/>
              </a:xfrm>
              <a:prstGeom prst="wedgeRoundRectCallout">
                <a:avLst>
                  <a:gd name="adj1" fmla="val -115442"/>
                  <a:gd name="adj2" fmla="val -1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Repeat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𝒫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𝒫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reversed for full protocol.</a:t>
                </a:r>
              </a:p>
            </p:txBody>
          </p:sp>
        </mc:Choice>
        <mc:Fallback xmlns="">
          <p:sp>
            <p:nvSpPr>
              <p:cNvPr id="20" name="Rounded Rectangular Callout 337">
                <a:extLst>
                  <a:ext uri="{FF2B5EF4-FFF2-40B4-BE49-F238E27FC236}">
                    <a16:creationId xmlns:a16="http://schemas.microsoft.com/office/drawing/2014/main" id="{08577D3B-031B-D4D3-DB58-A07D28456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38" y="1674071"/>
                <a:ext cx="2245309" cy="475172"/>
              </a:xfrm>
              <a:prstGeom prst="wedgeRoundRectCallout">
                <a:avLst>
                  <a:gd name="adj1" fmla="val -115442"/>
                  <a:gd name="adj2" fmla="val -1"/>
                  <a:gd name="adj3" fmla="val 16667"/>
                </a:avLst>
              </a:prstGeom>
              <a:blipFill>
                <a:blip r:embed="rId6"/>
                <a:stretch>
                  <a:fillRect t="-5000" b="-150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AC24E3B-2CC0-A58E-91F8-7116468298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9340"/>
          <a:stretch>
            <a:fillRect/>
          </a:stretch>
        </p:blipFill>
        <p:spPr>
          <a:xfrm>
            <a:off x="5745707" y="78311"/>
            <a:ext cx="3086593" cy="85430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BAF3191-E35E-DE68-7300-AE66D84FE588}"/>
              </a:ext>
            </a:extLst>
          </p:cNvPr>
          <p:cNvGrpSpPr/>
          <p:nvPr/>
        </p:nvGrpSpPr>
        <p:grpSpPr>
          <a:xfrm>
            <a:off x="1073331" y="4467401"/>
            <a:ext cx="6795022" cy="615533"/>
            <a:chOff x="1073331" y="4467401"/>
            <a:chExt cx="6795022" cy="61553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85F9E4-E060-7EFB-84E5-EB0CDA805A3A}"/>
                </a:ext>
              </a:extLst>
            </p:cNvPr>
            <p:cNvGrpSpPr/>
            <p:nvPr/>
          </p:nvGrpSpPr>
          <p:grpSpPr>
            <a:xfrm>
              <a:off x="1073331" y="4467401"/>
              <a:ext cx="6795022" cy="470113"/>
              <a:chOff x="1073331" y="4195504"/>
              <a:chExt cx="6795022" cy="67777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DC5314C-68DC-56F7-B947-05BA08E93ABA}"/>
                  </a:ext>
                </a:extLst>
              </p:cNvPr>
              <p:cNvSpPr/>
              <p:nvPr/>
            </p:nvSpPr>
            <p:spPr>
              <a:xfrm>
                <a:off x="1073331" y="4195504"/>
                <a:ext cx="3397511" cy="10657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BED13FC-FDA1-83D6-98C4-CE2B6F5A5B21}"/>
                  </a:ext>
                </a:extLst>
              </p:cNvPr>
              <p:cNvSpPr/>
              <p:nvPr/>
            </p:nvSpPr>
            <p:spPr>
              <a:xfrm>
                <a:off x="4470842" y="4195504"/>
                <a:ext cx="3397511" cy="10657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984BE2D-CF6E-5A57-C47D-13E675FDA49F}"/>
                  </a:ext>
                </a:extLst>
              </p:cNvPr>
              <p:cNvSpPr/>
              <p:nvPr/>
            </p:nvSpPr>
            <p:spPr>
              <a:xfrm>
                <a:off x="2775621" y="4386153"/>
                <a:ext cx="1695221" cy="10657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61636FE-D6F6-8177-5147-614336D84E3D}"/>
                  </a:ext>
                </a:extLst>
              </p:cNvPr>
              <p:cNvSpPr/>
              <p:nvPr/>
            </p:nvSpPr>
            <p:spPr>
              <a:xfrm>
                <a:off x="1073331" y="4386153"/>
                <a:ext cx="1702291" cy="10657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45753EC-EA10-2E4D-8213-D6612B87F53D}"/>
                  </a:ext>
                </a:extLst>
              </p:cNvPr>
              <p:cNvSpPr/>
              <p:nvPr/>
            </p:nvSpPr>
            <p:spPr>
              <a:xfrm>
                <a:off x="3620384" y="4576802"/>
                <a:ext cx="850458" cy="10657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01B82F8-E0A2-C482-189A-85575C31E3FA}"/>
                  </a:ext>
                </a:extLst>
              </p:cNvPr>
              <p:cNvSpPr/>
              <p:nvPr/>
            </p:nvSpPr>
            <p:spPr>
              <a:xfrm>
                <a:off x="2769238" y="4576802"/>
                <a:ext cx="850458" cy="10657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C305681-D1A6-8193-7F0A-9D6445CFB929}"/>
                  </a:ext>
                </a:extLst>
              </p:cNvPr>
              <p:cNvSpPr txBox="1"/>
              <p:nvPr/>
            </p:nvSpPr>
            <p:spPr>
              <a:xfrm>
                <a:off x="2996163" y="4565501"/>
                <a:ext cx="3966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…</a:t>
                </a: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5A7048-9927-C4D5-C36C-E3729A9436E5}"/>
                </a:ext>
              </a:extLst>
            </p:cNvPr>
            <p:cNvSpPr/>
            <p:nvPr/>
          </p:nvSpPr>
          <p:spPr>
            <a:xfrm>
              <a:off x="2996162" y="4989893"/>
              <a:ext cx="93041" cy="930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06CA149-74AA-EBEE-1112-7C2915D90B09}"/>
                </a:ext>
              </a:extLst>
            </p:cNvPr>
            <p:cNvSpPr/>
            <p:nvPr/>
          </p:nvSpPr>
          <p:spPr>
            <a:xfrm>
              <a:off x="3240986" y="4988509"/>
              <a:ext cx="93041" cy="9304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90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FAF6A-71D9-860F-09B1-BA334D1E9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F995-E2D5-AA15-AB9D-061F8835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49" y="122810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Protocol: Certifiable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82829-3485-FDDC-34EB-516C1A27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19123"/>
            <a:ext cx="8520600" cy="3416400"/>
          </a:xfrm>
        </p:spPr>
        <p:txBody>
          <a:bodyPr>
            <a:normAutofit/>
          </a:bodyPr>
          <a:lstStyle/>
          <a:p>
            <a:r>
              <a:rPr lang="en-US" dirty="0"/>
              <a:t>Verifier can use </a:t>
            </a:r>
            <a:r>
              <a:rPr lang="en-US" b="1" dirty="0"/>
              <a:t>“inverse CDF sampling”</a:t>
            </a:r>
            <a:br>
              <a:rPr lang="en-US" b="1" dirty="0"/>
            </a:br>
            <a:r>
              <a:rPr lang="en-US" dirty="0"/>
              <a:t>to obtain random samples from a distribution.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5082B-97E9-9BBC-01FF-515391105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05B657-195A-EBB8-7AC3-3DDFA61C8014}"/>
                  </a:ext>
                </a:extLst>
              </p:cNvPr>
              <p:cNvSpPr/>
              <p:nvPr/>
            </p:nvSpPr>
            <p:spPr>
              <a:xfrm>
                <a:off x="172692" y="1923442"/>
                <a:ext cx="4587872" cy="12516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Source Sans Pro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Inverse CDF sampling:</a:t>
                </a:r>
              </a:p>
              <a:p>
                <a:pPr marL="457200" marR="0" lvl="0" indent="-3429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Source Sans Pro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Sample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ource Sans Pro"/>
                      </a:rPr>
                      <m:t>𝑝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ource Sans Pro"/>
                      </a:rPr>
                      <m:t>∈[0,1]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.</a:t>
                </a:r>
              </a:p>
              <a:p>
                <a:pPr marL="457200" lvl="0" indent="-342900">
                  <a:lnSpc>
                    <a:spcPct val="115000"/>
                  </a:lnSpc>
                  <a:buSzPts val="1800"/>
                  <a:buFont typeface="Source Sans Pro"/>
                  <a:buAutoNum type="arabicPeriod"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Find largest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</m:e>
                      <m:sup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s.t.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  <m:t>Pr</m:t>
                        </m:r>
                      </m:e>
                      <m:li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∼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d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ource Sans Pro"/>
                          </a:rPr>
                          <m:t>&lt;</m:t>
                        </m:r>
                        <m:sSup>
                          <m:sSupPr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Source Sans Pro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Source Sans Pro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Source Sans Pro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ource Sans Pro"/>
                      </a:rPr>
                      <m:t>&lt;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ource Sans Pro"/>
                      </a:rPr>
                      <m:t>𝑝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Source Sans Pro"/>
                    <a:sym typeface="Source Sans Pro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05B657-195A-EBB8-7AC3-3DDFA61C8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2" y="1923442"/>
                <a:ext cx="4587872" cy="12516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E510082-D058-1434-D3D1-8D4713F66455}"/>
              </a:ext>
            </a:extLst>
          </p:cNvPr>
          <p:cNvGrpSpPr/>
          <p:nvPr/>
        </p:nvGrpSpPr>
        <p:grpSpPr>
          <a:xfrm>
            <a:off x="5586482" y="1717381"/>
            <a:ext cx="3277264" cy="2830810"/>
            <a:chOff x="3905025" y="1788745"/>
            <a:chExt cx="3277264" cy="28308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D36B9C-416F-E277-B5B4-2C0DF8D1659C}"/>
                </a:ext>
              </a:extLst>
            </p:cNvPr>
            <p:cNvGrpSpPr/>
            <p:nvPr/>
          </p:nvGrpSpPr>
          <p:grpSpPr>
            <a:xfrm>
              <a:off x="3981889" y="1788745"/>
              <a:ext cx="3200400" cy="2830810"/>
              <a:chOff x="3981889" y="1788745"/>
              <a:chExt cx="3200400" cy="283081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1A8A642-5CE3-0F29-C2BB-F5AC4393F8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95164" y="2115879"/>
                <a:ext cx="0" cy="2090541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F226F46-8F9C-1924-BB6A-7D2C446C9555}"/>
                  </a:ext>
                </a:extLst>
              </p:cNvPr>
              <p:cNvCxnSpPr/>
              <p:nvPr/>
            </p:nvCxnSpPr>
            <p:spPr bwMode="auto">
              <a:xfrm>
                <a:off x="3981889" y="3985615"/>
                <a:ext cx="3200400" cy="1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AEB074-CC62-5B5C-2254-CC4040F3AD5D}"/>
                  </a:ext>
                </a:extLst>
              </p:cNvPr>
              <p:cNvSpPr/>
              <p:nvPr/>
            </p:nvSpPr>
            <p:spPr bwMode="auto">
              <a:xfrm>
                <a:off x="4199617" y="3865731"/>
                <a:ext cx="168729" cy="119883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13658A-77DA-66D6-D0B5-EE085A0C1B45}"/>
                  </a:ext>
                </a:extLst>
              </p:cNvPr>
              <p:cNvSpPr/>
              <p:nvPr/>
            </p:nvSpPr>
            <p:spPr bwMode="auto">
              <a:xfrm>
                <a:off x="4368346" y="3791804"/>
                <a:ext cx="163286" cy="193812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57AB65-D764-E21B-4198-95311E4B349C}"/>
                  </a:ext>
                </a:extLst>
              </p:cNvPr>
              <p:cNvSpPr/>
              <p:nvPr/>
            </p:nvSpPr>
            <p:spPr bwMode="auto">
              <a:xfrm>
                <a:off x="4531633" y="3452565"/>
                <a:ext cx="163285" cy="533051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580C09-D8F5-9BC1-A55F-286EE22D981B}"/>
                  </a:ext>
                </a:extLst>
              </p:cNvPr>
              <p:cNvSpPr/>
              <p:nvPr/>
            </p:nvSpPr>
            <p:spPr bwMode="auto">
              <a:xfrm>
                <a:off x="4694917" y="3373661"/>
                <a:ext cx="152401" cy="611954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AA0482B-0A79-DF8D-6259-1E7924E96D39}"/>
                  </a:ext>
                </a:extLst>
              </p:cNvPr>
              <p:cNvSpPr/>
              <p:nvPr/>
            </p:nvSpPr>
            <p:spPr bwMode="auto">
              <a:xfrm>
                <a:off x="5364395" y="3089837"/>
                <a:ext cx="158207" cy="895778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1EAFB0-A1D2-5D39-CC3D-7561EBDD53B0}"/>
                  </a:ext>
                </a:extLst>
              </p:cNvPr>
              <p:cNvSpPr/>
              <p:nvPr/>
            </p:nvSpPr>
            <p:spPr bwMode="auto">
              <a:xfrm>
                <a:off x="5527681" y="3089837"/>
                <a:ext cx="163286" cy="895778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566BFDA-6EB1-7617-6759-A126E2AC9E9F}"/>
                  </a:ext>
                </a:extLst>
              </p:cNvPr>
              <p:cNvSpPr/>
              <p:nvPr/>
            </p:nvSpPr>
            <p:spPr bwMode="auto">
              <a:xfrm>
                <a:off x="5690967" y="2796988"/>
                <a:ext cx="158208" cy="1190759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EB43A4-817E-3A6E-8D8D-3F86104C85A7}"/>
                  </a:ext>
                </a:extLst>
              </p:cNvPr>
              <p:cNvSpPr/>
              <p:nvPr/>
            </p:nvSpPr>
            <p:spPr bwMode="auto">
              <a:xfrm>
                <a:off x="5854253" y="2545170"/>
                <a:ext cx="163286" cy="1442577"/>
              </a:xfrm>
              <a:prstGeom prst="rect">
                <a:avLst/>
              </a:prstGeom>
              <a:solidFill>
                <a:srgbClr val="00CC99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8775D1-27AB-E8E2-CD24-58214E022B35}"/>
                  </a:ext>
                </a:extLst>
              </p:cNvPr>
              <p:cNvSpPr txBox="1"/>
              <p:nvPr/>
            </p:nvSpPr>
            <p:spPr>
              <a:xfrm>
                <a:off x="4858896" y="3305608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C7556DD-05A5-6EB1-34F1-8F4E13AC8CCB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379" y="1788745"/>
                    <a:ext cx="122065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CDF of </a:t>
                    </a:r>
                    <a14:m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𝒟</m:t>
                        </m:r>
                      </m:oMath>
                    </a14:m>
                    <a:endParaRPr kumimoji="0" lang="en-US" sz="2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C7556DD-05A5-6EB1-34F1-8F4E13AC8C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5379" y="1788745"/>
                    <a:ext cx="1220655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155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DECB054-3571-C75E-0EE3-2CC4822B906B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532" y="4213931"/>
                    <a:ext cx="1369285" cy="4056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2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DECB054-3571-C75E-0EE3-2CC4822B90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532" y="4213931"/>
                    <a:ext cx="1369285" cy="40562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44C231-93EA-D7F7-AF6C-2044FD2CCEB4}"/>
                </a:ext>
              </a:extLst>
            </p:cNvPr>
            <p:cNvCxnSpPr/>
            <p:nvPr/>
          </p:nvCxnSpPr>
          <p:spPr>
            <a:xfrm>
              <a:off x="4092635" y="2466753"/>
              <a:ext cx="2132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F3463B-7C27-EDAA-B628-7670F73E44F8}"/>
                </a:ext>
              </a:extLst>
            </p:cNvPr>
            <p:cNvSpPr txBox="1"/>
            <p:nvPr/>
          </p:nvSpPr>
          <p:spPr>
            <a:xfrm>
              <a:off x="3905025" y="2312864"/>
              <a:ext cx="233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5F58FE-99EC-103F-79CB-E96D458C538F}"/>
              </a:ext>
            </a:extLst>
          </p:cNvPr>
          <p:cNvGrpSpPr/>
          <p:nvPr/>
        </p:nvGrpSpPr>
        <p:grpSpPr>
          <a:xfrm>
            <a:off x="5448947" y="2724929"/>
            <a:ext cx="1925900" cy="307777"/>
            <a:chOff x="3765067" y="2796988"/>
            <a:chExt cx="1925900" cy="30777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019B57-6BBD-C0D1-2E8C-718CF131EC94}"/>
                </a:ext>
              </a:extLst>
            </p:cNvPr>
            <p:cNvCxnSpPr>
              <a:cxnSpLocks/>
            </p:cNvCxnSpPr>
            <p:nvPr/>
          </p:nvCxnSpPr>
          <p:spPr>
            <a:xfrm>
              <a:off x="4021983" y="2955852"/>
              <a:ext cx="166898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2D0717B-C3B3-704F-784D-6B7E7F285ABC}"/>
                    </a:ext>
                  </a:extLst>
                </p:cNvPr>
                <p:cNvSpPr txBox="1"/>
                <p:nvPr/>
              </p:nvSpPr>
              <p:spPr>
                <a:xfrm>
                  <a:off x="3765067" y="2796988"/>
                  <a:ext cx="34311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2D0717B-C3B3-704F-784D-6B7E7F285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067" y="2796988"/>
                  <a:ext cx="343118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9E4ABA-086D-520D-F5F6-591FC2A27DC5}"/>
              </a:ext>
            </a:extLst>
          </p:cNvPr>
          <p:cNvGrpSpPr/>
          <p:nvPr/>
        </p:nvGrpSpPr>
        <p:grpSpPr>
          <a:xfrm>
            <a:off x="7197164" y="2720666"/>
            <a:ext cx="576625" cy="1440272"/>
            <a:chOff x="5513284" y="2792725"/>
            <a:chExt cx="576625" cy="144027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272656-0164-A3A5-B0DC-6F583130AF50}"/>
                </a:ext>
              </a:extLst>
            </p:cNvPr>
            <p:cNvSpPr/>
            <p:nvPr/>
          </p:nvSpPr>
          <p:spPr bwMode="auto">
            <a:xfrm>
              <a:off x="5693506" y="2792725"/>
              <a:ext cx="158208" cy="119075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5ECECE-660F-26B2-81A8-66164EBB0418}"/>
                    </a:ext>
                  </a:extLst>
                </p:cNvPr>
                <p:cNvSpPr txBox="1"/>
                <p:nvPr/>
              </p:nvSpPr>
              <p:spPr>
                <a:xfrm>
                  <a:off x="5513284" y="3925220"/>
                  <a:ext cx="5766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5ECECE-660F-26B2-81A8-66164EBB04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84" y="3925220"/>
                  <a:ext cx="576625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A2FD72-522D-395A-FAF3-A56FE39797ED}"/>
                  </a:ext>
                </a:extLst>
              </p:cNvPr>
              <p:cNvSpPr/>
              <p:nvPr/>
            </p:nvSpPr>
            <p:spPr>
              <a:xfrm>
                <a:off x="550845" y="3302297"/>
                <a:ext cx="3831566" cy="730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>
                  <a:lnSpc>
                    <a:spcPct val="115000"/>
                  </a:lnSpc>
                  <a:buSzPts val="1800"/>
                </a:pPr>
                <a:r>
                  <a:rPr lang="en-US" sz="1800" b="1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Claim: </a:t>
                </a:r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returns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ource Sans Pro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w.p.</a:t>
                </a:r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Pr</m:t>
                        </m:r>
                      </m:e>
                      <m:li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∼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=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A2FD72-522D-395A-FAF3-A56FE3979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5" y="3302297"/>
                <a:ext cx="3831566" cy="730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E29156B-CF45-FFEC-CB7C-8183AEF2A270}"/>
              </a:ext>
            </a:extLst>
          </p:cNvPr>
          <p:cNvGrpSpPr/>
          <p:nvPr/>
        </p:nvGrpSpPr>
        <p:grpSpPr>
          <a:xfrm>
            <a:off x="7704074" y="2693773"/>
            <a:ext cx="1289308" cy="372794"/>
            <a:chOff x="7704074" y="2693773"/>
            <a:chExt cx="1289308" cy="372794"/>
          </a:xfrm>
        </p:grpSpPr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E35B178-6F07-264A-6852-45C2BB565CA8}"/>
                </a:ext>
              </a:extLst>
            </p:cNvPr>
            <p:cNvSpPr/>
            <p:nvPr/>
          </p:nvSpPr>
          <p:spPr>
            <a:xfrm rot="10800000">
              <a:off x="7713364" y="2729443"/>
              <a:ext cx="131940" cy="286425"/>
            </a:xfrm>
            <a:prstGeom prst="leftBrace">
              <a:avLst>
                <a:gd name="adj1" fmla="val 4723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B8D87B4-B412-3125-4EFE-B8ADA1EF2429}"/>
                    </a:ext>
                  </a:extLst>
                </p:cNvPr>
                <p:cNvSpPr txBox="1"/>
                <p:nvPr/>
              </p:nvSpPr>
              <p:spPr>
                <a:xfrm>
                  <a:off x="7704074" y="2693773"/>
                  <a:ext cx="1289308" cy="372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ource Sans Pro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sym typeface="Source Sans Pro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ource Sans Pro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ource Sans Pro"/>
                              </a:rPr>
                              <m:t>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ource Sans Pro"/>
                              </a:rPr>
                              <m:t>𝒟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sym typeface="Source Sans Pro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ource Sans Pro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ource Sans Pro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ource Sans Pro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ource Sans Pro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ource Sans Pro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B8D87B4-B412-3125-4EFE-B8ADA1EF2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4074" y="2693773"/>
                  <a:ext cx="1289308" cy="3727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D7739AC-E449-798E-8130-D6B2F9A0C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5649" y="1034324"/>
            <a:ext cx="3541466" cy="10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4B7E-C072-70BC-BE5A-D5B9CCB9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CA0B-2EAD-97F7-8F1E-D454F359E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Modern machine learning </a:t>
            </a:r>
            <a:r>
              <a:rPr lang="en-US" sz="2200" dirty="0">
                <a:solidFill>
                  <a:srgbClr val="C00000"/>
                </a:solidFill>
              </a:rPr>
              <a:t>models are huge</a:t>
            </a:r>
          </a:p>
          <a:p>
            <a:r>
              <a:rPr lang="en-US" sz="2200" dirty="0"/>
              <a:t>Training takes </a:t>
            </a:r>
            <a:r>
              <a:rPr lang="en-US" sz="2200" dirty="0">
                <a:solidFill>
                  <a:srgbClr val="C00000"/>
                </a:solidFill>
              </a:rPr>
              <a:t>lots of computation</a:t>
            </a:r>
          </a:p>
          <a:p>
            <a:r>
              <a:rPr lang="en-US" sz="2200" dirty="0">
                <a:solidFill>
                  <a:schemeClr val="bg2"/>
                </a:solidFill>
              </a:rPr>
              <a:t>(Untrusted) </a:t>
            </a:r>
            <a:r>
              <a:rPr lang="en-US" sz="2200" dirty="0">
                <a:solidFill>
                  <a:srgbClr val="C00000"/>
                </a:solidFill>
              </a:rPr>
              <a:t>third parties train </a:t>
            </a:r>
            <a:r>
              <a:rPr lang="en-US" sz="2200" dirty="0">
                <a:solidFill>
                  <a:schemeClr val="bg2"/>
                </a:solidFill>
              </a:rPr>
              <a:t>these models</a:t>
            </a:r>
          </a:p>
          <a:p>
            <a:endParaRPr lang="en-US" sz="2200" dirty="0"/>
          </a:p>
          <a:p>
            <a:pPr marL="114300" indent="0">
              <a:buNone/>
            </a:pPr>
            <a:endParaRPr lang="en-US" sz="2200" dirty="0"/>
          </a:p>
          <a:p>
            <a:pPr marL="114300" indent="0">
              <a:buNone/>
            </a:pPr>
            <a:r>
              <a:rPr lang="en-US" sz="2200" dirty="0"/>
              <a:t>How can a </a:t>
            </a:r>
            <a:r>
              <a:rPr lang="en-US" sz="2200" dirty="0">
                <a:solidFill>
                  <a:srgbClr val="C00000"/>
                </a:solidFill>
              </a:rPr>
              <a:t>verifier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with few resources</a:t>
            </a:r>
            <a:br>
              <a:rPr lang="en-US" sz="2200" dirty="0"/>
            </a:br>
            <a:r>
              <a:rPr lang="en-US" sz="2200" dirty="0"/>
              <a:t>determine the </a:t>
            </a:r>
            <a:r>
              <a:rPr lang="en-US" sz="2200" dirty="0">
                <a:solidFill>
                  <a:srgbClr val="C00000"/>
                </a:solidFill>
              </a:rPr>
              <a:t>accuracy of ML models</a:t>
            </a:r>
            <a:r>
              <a:rPr lang="en-US" sz="22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25F92-4275-C513-998A-7F1DBC01F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0A37F1-067F-E055-71E3-2FF64F43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88" y="3791035"/>
            <a:ext cx="1183124" cy="11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Left-Right Arrow 76">
            <a:extLst>
              <a:ext uri="{FF2B5EF4-FFF2-40B4-BE49-F238E27FC236}">
                <a16:creationId xmlns:a16="http://schemas.microsoft.com/office/drawing/2014/main" id="{22F26AB1-9AC8-5D5A-7BD4-C1F8621BBC6E}"/>
              </a:ext>
            </a:extLst>
          </p:cNvPr>
          <p:cNvSpPr/>
          <p:nvPr/>
        </p:nvSpPr>
        <p:spPr>
          <a:xfrm rot="17341944">
            <a:off x="6838509" y="3039664"/>
            <a:ext cx="908994" cy="4852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What Are Data Center Solutions? | TRG Datacenters">
            <a:extLst>
              <a:ext uri="{FF2B5EF4-FFF2-40B4-BE49-F238E27FC236}">
                <a16:creationId xmlns:a16="http://schemas.microsoft.com/office/drawing/2014/main" id="{8D1C5280-B758-5913-2089-262E8CB9F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22301"/>
          <a:stretch>
            <a:fillRect/>
          </a:stretch>
        </p:blipFill>
        <p:spPr bwMode="auto">
          <a:xfrm>
            <a:off x="6244071" y="251870"/>
            <a:ext cx="2428237" cy="25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405A7-E68C-C748-18AC-B432FE56D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827CD31E-40C0-DD0F-BBB8-EBC24FA89E85}"/>
              </a:ext>
            </a:extLst>
          </p:cNvPr>
          <p:cNvGrpSpPr/>
          <p:nvPr/>
        </p:nvGrpSpPr>
        <p:grpSpPr>
          <a:xfrm>
            <a:off x="97301" y="2864503"/>
            <a:ext cx="6259172" cy="1824256"/>
            <a:chOff x="97301" y="2864503"/>
            <a:chExt cx="6259172" cy="182425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CDB7DBD3-3DA6-F0BF-3F8E-5F856E17DB85}"/>
                </a:ext>
              </a:extLst>
            </p:cNvPr>
            <p:cNvSpPr/>
            <p:nvPr/>
          </p:nvSpPr>
          <p:spPr bwMode="auto">
            <a:xfrm>
              <a:off x="97301" y="2864503"/>
              <a:ext cx="6199221" cy="1824256"/>
            </a:xfrm>
            <a:prstGeom prst="roundRect">
              <a:avLst/>
            </a:prstGeom>
            <a:gradFill flip="none" rotWithShape="1">
              <a:gsLst>
                <a:gs pos="0">
                  <a:srgbClr val="81CEFD">
                    <a:tint val="66000"/>
                    <a:satMod val="160000"/>
                  </a:srgbClr>
                </a:gs>
                <a:gs pos="50000">
                  <a:srgbClr val="81CEFD">
                    <a:tint val="44500"/>
                    <a:satMod val="160000"/>
                  </a:srgbClr>
                </a:gs>
                <a:gs pos="100000">
                  <a:srgbClr val="81CEF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CB00093-3878-2BB9-2391-956CD4877586}"/>
                    </a:ext>
                  </a:extLst>
                </p:cNvPr>
                <p:cNvSpPr txBox="1"/>
                <p:nvPr/>
              </p:nvSpPr>
              <p:spPr>
                <a:xfrm>
                  <a:off x="428132" y="2897337"/>
                  <a:ext cx="592834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7175" lvl="2" indent="-257175">
                    <a:spcBef>
                      <a:spcPct val="20000"/>
                    </a:spcBef>
                  </a:pP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itchFamily="34" charset="0"/>
                    </a:rPr>
                    <a:t>Certifiable sample (</a:t>
                  </a:r>
                  <a:r>
                    <a:rPr lang="en-US" sz="1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Parameters: </a:t>
                  </a:r>
                  <a:r>
                    <a:rPr lang="en-US" sz="17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distribution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𝒟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)</a:t>
                  </a:r>
                  <a:endParaRPr lang="en-US" sz="1700" dirty="0">
                    <a:solidFill>
                      <a:srgbClr val="990033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CB00093-3878-2BB9-2391-956CD48775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32" y="2897337"/>
                  <a:ext cx="5928341" cy="353943"/>
                </a:xfrm>
                <a:prstGeom prst="rect">
                  <a:avLst/>
                </a:prstGeom>
                <a:blipFill>
                  <a:blip r:embed="rId2"/>
                  <a:stretch>
                    <a:fillRect l="-855" t="-6897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460D7A-F7BB-4932-62C3-805E273890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1565" y="3270222"/>
              <a:ext cx="59360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3E7164-7673-488D-71A8-77C0F49E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49" y="122810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Protocol: Certifiable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501E3-F1B9-8F8A-FFF7-05245080F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19123"/>
            <a:ext cx="8520600" cy="3416400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2BE6-D8F0-9199-6AF5-AB73D345FD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E973E9-DC4A-2D4C-C17D-9525C5B9EE5A}"/>
                  </a:ext>
                </a:extLst>
              </p:cNvPr>
              <p:cNvSpPr/>
              <p:nvPr/>
            </p:nvSpPr>
            <p:spPr>
              <a:xfrm>
                <a:off x="150456" y="3314856"/>
                <a:ext cx="6206018" cy="1373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𝒱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: pick uniformly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∈[0,1]</m:t>
                    </m:r>
                  </m:oMath>
                </a14:m>
                <a:r>
                  <a:rPr lang="en-US" sz="1800" b="0" i="1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Prover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𝒫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: return largest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{0,1}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1800" b="0" dirty="0" err="1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s.t.</a:t>
                </a:r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’≺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’</m:t>
                            </m:r>
                          </m:e>
                        </m:d>
                      </m:e>
                    </m:nary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𝒱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: use certifiable sum to obtain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’≺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  <a:p>
                <a:pPr marL="631825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Accept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𝒟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E973E9-DC4A-2D4C-C17D-9525C5B9E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6" y="3314856"/>
                <a:ext cx="6206018" cy="1373902"/>
              </a:xfrm>
              <a:prstGeom prst="rect">
                <a:avLst/>
              </a:prstGeom>
              <a:blipFill>
                <a:blip r:embed="rId3"/>
                <a:stretch>
                  <a:fillRect l="-1227" t="-6422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8B669542-948F-2378-E2E9-7CB3E070C1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59333" y="2623309"/>
            <a:ext cx="2733931" cy="221069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AC57551-C1AB-44FB-D36C-8BC739AA6E3E}"/>
              </a:ext>
            </a:extLst>
          </p:cNvPr>
          <p:cNvSpPr txBox="1"/>
          <p:nvPr/>
        </p:nvSpPr>
        <p:spPr>
          <a:xfrm>
            <a:off x="4340328" y="4814538"/>
            <a:ext cx="460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Thanks to Noam Mazor for simplifying this protocol!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27D495-7DE4-337C-C842-6075B08F32C3}"/>
                  </a:ext>
                </a:extLst>
              </p:cNvPr>
              <p:cNvSpPr/>
              <p:nvPr/>
            </p:nvSpPr>
            <p:spPr>
              <a:xfrm>
                <a:off x="155849" y="619123"/>
                <a:ext cx="4587872" cy="12516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>
                  <a:lnSpc>
                    <a:spcPct val="115000"/>
                  </a:lnSpc>
                  <a:buSzPts val="1800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Inverse CDF sampling:</a:t>
                </a:r>
              </a:p>
              <a:p>
                <a:pPr marL="457200" lvl="0" indent="-342900">
                  <a:lnSpc>
                    <a:spcPct val="115000"/>
                  </a:lnSpc>
                  <a:buSzPts val="1800"/>
                  <a:buFont typeface="Source Sans Pro"/>
                  <a:buAutoNum type="arabicPeriod"/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ource Sans Pro"/>
                      </a:rPr>
                      <m:t>𝑝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ource Sans Pro"/>
                      </a:rPr>
                      <m:t>∈[0,1]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.</a:t>
                </a:r>
              </a:p>
              <a:p>
                <a:pPr marL="457200" lvl="0" indent="-342900">
                  <a:lnSpc>
                    <a:spcPct val="115000"/>
                  </a:lnSpc>
                  <a:buSzPts val="1800"/>
                  <a:buFont typeface="Source Sans Pro"/>
                  <a:buAutoNum type="arabicPeriod"/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Find largest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s.t.</a:t>
                </a:r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Pr</m:t>
                        </m:r>
                      </m:e>
                      <m:li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∼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&lt;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ource Sans Pro"/>
                      </a:rPr>
                      <m:t>&lt;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ource Sans Pro"/>
                      </a:rPr>
                      <m:t>𝑝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27D495-7DE4-337C-C842-6075B08F3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9" y="619123"/>
                <a:ext cx="4587872" cy="1251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E0F96B-85C7-FD12-BCDB-959B637E7618}"/>
                  </a:ext>
                </a:extLst>
              </p:cNvPr>
              <p:cNvSpPr/>
              <p:nvPr/>
            </p:nvSpPr>
            <p:spPr>
              <a:xfrm>
                <a:off x="540648" y="1979525"/>
                <a:ext cx="3818274" cy="7461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>
                  <a:lnSpc>
                    <a:spcPct val="115000"/>
                  </a:lnSpc>
                  <a:buSzPts val="1800"/>
                </a:pPr>
                <a:r>
                  <a:rPr lang="en-US" sz="1800" b="1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Claim: </a:t>
                </a:r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returns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ource Sans Pro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w.p.</a:t>
                </a:r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Pr</m:t>
                        </m:r>
                      </m:e>
                      <m:li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∼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ource Sans Pro"/>
                          </a:rPr>
                          <m:t>=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ource Sans Pro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ource Sans Pro"/>
                    <a:ea typeface="Source Sans Pro"/>
                    <a:sym typeface="Source Sans Pro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E0F96B-85C7-FD12-BCDB-959B637E7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48" y="1979525"/>
                <a:ext cx="3818274" cy="746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09F763B-751A-29DD-F3E5-F89461A1E1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482" y="15333"/>
            <a:ext cx="3541466" cy="10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1C8B-CDCD-97D1-DF71-ADBC2486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CBAF-56AF-6ACF-3F34-385BAF44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Our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E6170-CF11-D64F-FEE2-BEA7F66E6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A2A99-E84C-6BD5-2FFE-628EB4E5E3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123499D3-8873-63C1-15A5-4624D36F0566}"/>
                  </a:ext>
                </a:extLst>
              </p:cNvPr>
              <p:cNvSpPr/>
              <p:nvPr/>
            </p:nvSpPr>
            <p:spPr>
              <a:xfrm>
                <a:off x="1872669" y="1256009"/>
                <a:ext cx="5398655" cy="141864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(certifiable sum): 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 verifier with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queries 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access to </a:t>
                </a: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provers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who know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lvl="0" defTabSz="3134176">
                  <a:buClrTx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can evaluate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𝑇</m:t>
                    </m:r>
                    <m:r>
                      <a:rPr lang="en-US" sz="20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𝑑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poly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123499D3-8873-63C1-15A5-4624D36F0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69" y="1256009"/>
                <a:ext cx="5398655" cy="1418647"/>
              </a:xfrm>
              <a:prstGeom prst="flowChartAlternateProcess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D9ACF4A4-B9B7-1D37-FA2C-68BC48C992B3}"/>
                  </a:ext>
                </a:extLst>
              </p:cNvPr>
              <p:cNvSpPr/>
              <p:nvPr/>
            </p:nvSpPr>
            <p:spPr>
              <a:xfrm>
                <a:off x="1934525" y="2860675"/>
                <a:ext cx="5274941" cy="157543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(certifiable sample): 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 verifier with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queries 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to the PMF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{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0,1}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</a:t>
                </a:r>
              </a:p>
              <a:p>
                <a:pPr marL="457200" indent="-457200" defTabSz="3134176">
                  <a:buClrTx/>
                  <a:buFont typeface="Arial"/>
                  <a:buAutoNum type="arabicPeriod"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access to </a:t>
                </a:r>
                <a:r>
                  <a:rPr lang="en-US" sz="20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 provers</a:t>
                </a: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who know PMF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lvl="0" defTabSz="3134176">
                  <a:buClrTx/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can obtain a sample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kern="12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poly</m:t>
                    </m:r>
                    <m:d>
                      <m:dPr>
                        <m:ctrlPr>
                          <a:rPr lang="en-US" sz="2000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𝑑</m:t>
                        </m:r>
                      </m:e>
                    </m:d>
                    <m:r>
                      <a:rPr lang="en-US" sz="2000" kern="12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.</m:t>
                    </m:r>
                  </m:oMath>
                </a14:m>
                <a:endParaRPr lang="en-US" sz="2000" kern="1200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D9ACF4A4-B9B7-1D37-FA2C-68BC48C9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25" y="2860675"/>
                <a:ext cx="5274941" cy="1575437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21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93AB7-7C7B-4B1B-F165-DF59D93D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B48E28-3CAD-6DD3-BFE2-63BD8E4C017B}"/>
              </a:ext>
            </a:extLst>
          </p:cNvPr>
          <p:cNvSpPr/>
          <p:nvPr/>
        </p:nvSpPr>
        <p:spPr>
          <a:xfrm>
            <a:off x="407874" y="1001688"/>
            <a:ext cx="8328251" cy="991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BB90B-F496-C941-F14A-F6850D26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34165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64237-916A-8E45-8477-159407238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41400"/>
            <a:ext cx="8520600" cy="35602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Initiate an investigation of </a:t>
            </a:r>
            <a:r>
              <a:rPr lang="en-US" sz="2400" b="1" dirty="0">
                <a:solidFill>
                  <a:srgbClr val="C00000"/>
                </a:solidFill>
              </a:rPr>
              <a:t>refereed learning: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a model for </a:t>
            </a:r>
            <a:r>
              <a:rPr lang="en-US" sz="2400" dirty="0">
                <a:solidFill>
                  <a:srgbClr val="C00000"/>
                </a:solidFill>
              </a:rPr>
              <a:t>verifiable machine learning in the two-prover setting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</a:p>
          <a:p>
            <a:pPr marL="11430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Define the </a:t>
            </a:r>
            <a:r>
              <a:rPr lang="en-US" sz="2400" dirty="0">
                <a:solidFill>
                  <a:srgbClr val="C00000"/>
                </a:solidFill>
              </a:rPr>
              <a:t>model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Algorithmic toolkit </a:t>
            </a:r>
            <a:r>
              <a:rPr lang="en-US" sz="2400" dirty="0">
                <a:solidFill>
                  <a:schemeClr val="bg2"/>
                </a:solidFill>
              </a:rPr>
              <a:t>for refereed learning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Protocols</a:t>
            </a:r>
            <a:r>
              <a:rPr lang="en-US" sz="2400" dirty="0">
                <a:solidFill>
                  <a:schemeClr val="bg2"/>
                </a:solidFill>
              </a:rPr>
              <a:t> via the toolkit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Impossibility </a:t>
            </a:r>
            <a:r>
              <a:rPr lang="en-US" sz="2400" dirty="0">
                <a:solidFill>
                  <a:schemeClr val="bg2"/>
                </a:solidFill>
              </a:rPr>
              <a:t>results and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6433-7517-1E54-5665-2BB3430C4B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9BF43B-200C-AC9B-5225-5738DF07C182}"/>
              </a:ext>
            </a:extLst>
          </p:cNvPr>
          <p:cNvGrpSpPr/>
          <p:nvPr/>
        </p:nvGrpSpPr>
        <p:grpSpPr>
          <a:xfrm>
            <a:off x="407874" y="2936500"/>
            <a:ext cx="8076260" cy="427217"/>
            <a:chOff x="3002279" y="1849470"/>
            <a:chExt cx="5198569" cy="5548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442816-5202-A521-E77A-315D9BC11267}"/>
                </a:ext>
              </a:extLst>
            </p:cNvPr>
            <p:cNvSpPr/>
            <p:nvPr/>
          </p:nvSpPr>
          <p:spPr>
            <a:xfrm>
              <a:off x="3002280" y="1855671"/>
              <a:ext cx="5198568" cy="5486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9CC9AA-C1A6-EF72-E591-A5F774F6F993}"/>
                </a:ext>
              </a:extLst>
            </p:cNvPr>
            <p:cNvSpPr/>
            <p:nvPr/>
          </p:nvSpPr>
          <p:spPr>
            <a:xfrm>
              <a:off x="3002279" y="1849470"/>
              <a:ext cx="5198568" cy="548640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63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2954-EEE2-16D4-FA3C-1B9A777B0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830D-A466-41FA-40B1-DBEC2C60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81043"/>
            <a:ext cx="8520600" cy="623400"/>
          </a:xfrm>
        </p:spPr>
        <p:txBody>
          <a:bodyPr>
            <a:normAutofit/>
          </a:bodyPr>
          <a:lstStyle/>
          <a:p>
            <a:r>
              <a:rPr lang="en-US" sz="2200" dirty="0"/>
              <a:t>Inefficient Verifier: Refereed Learning for zero-one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37C9C6-21D4-8BE6-536A-725D7E6ECA6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</p:spPr>
            <p:txBody>
              <a:bodyPr/>
              <a:lstStyle/>
              <a:p>
                <a:r>
                  <a:rPr lang="en-US" dirty="0"/>
                  <a:t>Suffices to check empirical loss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37C9C6-21D4-8BE6-536A-725D7E6EC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  <a:blipFill>
                <a:blip r:embed="rId3"/>
                <a:stretch>
                  <a:fillRect t="-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B476B-D55B-9004-9DC3-FB84790BE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A823F0-A35F-ED03-7F87-720E2BFF85B2}"/>
              </a:ext>
            </a:extLst>
          </p:cNvPr>
          <p:cNvGrpSpPr/>
          <p:nvPr/>
        </p:nvGrpSpPr>
        <p:grpSpPr>
          <a:xfrm>
            <a:off x="435569" y="1748023"/>
            <a:ext cx="6199221" cy="1824256"/>
            <a:chOff x="1015982" y="1712234"/>
            <a:chExt cx="6199221" cy="1824256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8BB08062-AEAF-466F-DFC8-B45159884281}"/>
                </a:ext>
              </a:extLst>
            </p:cNvPr>
            <p:cNvSpPr/>
            <p:nvPr/>
          </p:nvSpPr>
          <p:spPr bwMode="auto">
            <a:xfrm>
              <a:off x="1015982" y="1712234"/>
              <a:ext cx="6199221" cy="1824256"/>
            </a:xfrm>
            <a:prstGeom prst="roundRect">
              <a:avLst/>
            </a:prstGeom>
            <a:gradFill flip="none" rotWithShape="1">
              <a:gsLst>
                <a:gs pos="0">
                  <a:srgbClr val="81CEFD">
                    <a:tint val="66000"/>
                    <a:satMod val="160000"/>
                  </a:srgbClr>
                </a:gs>
                <a:gs pos="50000">
                  <a:srgbClr val="81CEFD">
                    <a:tint val="44500"/>
                    <a:satMod val="160000"/>
                  </a:srgbClr>
                </a:gs>
                <a:gs pos="100000">
                  <a:srgbClr val="81CEF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783CD03-2999-BB0A-549F-CE2CF4BD14F7}"/>
                    </a:ext>
                  </a:extLst>
                </p:cNvPr>
                <p:cNvSpPr txBox="1"/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7175" lvl="2" indent="-257175">
                    <a:spcBef>
                      <a:spcPct val="20000"/>
                    </a:spcBef>
                  </a:pP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itchFamily="34" charset="0"/>
                    </a:rPr>
                    <a:t>Refereed Learning (</a:t>
                  </a:r>
                  <a:r>
                    <a:rPr lang="en-US" sz="1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Parameters:</a:t>
                  </a: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 dimension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𝑑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, distribution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𝒟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)</a:t>
                  </a:r>
                  <a:endParaRPr lang="en-US" sz="1700" dirty="0">
                    <a:solidFill>
                      <a:srgbClr val="990033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783CD03-2999-BB0A-549F-CE2CF4BD1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blipFill>
                  <a:blip r:embed="rId4"/>
                  <a:stretch>
                    <a:fillRect l="-648" t="-714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8F53CC1-961D-B7F7-9B94-BCD35A8CC05B}"/>
                    </a:ext>
                  </a:extLst>
                </p:cNvPr>
                <p:cNvSpPr/>
                <p:nvPr/>
              </p:nvSpPr>
              <p:spPr>
                <a:xfrm>
                  <a:off x="1069136" y="2162587"/>
                  <a:ext cx="6146067" cy="13111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compute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draw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𝑚</m:t>
                      </m:r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 labeled samples from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𝒟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𝒮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accept hypothesis with smaller loss on these samples.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8F53CC1-961D-B7F7-9B94-BCD35A8CC0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136" y="2162587"/>
                  <a:ext cx="6146067" cy="1311128"/>
                </a:xfrm>
                <a:prstGeom prst="rect">
                  <a:avLst/>
                </a:prstGeom>
                <a:blipFill>
                  <a:blip r:embed="rId5"/>
                  <a:stretch>
                    <a:fillRect l="-1031" t="-7692" r="-825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889FAB-38A7-A742-EA1D-3AF0CBEFFE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0246" y="2117953"/>
              <a:ext cx="59360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Rounded Rectangular Callout 337">
            <a:extLst>
              <a:ext uri="{FF2B5EF4-FFF2-40B4-BE49-F238E27FC236}">
                <a16:creationId xmlns:a16="http://schemas.microsoft.com/office/drawing/2014/main" id="{3AD9E948-A2A4-69B6-8B49-8CDCCE6D688B}"/>
              </a:ext>
            </a:extLst>
          </p:cNvPr>
          <p:cNvSpPr/>
          <p:nvPr/>
        </p:nvSpPr>
        <p:spPr>
          <a:xfrm>
            <a:off x="6947245" y="2242274"/>
            <a:ext cx="2099453" cy="655564"/>
          </a:xfrm>
          <a:prstGeom prst="wedgeRoundRectCallout">
            <a:avLst>
              <a:gd name="adj1" fmla="val -72902"/>
              <a:gd name="adj2" fmla="val 25635"/>
              <a:gd name="adj3" fmla="val 16667"/>
            </a:avLst>
          </a:prstGeom>
          <a:solidFill>
            <a:srgbClr val="FEF4E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Arbitrarily large and arbitrarily sparse!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lternate Process 2">
                <a:extLst>
                  <a:ext uri="{FF2B5EF4-FFF2-40B4-BE49-F238E27FC236}">
                    <a16:creationId xmlns:a16="http://schemas.microsoft.com/office/drawing/2014/main" id="{A5351574-3F02-4324-6B2F-6809A42B4191}"/>
                  </a:ext>
                </a:extLst>
              </p:cNvPr>
              <p:cNvSpPr/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protocol.</a:t>
                </a:r>
              </a:p>
            </p:txBody>
          </p:sp>
        </mc:Choice>
        <mc:Fallback xmlns="">
          <p:sp>
            <p:nvSpPr>
              <p:cNvPr id="40" name="Alternate Process 2">
                <a:extLst>
                  <a:ext uri="{FF2B5EF4-FFF2-40B4-BE49-F238E27FC236}">
                    <a16:creationId xmlns:a16="http://schemas.microsoft.com/office/drawing/2014/main" id="{A5351574-3F02-4324-6B2F-6809A42B4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347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81478-9EE7-515D-2A23-546AD35D8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26E8-4E90-EF51-B080-6703714A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81043"/>
            <a:ext cx="8520600" cy="623400"/>
          </a:xfrm>
        </p:spPr>
        <p:txBody>
          <a:bodyPr>
            <a:normAutofit/>
          </a:bodyPr>
          <a:lstStyle/>
          <a:p>
            <a:r>
              <a:rPr lang="en-US" sz="2200" dirty="0"/>
              <a:t>Inefficient Verifier: Refereed Learning for zero-one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FAC66C-E268-C732-CBD5-8A3383CD1B3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</p:spPr>
            <p:txBody>
              <a:bodyPr/>
              <a:lstStyle/>
              <a:p>
                <a:r>
                  <a:rPr lang="en-US" dirty="0"/>
                  <a:t>Suffices to check empirical loss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FAC66C-E268-C732-CBD5-8A3383CD1B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  <a:blipFill>
                <a:blip r:embed="rId3"/>
                <a:stretch>
                  <a:fillRect t="-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FECCB-281B-EE87-D7FB-DE8BEA9FD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AB5D04-B02E-4570-7BEB-61FF599BDD16}"/>
              </a:ext>
            </a:extLst>
          </p:cNvPr>
          <p:cNvGrpSpPr/>
          <p:nvPr/>
        </p:nvGrpSpPr>
        <p:grpSpPr>
          <a:xfrm>
            <a:off x="435569" y="1748022"/>
            <a:ext cx="6199221" cy="2426279"/>
            <a:chOff x="1015982" y="1712233"/>
            <a:chExt cx="6199221" cy="2426279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24C4CD55-2CB0-93E7-7310-8B00A4A4918C}"/>
                </a:ext>
              </a:extLst>
            </p:cNvPr>
            <p:cNvSpPr/>
            <p:nvPr/>
          </p:nvSpPr>
          <p:spPr bwMode="auto">
            <a:xfrm>
              <a:off x="1015982" y="1712233"/>
              <a:ext cx="6199221" cy="2426279"/>
            </a:xfrm>
            <a:prstGeom prst="roundRect">
              <a:avLst/>
            </a:prstGeom>
            <a:gradFill flip="none" rotWithShape="1">
              <a:gsLst>
                <a:gs pos="0">
                  <a:srgbClr val="81CEFD">
                    <a:tint val="66000"/>
                    <a:satMod val="160000"/>
                  </a:srgbClr>
                </a:gs>
                <a:gs pos="50000">
                  <a:srgbClr val="81CEFD">
                    <a:tint val="44500"/>
                    <a:satMod val="160000"/>
                  </a:srgbClr>
                </a:gs>
                <a:gs pos="100000">
                  <a:srgbClr val="81CEF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CAE6A89-3988-6B93-76C3-E0F8156A3226}"/>
                    </a:ext>
                  </a:extLst>
                </p:cNvPr>
                <p:cNvSpPr txBox="1"/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7175" lvl="2" indent="-257175">
                    <a:spcBef>
                      <a:spcPct val="20000"/>
                    </a:spcBef>
                  </a:pP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itchFamily="34" charset="0"/>
                    </a:rPr>
                    <a:t>Refereed Learning (</a:t>
                  </a:r>
                  <a:r>
                    <a:rPr lang="en-US" sz="1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Parameters:</a:t>
                  </a: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 dimension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𝑑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, distribution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𝒟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)</a:t>
                  </a:r>
                  <a:endParaRPr lang="en-US" sz="1700" dirty="0">
                    <a:solidFill>
                      <a:srgbClr val="990033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CAE6A89-3988-6B93-76C3-E0F8156A3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blipFill>
                  <a:blip r:embed="rId4"/>
                  <a:stretch>
                    <a:fillRect l="-648" t="-714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73E15C4-B089-119A-4684-66C796520200}"/>
                    </a:ext>
                  </a:extLst>
                </p:cNvPr>
                <p:cNvSpPr/>
                <p:nvPr/>
              </p:nvSpPr>
              <p:spPr>
                <a:xfrm>
                  <a:off x="1069136" y="2162587"/>
                  <a:ext cx="6146067" cy="16435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compute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 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draw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𝑚</m:t>
                      </m:r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 labeled samples from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𝒟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𝒮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accept hypothesis with smaller loss on these samples.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73E15C4-B089-119A-4684-66C796520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136" y="2162587"/>
                  <a:ext cx="6146067" cy="1643527"/>
                </a:xfrm>
                <a:prstGeom prst="rect">
                  <a:avLst/>
                </a:prstGeom>
                <a:blipFill>
                  <a:blip r:embed="rId5"/>
                  <a:stretch>
                    <a:fillRect l="-1031" t="-3077" r="-825" b="-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BB2F02-8A21-022D-1028-4F7DB2B032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0246" y="2117953"/>
              <a:ext cx="59360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Rounded Rectangular Callout 337">
            <a:extLst>
              <a:ext uri="{FF2B5EF4-FFF2-40B4-BE49-F238E27FC236}">
                <a16:creationId xmlns:a16="http://schemas.microsoft.com/office/drawing/2014/main" id="{63DB3431-BC81-A4EC-A04F-7917E666BA2F}"/>
              </a:ext>
            </a:extLst>
          </p:cNvPr>
          <p:cNvSpPr/>
          <p:nvPr/>
        </p:nvSpPr>
        <p:spPr>
          <a:xfrm>
            <a:off x="6947245" y="2242274"/>
            <a:ext cx="2099453" cy="655564"/>
          </a:xfrm>
          <a:prstGeom prst="wedgeRoundRectCallout">
            <a:avLst>
              <a:gd name="adj1" fmla="val -72902"/>
              <a:gd name="adj2" fmla="val 25635"/>
              <a:gd name="adj3" fmla="val 16667"/>
            </a:avLst>
          </a:prstGeom>
          <a:solidFill>
            <a:srgbClr val="FEF4E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Arbitrarily large and arbitrarily sparse!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E64B83B7-FA8A-9998-1D6B-A69CFEE71107}"/>
                  </a:ext>
                </a:extLst>
              </p:cNvPr>
              <p:cNvSpPr/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protocol.</a:t>
                </a:r>
              </a:p>
            </p:txBody>
          </p:sp>
        </mc:Choice>
        <mc:Fallback xmlns="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E64B83B7-FA8A-9998-1D6B-A69CFEE71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3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3C9F-7592-4E69-F6EB-91E1AEB67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CBE2-E134-87D2-36E3-613C9827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81043"/>
            <a:ext cx="8520600" cy="623400"/>
          </a:xfrm>
        </p:spPr>
        <p:txBody>
          <a:bodyPr>
            <a:normAutofit/>
          </a:bodyPr>
          <a:lstStyle/>
          <a:p>
            <a:r>
              <a:rPr lang="en-US" sz="2200" dirty="0"/>
              <a:t>Inefficient Verifier: Refereed Learning for zero-one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B466D24-D35F-C0CD-A388-91DE1011F2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</p:spPr>
            <p:txBody>
              <a:bodyPr/>
              <a:lstStyle/>
              <a:p>
                <a:r>
                  <a:rPr lang="en-US" dirty="0"/>
                  <a:t>Suffices to check empirical loss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B466D24-D35F-C0CD-A388-91DE1011F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  <a:blipFill>
                <a:blip r:embed="rId3"/>
                <a:stretch>
                  <a:fillRect t="-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E6BF-A27E-C21B-6797-DA8B358E3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164F4-BD4F-2E10-E93B-3A4BDF4340A7}"/>
              </a:ext>
            </a:extLst>
          </p:cNvPr>
          <p:cNvGrpSpPr/>
          <p:nvPr/>
        </p:nvGrpSpPr>
        <p:grpSpPr>
          <a:xfrm>
            <a:off x="435569" y="1748022"/>
            <a:ext cx="6199221" cy="2426280"/>
            <a:chOff x="1015982" y="1712233"/>
            <a:chExt cx="6199221" cy="2426280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483124AB-2098-2DAB-8232-8B1D60DB1666}"/>
                </a:ext>
              </a:extLst>
            </p:cNvPr>
            <p:cNvSpPr/>
            <p:nvPr/>
          </p:nvSpPr>
          <p:spPr bwMode="auto">
            <a:xfrm>
              <a:off x="1015982" y="1712233"/>
              <a:ext cx="6199221" cy="2426279"/>
            </a:xfrm>
            <a:prstGeom prst="roundRect">
              <a:avLst/>
            </a:prstGeom>
            <a:gradFill flip="none" rotWithShape="1">
              <a:gsLst>
                <a:gs pos="0">
                  <a:srgbClr val="81CEFD">
                    <a:tint val="66000"/>
                    <a:satMod val="160000"/>
                  </a:srgbClr>
                </a:gs>
                <a:gs pos="50000">
                  <a:srgbClr val="81CEFD">
                    <a:tint val="44500"/>
                    <a:satMod val="160000"/>
                  </a:srgbClr>
                </a:gs>
                <a:gs pos="100000">
                  <a:srgbClr val="81CEF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39EC9D8-EC88-A413-54B9-2F9AB4EBBA98}"/>
                    </a:ext>
                  </a:extLst>
                </p:cNvPr>
                <p:cNvSpPr txBox="1"/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7175" lvl="2" indent="-257175">
                    <a:spcBef>
                      <a:spcPct val="20000"/>
                    </a:spcBef>
                  </a:pP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itchFamily="34" charset="0"/>
                    </a:rPr>
                    <a:t>Refereed Learning (</a:t>
                  </a:r>
                  <a:r>
                    <a:rPr lang="en-US" sz="1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Parameters:</a:t>
                  </a: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 dimension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𝑑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, distribution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𝒟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)</a:t>
                  </a:r>
                  <a:endParaRPr lang="en-US" sz="1700" dirty="0">
                    <a:solidFill>
                      <a:srgbClr val="990033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39EC9D8-EC88-A413-54B9-2F9AB4EBBA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blipFill>
                  <a:blip r:embed="rId4"/>
                  <a:stretch>
                    <a:fillRect l="-648" t="-714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1666449-DA75-EDD2-554F-DC5C91D43F1C}"/>
                    </a:ext>
                  </a:extLst>
                </p:cNvPr>
                <p:cNvSpPr/>
                <p:nvPr/>
              </p:nvSpPr>
              <p:spPr>
                <a:xfrm>
                  <a:off x="1069136" y="2162587"/>
                  <a:ext cx="6146067" cy="1975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compute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 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b="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draw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𝑚</m:t>
                      </m:r>
                      <m:r>
                        <a:rPr lang="en-US" sz="18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 labeled samples from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𝒟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𝒮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endPara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endParaRP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accept hypothesis with smaller loss on these samples.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1666449-DA75-EDD2-554F-DC5C91D43F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136" y="2162587"/>
                  <a:ext cx="6146067" cy="1975926"/>
                </a:xfrm>
                <a:prstGeom prst="rect">
                  <a:avLst/>
                </a:prstGeom>
                <a:blipFill>
                  <a:blip r:embed="rId5"/>
                  <a:stretch>
                    <a:fillRect l="-1031" t="-2564" r="-825" b="-44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9B3065-7C12-15EF-261A-CD1AE7DF32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0246" y="2117953"/>
              <a:ext cx="59360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88A1279-F2FB-128E-560C-45714D9BFC97}"/>
              </a:ext>
            </a:extLst>
          </p:cNvPr>
          <p:cNvSpPr/>
          <p:nvPr/>
        </p:nvSpPr>
        <p:spPr>
          <a:xfrm>
            <a:off x="579834" y="2172685"/>
            <a:ext cx="1374327" cy="3784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bg2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Provers: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06A0E8-A377-5BBA-B339-4CC0CC0800B0}"/>
                  </a:ext>
                </a:extLst>
              </p:cNvPr>
              <p:cNvSpPr/>
              <p:nvPr/>
            </p:nvSpPr>
            <p:spPr>
              <a:xfrm>
                <a:off x="534277" y="2931379"/>
                <a:ext cx="6027195" cy="620146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20000"/>
                  </a:spcBef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3.   Verifier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𝒱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: use certifiable sample to draw</a:t>
                </a:r>
                <a:b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𝑚</m:t>
                    </m:r>
                    <m:r>
                      <a:rPr lang="en-US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18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labeled samples from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06A0E8-A377-5BBA-B339-4CC0CC080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77" y="2931379"/>
                <a:ext cx="6027195" cy="620146"/>
              </a:xfrm>
              <a:prstGeom prst="rect">
                <a:avLst/>
              </a:prstGeom>
              <a:blipFill>
                <a:blip r:embed="rId7"/>
                <a:stretch>
                  <a:fillRect l="-839" t="-21154" b="-9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1BAE4294-4053-90B3-755E-56E68341805F}"/>
                  </a:ext>
                </a:extLst>
              </p:cNvPr>
              <p:cNvSpPr/>
              <p:nvPr/>
            </p:nvSpPr>
            <p:spPr>
              <a:xfrm>
                <a:off x="6221797" y="3064480"/>
                <a:ext cx="2861560" cy="353943"/>
              </a:xfrm>
              <a:prstGeom prst="wedgeRoundRectCallout">
                <a:avLst>
                  <a:gd name="adj1" fmla="val -105732"/>
                  <a:gd name="adj2" fmla="val 52024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Need query access to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1BAE4294-4053-90B3-755E-56E683418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97" y="3064480"/>
                <a:ext cx="2861560" cy="353943"/>
              </a:xfrm>
              <a:prstGeom prst="wedgeRoundRectCallout">
                <a:avLst>
                  <a:gd name="adj1" fmla="val -105732"/>
                  <a:gd name="adj2" fmla="val 52024"/>
                  <a:gd name="adj3" fmla="val 16667"/>
                </a:avLst>
              </a:prstGeom>
              <a:blipFill>
                <a:blip r:embed="rId8"/>
                <a:stretch>
                  <a:fillRect t="-75000" b="-11562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791F37-8C0F-D6C5-ABD4-CB9363D4E1C6}"/>
                  </a:ext>
                </a:extLst>
              </p:cNvPr>
              <p:cNvSpPr/>
              <p:nvPr/>
            </p:nvSpPr>
            <p:spPr>
              <a:xfrm>
                <a:off x="543174" y="2530653"/>
                <a:ext cx="5972744" cy="37841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20000"/>
                  </a:spcBef>
                </a:pPr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2. Verifier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𝒱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: use certifiable sum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𝒮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𝒟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𝒮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791F37-8C0F-D6C5-ABD4-CB9363D4E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4" y="2530653"/>
                <a:ext cx="5972744" cy="378410"/>
              </a:xfrm>
              <a:prstGeom prst="rect">
                <a:avLst/>
              </a:prstGeom>
              <a:blipFill>
                <a:blip r:embed="rId9"/>
                <a:stretch>
                  <a:fillRect l="-633" t="-31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lternate Process 2">
                <a:extLst>
                  <a:ext uri="{FF2B5EF4-FFF2-40B4-BE49-F238E27FC236}">
                    <a16:creationId xmlns:a16="http://schemas.microsoft.com/office/drawing/2014/main" id="{E65672E6-DE39-813F-00FB-A7F2032D58D3}"/>
                  </a:ext>
                </a:extLst>
              </p:cNvPr>
              <p:cNvSpPr/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protocol.</a:t>
                </a:r>
              </a:p>
            </p:txBody>
          </p:sp>
        </mc:Choice>
        <mc:Fallback xmlns="">
          <p:sp>
            <p:nvSpPr>
              <p:cNvPr id="10" name="Alternate Process 2">
                <a:extLst>
                  <a:ext uri="{FF2B5EF4-FFF2-40B4-BE49-F238E27FC236}">
                    <a16:creationId xmlns:a16="http://schemas.microsoft.com/office/drawing/2014/main" id="{E65672E6-DE39-813F-00FB-A7F2032D5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3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FCD3-7861-C749-C180-3061B142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4ED1-08E6-A34F-C3EC-01EF09F7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81043"/>
            <a:ext cx="8520600" cy="623400"/>
          </a:xfrm>
        </p:spPr>
        <p:txBody>
          <a:bodyPr>
            <a:normAutofit/>
          </a:bodyPr>
          <a:lstStyle/>
          <a:p>
            <a:r>
              <a:rPr lang="en-US" sz="2200" dirty="0"/>
              <a:t>Inefficient Verifier: Refereed Learning for zero-one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E598B5-F093-5C02-9C5C-2DF956F6AB0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</p:spPr>
            <p:txBody>
              <a:bodyPr/>
              <a:lstStyle/>
              <a:p>
                <a:r>
                  <a:rPr lang="en-US" dirty="0"/>
                  <a:t>Suffices to check empirical loss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E598B5-F093-5C02-9C5C-2DF956F6A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704089"/>
                <a:ext cx="8734999" cy="3864786"/>
              </a:xfrm>
              <a:blipFill>
                <a:blip r:embed="rId3"/>
                <a:stretch>
                  <a:fillRect t="-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6C23A-B125-030B-C74C-058C0EBC88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155369-7B19-D2CA-28C0-3D9C258F4CD0}"/>
              </a:ext>
            </a:extLst>
          </p:cNvPr>
          <p:cNvGrpSpPr/>
          <p:nvPr/>
        </p:nvGrpSpPr>
        <p:grpSpPr>
          <a:xfrm>
            <a:off x="435569" y="1748022"/>
            <a:ext cx="6199221" cy="2426280"/>
            <a:chOff x="1015982" y="1712233"/>
            <a:chExt cx="6199221" cy="2426280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F05116D9-E4ED-33B9-4901-E51DB6CD4551}"/>
                </a:ext>
              </a:extLst>
            </p:cNvPr>
            <p:cNvSpPr/>
            <p:nvPr/>
          </p:nvSpPr>
          <p:spPr bwMode="auto">
            <a:xfrm>
              <a:off x="1015982" y="1712233"/>
              <a:ext cx="6199221" cy="2426279"/>
            </a:xfrm>
            <a:prstGeom prst="roundRect">
              <a:avLst/>
            </a:prstGeom>
            <a:gradFill flip="none" rotWithShape="1">
              <a:gsLst>
                <a:gs pos="0">
                  <a:srgbClr val="81CEFD">
                    <a:tint val="66000"/>
                    <a:satMod val="160000"/>
                  </a:srgbClr>
                </a:gs>
                <a:gs pos="50000">
                  <a:srgbClr val="81CEFD">
                    <a:tint val="44500"/>
                    <a:satMod val="160000"/>
                  </a:srgbClr>
                </a:gs>
                <a:gs pos="100000">
                  <a:srgbClr val="81CEF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26B74DE-732D-43AA-E1F0-A355615CCB87}"/>
                    </a:ext>
                  </a:extLst>
                </p:cNvPr>
                <p:cNvSpPr txBox="1"/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7175" lvl="2" indent="-257175">
                    <a:spcBef>
                      <a:spcPct val="20000"/>
                    </a:spcBef>
                  </a:pP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itchFamily="34" charset="0"/>
                    </a:rPr>
                    <a:t>Refereed Learning (</a:t>
                  </a:r>
                  <a:r>
                    <a:rPr lang="en-US" sz="1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Parameters:</a:t>
                  </a:r>
                  <a:r>
                    <a:rPr lang="en-US" sz="17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 dimension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𝑑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, distribution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libri" pitchFamily="34" charset="0"/>
                        </a:rPr>
                        <m:t>𝒟</m:t>
                      </m:r>
                    </m:oMath>
                  </a14:m>
                  <a:r>
                    <a:rPr lang="en-US" sz="1700" dirty="0">
                      <a:solidFill>
                        <a:schemeClr val="bg2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)</a:t>
                  </a:r>
                  <a:endParaRPr lang="en-US" sz="1700" dirty="0">
                    <a:solidFill>
                      <a:srgbClr val="990033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26B74DE-732D-43AA-E1F0-A355615CC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813" y="1745068"/>
                  <a:ext cx="5868390" cy="353943"/>
                </a:xfrm>
                <a:prstGeom prst="rect">
                  <a:avLst/>
                </a:prstGeom>
                <a:blipFill>
                  <a:blip r:embed="rId4"/>
                  <a:stretch>
                    <a:fillRect l="-648" t="-714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F415B04-BBF2-4568-64A8-241B4C8728CA}"/>
                    </a:ext>
                  </a:extLst>
                </p:cNvPr>
                <p:cNvSpPr/>
                <p:nvPr/>
              </p:nvSpPr>
              <p:spPr>
                <a:xfrm>
                  <a:off x="1069136" y="2162587"/>
                  <a:ext cx="6146067" cy="1975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Provers: compute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use certifiable sum to obtain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𝒮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𝒟</m:t>
                      </m:r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𝒮</m:t>
                      </m:r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use certifiable sample to draw</a:t>
                  </a:r>
                  <a:b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 labeled samples from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𝒟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𝒮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marL="342900" indent="-3429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𝒱</m:t>
                      </m:r>
                    </m:oMath>
                  </a14:m>
                  <a:r>
                    <a:rPr lang="en-US" sz="1800" dirty="0">
                      <a:solidFill>
                        <a:schemeClr val="bg2"/>
                      </a:solidFill>
                      <a:latin typeface="Segoe UI" panose="020B0502040204020203" pitchFamily="34" charset="0"/>
                      <a:ea typeface="Cambria Math" panose="02040503050406030204" pitchFamily="18" charset="0"/>
                      <a:cs typeface="Segoe UI" panose="020B0502040204020203" pitchFamily="34" charset="0"/>
                    </a:rPr>
                    <a:t>: accept hypothesis with smaller loss on these samples.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F415B04-BBF2-4568-64A8-241B4C8728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136" y="2162587"/>
                  <a:ext cx="6146067" cy="1975926"/>
                </a:xfrm>
                <a:prstGeom prst="rect">
                  <a:avLst/>
                </a:prstGeom>
                <a:blipFill>
                  <a:blip r:embed="rId5"/>
                  <a:stretch>
                    <a:fillRect l="-1031" t="-2564" b="-6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E67F28-9D7C-9A7D-EF07-3EB2ED89E5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0246" y="2117953"/>
              <a:ext cx="59360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D1FDFE4B-650A-E492-95C8-1F33A745749E}"/>
                  </a:ext>
                </a:extLst>
              </p:cNvPr>
              <p:cNvSpPr/>
              <p:nvPr/>
            </p:nvSpPr>
            <p:spPr>
              <a:xfrm>
                <a:off x="6221797" y="3064480"/>
                <a:ext cx="2861560" cy="353943"/>
              </a:xfrm>
              <a:prstGeom prst="wedgeRoundRectCallout">
                <a:avLst>
                  <a:gd name="adj1" fmla="val -95831"/>
                  <a:gd name="adj2" fmla="val 22915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Need query access to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D1FDFE4B-650A-E492-95C8-1F33A7457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97" y="3064480"/>
                <a:ext cx="2861560" cy="353943"/>
              </a:xfrm>
              <a:prstGeom prst="wedgeRoundRectCallout">
                <a:avLst>
                  <a:gd name="adj1" fmla="val -95831"/>
                  <a:gd name="adj2" fmla="val 22915"/>
                  <a:gd name="adj3" fmla="val 16667"/>
                </a:avLst>
              </a:prstGeom>
              <a:blipFill>
                <a:blip r:embed="rId6"/>
                <a:stretch>
                  <a:fillRect t="-77419" b="-12258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85636B-D005-818F-DA19-CC472B9FA460}"/>
                  </a:ext>
                </a:extLst>
              </p:cNvPr>
              <p:cNvSpPr txBox="1"/>
              <p:nvPr/>
            </p:nvSpPr>
            <p:spPr>
              <a:xfrm>
                <a:off x="766400" y="4193243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calls to certifiable sum,</a:t>
                </a:r>
                <a:b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lit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runtime.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Also makes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queries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85636B-D005-818F-DA19-CC472B9F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0" y="4193243"/>
                <a:ext cx="4572000" cy="923330"/>
              </a:xfrm>
              <a:prstGeom prst="rect">
                <a:avLst/>
              </a:prstGeom>
              <a:blipFill>
                <a:blip r:embed="rId8"/>
                <a:stretch>
                  <a:fillRect l="-831" t="-411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lternate Process 2">
                <a:extLst>
                  <a:ext uri="{FF2B5EF4-FFF2-40B4-BE49-F238E27FC236}">
                    <a16:creationId xmlns:a16="http://schemas.microsoft.com/office/drawing/2014/main" id="{1FD2645C-8BF8-0E94-9662-7CAC975874B6}"/>
                  </a:ext>
                </a:extLst>
              </p:cNvPr>
              <p:cNvSpPr/>
              <p:nvPr/>
            </p:nvSpPr>
            <p:spPr>
              <a:xfrm>
                <a:off x="4598273" y="3810475"/>
                <a:ext cx="4427082" cy="1257871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 with</a:t>
                </a:r>
                <a:b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verifier runtime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acc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𝑂</m:t>
                        </m:r>
                      </m:e>
                    </m:acc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</m:t>
                    </m:r>
                    <m:r>
                      <m:rPr>
                        <m:lit/>
                      </m:rP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𝜀</m:t>
                        </m:r>
                      </m:e>
                      <m:sup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poly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𝑑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br>
                  <a:rPr lang="en-US" sz="2000" b="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and</a:t>
                </a: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verifier query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accPr>
                      <m:e>
                        <m:r>
                          <a:rPr lang="en-US" sz="2000" b="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𝑂</m:t>
                        </m:r>
                      </m:e>
                    </m:acc>
                    <m: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</m:t>
                    </m:r>
                    <m:r>
                      <m:rPr>
                        <m:lit/>
                      </m:rP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𝜀</m:t>
                        </m:r>
                      </m:e>
                      <m:sup>
                        <m: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Alternate Process 2">
                <a:extLst>
                  <a:ext uri="{FF2B5EF4-FFF2-40B4-BE49-F238E27FC236}">
                    <a16:creationId xmlns:a16="http://schemas.microsoft.com/office/drawing/2014/main" id="{1FD2645C-8BF8-0E94-9662-7CAC97587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73" y="3810475"/>
                <a:ext cx="4427082" cy="1257871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11B4B851-FD8B-9BBD-5EC4-6E4524450BAE}"/>
                  </a:ext>
                </a:extLst>
              </p:cNvPr>
              <p:cNvSpPr/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protocol.</a:t>
                </a:r>
              </a:p>
            </p:txBody>
          </p:sp>
        </mc:Choice>
        <mc:Fallback xmlns="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11B4B851-FD8B-9BBD-5EC4-6E4524450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84" y="1106570"/>
                <a:ext cx="7343228" cy="547997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3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08DA-E5A5-7C17-E987-EECB4115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3050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Extension: Offloading Queries to the Provers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670FD8-F638-6489-EF4B-150C5BAF4CA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830500"/>
                <a:ext cx="8520600" cy="341640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Problem: our scientist still needs to purify and image some proteins.</a:t>
                </a:r>
              </a:p>
              <a:p>
                <a:r>
                  <a:rPr lang="en-US" dirty="0"/>
                  <a:t>We can offload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queries to the provers!</a:t>
                </a:r>
              </a:p>
              <a:p>
                <a:r>
                  <a:rPr lang="en-US" dirty="0"/>
                  <a:t>Idea: verifier simulates each query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via an “offloaded” call to each prover.</a:t>
                </a:r>
              </a:p>
              <a:p>
                <a:pPr lvl="1"/>
                <a:r>
                  <a:rPr lang="en-US" sz="1800" dirty="0"/>
                  <a:t>Verifier obtains two sets of query answers (one per prover)</a:t>
                </a:r>
              </a:p>
              <a:p>
                <a:pPr lvl="1"/>
                <a:r>
                  <a:rPr lang="en-US" sz="1800" dirty="0"/>
                  <a:t>If answers match, done! Queries are correct.</a:t>
                </a:r>
              </a:p>
              <a:p>
                <a:pPr lvl="1"/>
                <a:r>
                  <a:rPr lang="en-US" sz="1800" dirty="0"/>
                  <a:t>Otherwise, issue a single query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to identify liar.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670FD8-F638-6489-EF4B-150C5BAF4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830500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C8B4C-95E8-4C21-B433-63F48A87B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A93DF0BF-622F-E474-F213-416944EB60B7}"/>
                  </a:ext>
                </a:extLst>
              </p:cNvPr>
              <p:cNvSpPr/>
              <p:nvPr/>
            </p:nvSpPr>
            <p:spPr>
              <a:xfrm>
                <a:off x="531770" y="746450"/>
                <a:ext cx="8080460" cy="1012231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Theorem: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ε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,0)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 with</a:t>
                </a:r>
                <a:b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verifier runtime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acc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𝑂</m:t>
                        </m:r>
                      </m:e>
                    </m:acc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</m:t>
                    </m:r>
                    <m:r>
                      <m:rPr>
                        <m:lit/>
                      </m:rP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𝜀</m:t>
                        </m:r>
                      </m:e>
                      <m:sup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poly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𝑑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and</a:t>
                </a: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verifier query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accPr>
                      <m:e>
                        <m:r>
                          <a:rPr lang="en-US" sz="2000" b="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𝑂</m:t>
                        </m:r>
                      </m:e>
                    </m:acc>
                    <m: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</m:t>
                    </m:r>
                    <m:r>
                      <m:rPr>
                        <m:lit/>
                      </m:rP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𝜀</m:t>
                        </m:r>
                      </m:e>
                      <m:sup>
                        <m:r>
                          <a:rPr lang="en-US" sz="2000" i="1" kern="1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A93DF0BF-622F-E474-F213-416944EB6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0" y="746450"/>
                <a:ext cx="8080460" cy="1012231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3D3B9-EDBA-A6A3-0801-8E0C3D88E832}"/>
                  </a:ext>
                </a:extLst>
              </p:cNvPr>
              <p:cNvSpPr/>
              <p:nvPr/>
            </p:nvSpPr>
            <p:spPr>
              <a:xfrm>
                <a:off x="7492430" y="1252565"/>
                <a:ext cx="913444" cy="403849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3D3B9-EDBA-A6A3-0801-8E0C3D88E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30" y="1252565"/>
                <a:ext cx="913444" cy="403849"/>
              </a:xfrm>
              <a:prstGeom prst="rect">
                <a:avLst/>
              </a:prstGeom>
              <a:blipFill>
                <a:blip r:embed="rId4"/>
                <a:stretch>
                  <a:fillRect t="-285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Servers clipart Vectors - Download Free High-Quality Vectors from Freepik |  Freepik">
            <a:extLst>
              <a:ext uri="{FF2B5EF4-FFF2-40B4-BE49-F238E27FC236}">
                <a16:creationId xmlns:a16="http://schemas.microsoft.com/office/drawing/2014/main" id="{C291358E-0042-A2EF-C799-6104D489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27" y="3588506"/>
            <a:ext cx="981357" cy="9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ervers clipart Vectors - Download Free High-Quality Vectors from Freepik |  Freepik">
            <a:extLst>
              <a:ext uri="{FF2B5EF4-FFF2-40B4-BE49-F238E27FC236}">
                <a16:creationId xmlns:a16="http://schemas.microsoft.com/office/drawing/2014/main" id="{CB59D5D4-CC78-5F79-1B09-1D829BB3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9" y="3568512"/>
            <a:ext cx="981357" cy="9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emoji-timeline">
            <a:extLst>
              <a:ext uri="{FF2B5EF4-FFF2-40B4-BE49-F238E27FC236}">
                <a16:creationId xmlns:a16="http://schemas.microsoft.com/office/drawing/2014/main" id="{228CF48F-BC57-6AF8-9462-37411A8F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75" y="3794344"/>
            <a:ext cx="1198991" cy="11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E473396-7287-1A8B-120C-A5206E17F9C5}"/>
              </a:ext>
            </a:extLst>
          </p:cNvPr>
          <p:cNvGrpSpPr/>
          <p:nvPr/>
        </p:nvGrpSpPr>
        <p:grpSpPr>
          <a:xfrm>
            <a:off x="6525902" y="3900277"/>
            <a:ext cx="1218097" cy="1218097"/>
            <a:chOff x="302257" y="3446524"/>
            <a:chExt cx="1390650" cy="13906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05270E-EDBB-1E97-A303-730AAB27342D}"/>
                </a:ext>
              </a:extLst>
            </p:cNvPr>
            <p:cNvSpPr/>
            <p:nvPr/>
          </p:nvSpPr>
          <p:spPr>
            <a:xfrm>
              <a:off x="302257" y="3446524"/>
              <a:ext cx="1390650" cy="139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" descr="emoji-timeline">
              <a:extLst>
                <a:ext uri="{FF2B5EF4-FFF2-40B4-BE49-F238E27FC236}">
                  <a16:creationId xmlns:a16="http://schemas.microsoft.com/office/drawing/2014/main" id="{99BA029D-5FEA-84E8-33D9-B87C79A67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75" y="3664977"/>
              <a:ext cx="530587" cy="53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emoji-timeline">
              <a:extLst>
                <a:ext uri="{FF2B5EF4-FFF2-40B4-BE49-F238E27FC236}">
                  <a16:creationId xmlns:a16="http://schemas.microsoft.com/office/drawing/2014/main" id="{378B8553-37CC-BB43-EF72-65200C78E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81" y="4141849"/>
              <a:ext cx="630828" cy="630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emoji-timeline">
              <a:extLst>
                <a:ext uri="{FF2B5EF4-FFF2-40B4-BE49-F238E27FC236}">
                  <a16:creationId xmlns:a16="http://schemas.microsoft.com/office/drawing/2014/main" id="{BCC491D4-1A1B-4C4F-70CF-7B5E67183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81" y="3567460"/>
              <a:ext cx="585997" cy="58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Left-Right Arrow 48">
            <a:extLst>
              <a:ext uri="{FF2B5EF4-FFF2-40B4-BE49-F238E27FC236}">
                <a16:creationId xmlns:a16="http://schemas.microsoft.com/office/drawing/2014/main" id="{59AF4FF0-A724-DF65-8DBD-734CF921229B}"/>
              </a:ext>
            </a:extLst>
          </p:cNvPr>
          <p:cNvSpPr/>
          <p:nvPr/>
        </p:nvSpPr>
        <p:spPr>
          <a:xfrm>
            <a:off x="3476640" y="3949620"/>
            <a:ext cx="981357" cy="29728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>
            <a:extLst>
              <a:ext uri="{FF2B5EF4-FFF2-40B4-BE49-F238E27FC236}">
                <a16:creationId xmlns:a16="http://schemas.microsoft.com/office/drawing/2014/main" id="{ACA08A6B-59E7-98DB-091E-9D0AF0FC3C72}"/>
              </a:ext>
            </a:extLst>
          </p:cNvPr>
          <p:cNvSpPr/>
          <p:nvPr/>
        </p:nvSpPr>
        <p:spPr>
          <a:xfrm>
            <a:off x="5923298" y="3892409"/>
            <a:ext cx="721926" cy="29728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10B3B31E-BC82-3CEB-47D4-BE55C249A4E7}"/>
              </a:ext>
            </a:extLst>
          </p:cNvPr>
          <p:cNvSpPr/>
          <p:nvPr/>
        </p:nvSpPr>
        <p:spPr>
          <a:xfrm>
            <a:off x="3483796" y="4495881"/>
            <a:ext cx="3042105" cy="3993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="0" dirty="0"/>
              <a:t> single query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D5FC85-20F6-A19E-8480-C6F2D5B8DBB4}"/>
              </a:ext>
            </a:extLst>
          </p:cNvPr>
          <p:cNvCxnSpPr>
            <a:cxnSpLocks/>
          </p:cNvCxnSpPr>
          <p:nvPr/>
        </p:nvCxnSpPr>
        <p:spPr>
          <a:xfrm flipH="1">
            <a:off x="3483796" y="4976485"/>
            <a:ext cx="30577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0812D530-8908-BC8C-589B-867DCF67D43E}"/>
              </a:ext>
            </a:extLst>
          </p:cNvPr>
          <p:cNvSpPr/>
          <p:nvPr/>
        </p:nvSpPr>
        <p:spPr>
          <a:xfrm>
            <a:off x="3484138" y="4293216"/>
            <a:ext cx="2983934" cy="29728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799F9A-1516-E573-8775-041A3E1EBCDE}"/>
              </a:ext>
            </a:extLst>
          </p:cNvPr>
          <p:cNvGrpSpPr/>
          <p:nvPr/>
        </p:nvGrpSpPr>
        <p:grpSpPr>
          <a:xfrm>
            <a:off x="572061" y="3799743"/>
            <a:ext cx="1886660" cy="1053180"/>
            <a:chOff x="572061" y="3799743"/>
            <a:chExt cx="1886660" cy="1053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72EB5D7-D1D0-2251-B47E-173054AF6EC0}"/>
                    </a:ext>
                  </a:extLst>
                </p:cNvPr>
                <p:cNvSpPr/>
                <p:nvPr/>
              </p:nvSpPr>
              <p:spPr>
                <a:xfrm>
                  <a:off x="572061" y="4499680"/>
                  <a:ext cx="827940" cy="3532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1800" b="0" i="1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72EB5D7-D1D0-2251-B47E-173054AF6E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61" y="4499680"/>
                  <a:ext cx="827940" cy="353243"/>
                </a:xfrm>
                <a:prstGeom prst="rect">
                  <a:avLst/>
                </a:prstGeom>
                <a:blipFill>
                  <a:blip r:embed="rId12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C80DD26-66FF-4CB6-1E7B-8F582995BC6C}"/>
                    </a:ext>
                  </a:extLst>
                </p:cNvPr>
                <p:cNvSpPr/>
                <p:nvPr/>
              </p:nvSpPr>
              <p:spPr>
                <a:xfrm>
                  <a:off x="572061" y="3799743"/>
                  <a:ext cx="827940" cy="43251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800" b="0" i="1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C80DD26-66FF-4CB6-1E7B-8F582995BC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61" y="3799743"/>
                  <a:ext cx="827940" cy="43251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-Right Arrow 8">
              <a:extLst>
                <a:ext uri="{FF2B5EF4-FFF2-40B4-BE49-F238E27FC236}">
                  <a16:creationId xmlns:a16="http://schemas.microsoft.com/office/drawing/2014/main" id="{CAD2329D-23FE-2F09-D23E-E143B3DDE69B}"/>
                </a:ext>
              </a:extLst>
            </p:cNvPr>
            <p:cNvSpPr/>
            <p:nvPr/>
          </p:nvSpPr>
          <p:spPr>
            <a:xfrm>
              <a:off x="1537783" y="4576052"/>
              <a:ext cx="747536" cy="239007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>
              <a:extLst>
                <a:ext uri="{FF2B5EF4-FFF2-40B4-BE49-F238E27FC236}">
                  <a16:creationId xmlns:a16="http://schemas.microsoft.com/office/drawing/2014/main" id="{AF6B41D7-841C-96AA-1C25-E4E0EA428BA3}"/>
                </a:ext>
              </a:extLst>
            </p:cNvPr>
            <p:cNvSpPr/>
            <p:nvPr/>
          </p:nvSpPr>
          <p:spPr>
            <a:xfrm>
              <a:off x="1577152" y="3959680"/>
              <a:ext cx="881569" cy="239007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0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  <p:bldP spid="50" grpId="0" animBg="1"/>
      <p:bldP spid="51" grpId="0" animBg="1"/>
      <p:bldP spid="55" grpId="0" animBg="1"/>
      <p:bldP spid="5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FCDC4-0049-3C15-4328-CA88F1FBF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D6393F-C3B4-6AE7-AF38-67EC5ED7F42B}"/>
              </a:ext>
            </a:extLst>
          </p:cNvPr>
          <p:cNvSpPr/>
          <p:nvPr/>
        </p:nvSpPr>
        <p:spPr>
          <a:xfrm>
            <a:off x="407874" y="1001688"/>
            <a:ext cx="8328251" cy="991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4A317-5A96-5CC7-C466-2F03CD52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34165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2A9BD-64C4-C78E-FDE3-96ABDA4C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41400"/>
            <a:ext cx="8520600" cy="35602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Initiate an investigation of </a:t>
            </a:r>
            <a:r>
              <a:rPr lang="en-US" sz="2400" b="1" dirty="0">
                <a:solidFill>
                  <a:srgbClr val="C00000"/>
                </a:solidFill>
              </a:rPr>
              <a:t>refereed learning: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a model for </a:t>
            </a:r>
            <a:r>
              <a:rPr lang="en-US" sz="2400" dirty="0">
                <a:solidFill>
                  <a:srgbClr val="C00000"/>
                </a:solidFill>
              </a:rPr>
              <a:t>verifiable machine learning in the two-prover setting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</a:p>
          <a:p>
            <a:pPr marL="11430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Define the </a:t>
            </a:r>
            <a:r>
              <a:rPr lang="en-US" sz="2400" dirty="0">
                <a:solidFill>
                  <a:srgbClr val="C00000"/>
                </a:solidFill>
              </a:rPr>
              <a:t>model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Algorithmic toolkit </a:t>
            </a:r>
            <a:r>
              <a:rPr lang="en-US" sz="2400" dirty="0">
                <a:solidFill>
                  <a:schemeClr val="bg2"/>
                </a:solidFill>
              </a:rPr>
              <a:t>for refereed learning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Protocols</a:t>
            </a:r>
            <a:r>
              <a:rPr lang="en-US" sz="2400" dirty="0">
                <a:solidFill>
                  <a:schemeClr val="bg2"/>
                </a:solidFill>
              </a:rPr>
              <a:t> via the toolkit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Impossibility </a:t>
            </a:r>
            <a:r>
              <a:rPr lang="en-US" sz="2400" dirty="0">
                <a:solidFill>
                  <a:schemeClr val="bg2"/>
                </a:solidFill>
              </a:rPr>
              <a:t>results and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C40DF-5E7A-5857-95AC-3B8717304E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AAE13-1A0B-7348-E437-54FB15F73C24}"/>
              </a:ext>
            </a:extLst>
          </p:cNvPr>
          <p:cNvGrpSpPr/>
          <p:nvPr/>
        </p:nvGrpSpPr>
        <p:grpSpPr>
          <a:xfrm>
            <a:off x="407874" y="3356048"/>
            <a:ext cx="8076260" cy="427217"/>
            <a:chOff x="3002279" y="1849470"/>
            <a:chExt cx="5198569" cy="5548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BA6AF8-96C4-EBCC-6D30-16939ED98E97}"/>
                </a:ext>
              </a:extLst>
            </p:cNvPr>
            <p:cNvSpPr/>
            <p:nvPr/>
          </p:nvSpPr>
          <p:spPr>
            <a:xfrm>
              <a:off x="3002280" y="1855671"/>
              <a:ext cx="5198568" cy="5486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15A4C7-B988-AACA-F616-FC3132704635}"/>
                </a:ext>
              </a:extLst>
            </p:cNvPr>
            <p:cNvSpPr/>
            <p:nvPr/>
          </p:nvSpPr>
          <p:spPr>
            <a:xfrm>
              <a:off x="3002279" y="1849470"/>
              <a:ext cx="5198568" cy="548640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06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E670-7F06-B3A5-00ED-45B211FC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Impossibility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0E30-6E9F-2C35-63AE-98AA25F46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1F19-048A-4076-19DC-537E72669A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3866E71F-6477-F267-A4C2-8662F6CFC243}"/>
                  </a:ext>
                </a:extLst>
              </p:cNvPr>
              <p:cNvSpPr/>
              <p:nvPr/>
            </p:nvSpPr>
            <p:spPr>
              <a:xfrm>
                <a:off x="531770" y="1188309"/>
                <a:ext cx="8080460" cy="230792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(impossibility results: sample complexity).</a:t>
                </a:r>
              </a:p>
              <a:p>
                <a:pPr lvl="0" defTabSz="3134176">
                  <a:buClrTx/>
                  <a:defRPr/>
                </a:pPr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If the verifier instead has either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no query access to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𝑓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or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no query access to the PMF of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</a:t>
                </a:r>
              </a:p>
              <a:p>
                <a:pPr lvl="0" defTabSz="3134176">
                  <a:buClrTx/>
                  <a:defRPr/>
                </a:pP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then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α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≥1</m:t>
                    </m:r>
                  </m:oMath>
                </a14:m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𝜂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𝛼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𝜂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2000" b="0" i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</a:t>
                </a:r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refereed learner requires </a:t>
                </a:r>
                <a:r>
                  <a:rPr lang="en-US" sz="2000" b="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verifier sample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Ω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𝑐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𝜂</m:t>
                    </m:r>
                  </m:oMath>
                </a14:m>
                <a:r>
                  <a:rPr lang="en-US" sz="2000" b="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)</a:t>
                </a:r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3866E71F-6477-F267-A4C2-8662F6CFC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0" y="1188309"/>
                <a:ext cx="8080460" cy="2307926"/>
              </a:xfrm>
              <a:prstGeom prst="flowChartAlternateProcess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337">
                <a:extLst>
                  <a:ext uri="{FF2B5EF4-FFF2-40B4-BE49-F238E27FC236}">
                    <a16:creationId xmlns:a16="http://schemas.microsoft.com/office/drawing/2014/main" id="{DE644BBE-04FB-FEC5-37DB-277ADC38B0BD}"/>
                  </a:ext>
                </a:extLst>
              </p:cNvPr>
              <p:cNvSpPr/>
              <p:nvPr/>
            </p:nvSpPr>
            <p:spPr>
              <a:xfrm>
                <a:off x="4712938" y="1718947"/>
                <a:ext cx="2672885" cy="475172"/>
              </a:xfrm>
              <a:prstGeom prst="wedgeRoundRectCallout">
                <a:avLst>
                  <a:gd name="adj1" fmla="val -88570"/>
                  <a:gd name="adj2" fmla="val 45991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US" b="0" i="0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obtain</m:t>
                      </m:r>
                      <m:r>
                        <m:rPr>
                          <m:nor/>
                        </m:rPr>
                        <a:rPr lang="en-US" b="0" i="0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labels</m:t>
                      </m:r>
                      <m:r>
                        <m:rPr>
                          <m:nor/>
                        </m:rPr>
                        <a:rPr lang="en-US" b="0" i="0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b="0" i="0" kern="1200" dirty="0" smtClean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a:rPr lang="en-US" i="1" kern="12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𝑥</m:t>
                      </m:r>
                      <m:r>
                        <a:rPr lang="en-US" i="1" kern="12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∼</m:t>
                      </m:r>
                      <m:r>
                        <a:rPr lang="en-US" i="1" kern="12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𝒟</m:t>
                      </m:r>
                      <m:r>
                        <a:rPr lang="en-US" i="1" kern="12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kern="12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not</m:t>
                      </m:r>
                      <m:r>
                        <a:rPr lang="en-US" b="0" i="1" kern="12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kern="12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arbitrary</m:t>
                      </m:r>
                      <m:r>
                        <a:rPr lang="en-US" b="0" i="1" kern="12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a:rPr lang="en-US" b="0" i="1" kern="12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6" name="Rounded Rectangular Callout 337">
                <a:extLst>
                  <a:ext uri="{FF2B5EF4-FFF2-40B4-BE49-F238E27FC236}">
                    <a16:creationId xmlns:a16="http://schemas.microsoft.com/office/drawing/2014/main" id="{DE644BBE-04FB-FEC5-37DB-277ADC38B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938" y="1718947"/>
                <a:ext cx="2672885" cy="475172"/>
              </a:xfrm>
              <a:prstGeom prst="wedgeRoundRectCallout">
                <a:avLst>
                  <a:gd name="adj1" fmla="val -88570"/>
                  <a:gd name="adj2" fmla="val 45991"/>
                  <a:gd name="adj3" fmla="val 16667"/>
                </a:avLst>
              </a:prstGeom>
              <a:blipFill>
                <a:blip r:embed="rId3"/>
                <a:stretch>
                  <a:fillRect t="-5000" b="-100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13FB523E-CE37-86F5-5384-E77797DBD87F}"/>
                  </a:ext>
                </a:extLst>
              </p:cNvPr>
              <p:cNvSpPr/>
              <p:nvPr/>
            </p:nvSpPr>
            <p:spPr>
              <a:xfrm>
                <a:off x="5951537" y="2194119"/>
                <a:ext cx="2245309" cy="475172"/>
              </a:xfrm>
              <a:prstGeom prst="wedgeRoundRectCallout">
                <a:avLst>
                  <a:gd name="adj1" fmla="val -110494"/>
                  <a:gd name="adj2" fmla="val 14296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kern="1200" dirty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kern="1200" dirty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1200" dirty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sample</m:t>
                      </m:r>
                      <m:r>
                        <m:rPr>
                          <m:nor/>
                        </m:rPr>
                        <a:rPr lang="en-US" kern="1200" dirty="0">
                          <a:solidFill>
                            <a:schemeClr val="bg2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m:t> </m:t>
                      </m:r>
                      <m:r>
                        <a:rPr lang="en-US" i="1" kern="12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𝑥</m:t>
                      </m:r>
                      <m:r>
                        <a:rPr lang="en-US" i="1" kern="12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∼</m:t>
                      </m:r>
                      <m:r>
                        <a:rPr lang="en-US" i="1" kern="12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𝒟</m:t>
                      </m:r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13FB523E-CE37-86F5-5384-E77797DBD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7" y="2194119"/>
                <a:ext cx="2245309" cy="475172"/>
              </a:xfrm>
              <a:prstGeom prst="wedgeRoundRectCallout">
                <a:avLst>
                  <a:gd name="adj1" fmla="val -110494"/>
                  <a:gd name="adj2" fmla="val 1429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lternate Process 2">
                <a:extLst>
                  <a:ext uri="{FF2B5EF4-FFF2-40B4-BE49-F238E27FC236}">
                    <a16:creationId xmlns:a16="http://schemas.microsoft.com/office/drawing/2014/main" id="{E4746CA1-3273-63C5-2EFA-183E918C687F}"/>
                  </a:ext>
                </a:extLst>
              </p:cNvPr>
              <p:cNvSpPr/>
              <p:nvPr/>
            </p:nvSpPr>
            <p:spPr>
              <a:xfrm>
                <a:off x="531770" y="3612994"/>
                <a:ext cx="8080460" cy="1362789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(impossibility results: prover runtime).</a:t>
                </a:r>
              </a:p>
              <a:p>
                <a:pPr lvl="0" defTabSz="3134176">
                  <a:buClrTx/>
                  <a:defRPr/>
                </a:pP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20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0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𝑆𝐴𝑇</m:t>
                        </m:r>
                      </m:sub>
                    </m:sSub>
                    <m:d>
                      <m:dPr>
                        <m:ctrlPr>
                          <a:rPr lang="en-US" sz="20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i="1" kern="1200" dirty="0" err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𝑑</m:t>
                        </m:r>
                        <m:r>
                          <a:rPr lang="en-US" sz="2000" i="1" kern="1200" dirty="0" err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,</m:t>
                        </m:r>
                        <m:r>
                          <a:rPr lang="en-US" sz="2000" i="1" kern="1200" dirty="0" err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 the runtime of deciding SAT, </a:t>
                </a:r>
                <a:r>
                  <a:rPr lang="en-US" sz="2000" kern="1200" dirty="0" err="1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w.p.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at least 2/3, on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𝑑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variables and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𝑚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clauses. A prover in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𝛼</m:t>
                        </m:r>
                        <m:r>
                          <a:rPr lang="en-US" sz="20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 for arbitrary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𝑓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must have </a:t>
                </a: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Ω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𝑆𝐴𝑇</m:t>
                        </m:r>
                      </m:sub>
                    </m:sSub>
                    <m:r>
                      <a:rPr lang="en-US" sz="20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i="1" kern="12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𝑑</m:t>
                    </m:r>
                    <m:r>
                      <a:rPr lang="en-US" sz="2000" i="1" kern="12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</m:t>
                    </m:r>
                    <m:r>
                      <a:rPr lang="en-US" sz="2000" i="1" kern="12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𝑚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−1</m:t>
                    </m:r>
                    <m:r>
                      <a:rPr lang="en-US" sz="2000" b="0" i="1" kern="12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r>
                      <a:rPr lang="en-US" sz="2000" b="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𝑚</m:t>
                    </m:r>
                  </m:oMath>
                </a14:m>
                <a:r>
                  <a:rPr lang="en-US" sz="2000" b="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)</a:t>
                </a:r>
                <a:r>
                  <a:rPr lang="en-US" sz="2000" b="0" i="1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  <a:endParaRPr lang="en-US" sz="2000" b="0" i="1" kern="1200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8" name="Alternate Process 2">
                <a:extLst>
                  <a:ext uri="{FF2B5EF4-FFF2-40B4-BE49-F238E27FC236}">
                    <a16:creationId xmlns:a16="http://schemas.microsoft.com/office/drawing/2014/main" id="{E4746CA1-3273-63C5-2EFA-183E918C6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0" y="3612994"/>
                <a:ext cx="8080460" cy="1362789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744D534-6DF2-629E-A7CB-2DB576530D95}"/>
              </a:ext>
            </a:extLst>
          </p:cNvPr>
          <p:cNvSpPr/>
          <p:nvPr/>
        </p:nvSpPr>
        <p:spPr>
          <a:xfrm>
            <a:off x="4639803" y="161646"/>
            <a:ext cx="4406896" cy="840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Intuition:</a:t>
            </a:r>
            <a: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protocol with a purely multiplicative guarantee must distinguish zero-loss and small-loss inputs.</a:t>
            </a:r>
          </a:p>
        </p:txBody>
      </p:sp>
    </p:spTree>
    <p:extLst>
      <p:ext uri="{BB962C8B-B14F-4D97-AF65-F5344CB8AC3E}">
        <p14:creationId xmlns:p14="http://schemas.microsoft.com/office/powerpoint/2010/main" val="10493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build="allAtOnce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E6CD-6201-2979-CDB4-65465E08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Motivating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0D2BB-339F-13A5-1A68-E5688E8F8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92411"/>
            <a:ext cx="8832300" cy="3416400"/>
          </a:xfrm>
        </p:spPr>
        <p:txBody>
          <a:bodyPr>
            <a:normAutofit/>
          </a:bodyPr>
          <a:lstStyle/>
          <a:p>
            <a:r>
              <a:rPr lang="en-US" dirty="0"/>
              <a:t>Scientist wants to determine which protein structure-prediction model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BetaFold</a:t>
            </a:r>
            <a:r>
              <a:rPr lang="en-US" dirty="0"/>
              <a:t> or </a:t>
            </a:r>
            <a:r>
              <a:rPr lang="en-US" dirty="0" err="1"/>
              <a:t>GammaFold</a:t>
            </a:r>
            <a:r>
              <a:rPr lang="en-US" dirty="0"/>
              <a:t>) is better: </a:t>
            </a:r>
          </a:p>
          <a:p>
            <a:pPr lvl="1"/>
            <a:r>
              <a:rPr lang="en-US" sz="1800" dirty="0"/>
              <a:t>Knows the distribution over proteins of interest (e.g., the proteins</a:t>
            </a:r>
            <a:br>
              <a:rPr lang="en-US" sz="1800" dirty="0"/>
            </a:br>
            <a:r>
              <a:rPr lang="en-US" sz="1800" dirty="0"/>
              <a:t>involved in a specific metabolic pathway)</a:t>
            </a:r>
          </a:p>
          <a:p>
            <a:pPr lvl="1"/>
            <a:r>
              <a:rPr lang="en-US" sz="1800" dirty="0"/>
              <a:t>Has (expensive) method for obtaining labels (purify proteins,</a:t>
            </a:r>
            <a:br>
              <a:rPr lang="en-US" sz="1800" dirty="0"/>
            </a:br>
            <a:r>
              <a:rPr lang="en-US" sz="1800" dirty="0"/>
              <a:t>image with Cryo-EM).</a:t>
            </a:r>
          </a:p>
          <a:p>
            <a:r>
              <a:rPr lang="en-US" dirty="0"/>
              <a:t>Goal: minimize verifier experiments (queries to labeling function), running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7A1C5-2E0E-2A98-568A-D5967B5E47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78CE8-4C6B-0364-CE16-46EB63B9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18" y="3948269"/>
            <a:ext cx="2198148" cy="1198990"/>
          </a:xfrm>
          <a:prstGeom prst="rect">
            <a:avLst/>
          </a:prstGeom>
        </p:spPr>
      </p:pic>
      <p:pic>
        <p:nvPicPr>
          <p:cNvPr id="8" name="Picture 2" descr="Servers clipart Vectors - Download Free High-Quality Vectors from Freepik |  Freepik">
            <a:extLst>
              <a:ext uri="{FF2B5EF4-FFF2-40B4-BE49-F238E27FC236}">
                <a16:creationId xmlns:a16="http://schemas.microsoft.com/office/drawing/2014/main" id="{466A5408-785E-D5A1-2921-2AA3D7F0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10" y="3037452"/>
            <a:ext cx="1198990" cy="11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moji-timeline">
            <a:extLst>
              <a:ext uri="{FF2B5EF4-FFF2-40B4-BE49-F238E27FC236}">
                <a16:creationId xmlns:a16="http://schemas.microsoft.com/office/drawing/2014/main" id="{A9F16661-B300-9323-4EEA-5C3C90FD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55" y="3260964"/>
            <a:ext cx="1198991" cy="11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903E2507-8B25-D26B-B076-5A33E2BD2DC7}"/>
              </a:ext>
            </a:extLst>
          </p:cNvPr>
          <p:cNvSpPr/>
          <p:nvPr/>
        </p:nvSpPr>
        <p:spPr>
          <a:xfrm>
            <a:off x="4339364" y="3295166"/>
            <a:ext cx="1198990" cy="709918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401735E8-1055-3A76-B695-B5EDB328AEAC}"/>
              </a:ext>
            </a:extLst>
          </p:cNvPr>
          <p:cNvSpPr/>
          <p:nvPr/>
        </p:nvSpPr>
        <p:spPr>
          <a:xfrm>
            <a:off x="1702350" y="3691264"/>
            <a:ext cx="1527405" cy="239007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3927A9-5BA1-0906-F001-B6EFB16CC1CA}"/>
              </a:ext>
            </a:extLst>
          </p:cNvPr>
          <p:cNvGrpSpPr/>
          <p:nvPr/>
        </p:nvGrpSpPr>
        <p:grpSpPr>
          <a:xfrm>
            <a:off x="302257" y="3446524"/>
            <a:ext cx="1390650" cy="1390650"/>
            <a:chOff x="302257" y="3446524"/>
            <a:chExt cx="1390650" cy="13906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F5E01F-1821-A44F-1CD5-64C9FB5FC0AA}"/>
                </a:ext>
              </a:extLst>
            </p:cNvPr>
            <p:cNvSpPr/>
            <p:nvPr/>
          </p:nvSpPr>
          <p:spPr>
            <a:xfrm>
              <a:off x="302257" y="3446524"/>
              <a:ext cx="1390650" cy="139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emoji-timeline">
              <a:extLst>
                <a:ext uri="{FF2B5EF4-FFF2-40B4-BE49-F238E27FC236}">
                  <a16:creationId xmlns:a16="http://schemas.microsoft.com/office/drawing/2014/main" id="{1939C97A-D56D-93EF-C499-B8FCCDE38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75" y="3664977"/>
              <a:ext cx="530587" cy="53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emoji-timeline">
              <a:extLst>
                <a:ext uri="{FF2B5EF4-FFF2-40B4-BE49-F238E27FC236}">
                  <a16:creationId xmlns:a16="http://schemas.microsoft.com/office/drawing/2014/main" id="{3F97EFD8-B9F6-61B7-7E7F-36FD50F8B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81" y="4141849"/>
              <a:ext cx="630828" cy="630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emoji-timeline">
              <a:extLst>
                <a:ext uri="{FF2B5EF4-FFF2-40B4-BE49-F238E27FC236}">
                  <a16:creationId xmlns:a16="http://schemas.microsoft.com/office/drawing/2014/main" id="{64A86FC4-4C02-E727-43F8-4A5EF7222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81" y="3567460"/>
              <a:ext cx="585997" cy="58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443AEA-C921-6A03-F3D9-F584661C9247}"/>
                  </a:ext>
                </a:extLst>
              </p:cNvPr>
              <p:cNvSpPr/>
              <p:nvPr/>
            </p:nvSpPr>
            <p:spPr>
              <a:xfrm>
                <a:off x="4887583" y="4340628"/>
                <a:ext cx="827940" cy="6962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 b="0" i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443AEA-C921-6A03-F3D9-F584661C9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583" y="4340628"/>
                <a:ext cx="827940" cy="6962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36DC94-4FB4-FA2B-2281-16CAE3B3C10C}"/>
                  </a:ext>
                </a:extLst>
              </p:cNvPr>
              <p:cNvSpPr/>
              <p:nvPr/>
            </p:nvSpPr>
            <p:spPr>
              <a:xfrm>
                <a:off x="6063384" y="4340629"/>
                <a:ext cx="827940" cy="6962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800" b="0" i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36DC94-4FB4-FA2B-2281-16CAE3B3C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84" y="4340629"/>
                <a:ext cx="827940" cy="6962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470AB3C8-885E-AED0-4CD3-87BFC882A917}"/>
              </a:ext>
            </a:extLst>
          </p:cNvPr>
          <p:cNvSpPr/>
          <p:nvPr/>
        </p:nvSpPr>
        <p:spPr>
          <a:xfrm rot="1940469">
            <a:off x="4176472" y="4432502"/>
            <a:ext cx="747536" cy="239007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A6405FE7-91F8-A346-62B2-A8F814DBDDDD}"/>
              </a:ext>
            </a:extLst>
          </p:cNvPr>
          <p:cNvSpPr/>
          <p:nvPr/>
        </p:nvSpPr>
        <p:spPr>
          <a:xfrm rot="1248366">
            <a:off x="4356313" y="4179641"/>
            <a:ext cx="1699799" cy="239007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C90C-67B7-D85C-76CC-6852B34F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Impossibility: Query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F2C570-5D70-34A2-457A-766E099BE7B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3319546"/>
                <a:ext cx="8300530" cy="142855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Proof sketch (1):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, except on the all-0s input. </a:t>
                </a:r>
                <a:r>
                  <a:rPr lang="en-US" dirty="0"/>
                  <a:t>L</a:t>
                </a:r>
                <a:r>
                  <a:rPr lang="en-US" b="0" dirty="0"/>
                  <a:t>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.</a:t>
                </a:r>
              </a:p>
              <a:p>
                <a:pPr lvl="1"/>
                <a:r>
                  <a:rPr lang="en-US" sz="1800" b="0" dirty="0"/>
                  <a:t>Need to sample from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0" dirty="0"/>
                  <a:t> until we obtain that input.</a:t>
                </a:r>
              </a:p>
              <a:p>
                <a:r>
                  <a:rPr lang="en-US" dirty="0"/>
                  <a:t>Proof sketch (2):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1800" dirty="0"/>
                  <a:t> uniform, except mass 0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Need to sample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1800" dirty="0"/>
                  <a:t> until either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F2C570-5D70-34A2-457A-766E099BE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3319546"/>
                <a:ext cx="8300530" cy="1428556"/>
              </a:xfrm>
              <a:blipFill>
                <a:blip r:embed="rId2"/>
                <a:stretch>
                  <a:fillRect b="-26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73367-392D-0BA2-4C73-64903346E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A65C2F1F-A8E1-C40B-46BC-B8584F3476CA}"/>
                  </a:ext>
                </a:extLst>
              </p:cNvPr>
              <p:cNvSpPr/>
              <p:nvPr/>
            </p:nvSpPr>
            <p:spPr>
              <a:xfrm>
                <a:off x="531770" y="1011620"/>
                <a:ext cx="8080460" cy="230792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(impossibility results: sample complexity).</a:t>
                </a:r>
              </a:p>
              <a:p>
                <a:pPr lvl="0" defTabSz="3134176">
                  <a:buClrTx/>
                  <a:defRPr/>
                </a:pPr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If the verifier instead has either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no query access to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𝑓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or</a:t>
                </a:r>
              </a:p>
              <a:p>
                <a:pPr marL="457200" lvl="0" indent="-457200" defTabSz="3134176">
                  <a:buClrTx/>
                  <a:buAutoNum type="arabicPeriod"/>
                  <a:defRPr/>
                </a:pP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no query access to the PMF of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</a:t>
                </a:r>
              </a:p>
              <a:p>
                <a:pPr lvl="0" defTabSz="3134176">
                  <a:buClrTx/>
                  <a:defRPr/>
                </a:pP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then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α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≥1</m:t>
                    </m:r>
                  </m:oMath>
                </a14:m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𝜂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𝛼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𝜂</m:t>
                    </m:r>
                    <m:r>
                      <a:rPr lang="en-US" sz="2000" b="0" i="1" kern="12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2000" b="0" i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</a:t>
                </a:r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refereed learner requires </a:t>
                </a:r>
                <a:r>
                  <a:rPr lang="en-US" sz="2000" b="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verifier sample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Ω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𝑐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r>
                      <a:rPr lang="en-US" sz="20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𝜂</m:t>
                    </m:r>
                  </m:oMath>
                </a14:m>
                <a:r>
                  <a:rPr lang="en-US" sz="2000" b="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)</a:t>
                </a:r>
                <a:r>
                  <a:rPr lang="en-US" sz="2000" b="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Alternate Process 2">
                <a:extLst>
                  <a:ext uri="{FF2B5EF4-FFF2-40B4-BE49-F238E27FC236}">
                    <a16:creationId xmlns:a16="http://schemas.microsoft.com/office/drawing/2014/main" id="{A65C2F1F-A8E1-C40B-46BC-B8584F347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0" y="1011620"/>
                <a:ext cx="8080460" cy="2307926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CBC1-8D83-046A-7CA1-1BEB1340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Impossibility: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CBFBED0-C527-DFEE-41C7-F39DE658E64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571749"/>
                <a:ext cx="8520600" cy="19971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Proof sketch: given CNF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variables.</a:t>
                </a:r>
              </a:p>
              <a:p>
                <a:r>
                  <a:rPr lang="en-US" dirty="0"/>
                  <a:t>Create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u.a.r.</a:t>
                </a:r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SAT: then outputs the formula corresponding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w.p.</a:t>
                </a:r>
                <a:r>
                  <a:rPr lang="en-US" dirty="0"/>
                  <a:t> at least 2/3</a:t>
                </a:r>
                <a:br>
                  <a:rPr lang="en-US" dirty="0"/>
                </a:br>
                <a:r>
                  <a:rPr lang="en-US" dirty="0"/>
                  <a:t>(nonzero loss on at least one input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not SAT: outputs uniformly random formula (no loss).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CBFBED0-C527-DFEE-41C7-F39DE658E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571749"/>
                <a:ext cx="8520600" cy="1997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D1038-42AD-D9BA-8DA3-B481706069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84312234-26A5-1CD1-C700-3F9B67698647}"/>
                  </a:ext>
                </a:extLst>
              </p:cNvPr>
              <p:cNvSpPr/>
              <p:nvPr/>
            </p:nvSpPr>
            <p:spPr>
              <a:xfrm>
                <a:off x="691889" y="1032591"/>
                <a:ext cx="8080460" cy="1362789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C000">
                      <a:tint val="50000"/>
                      <a:satMod val="300000"/>
                    </a:srgbClr>
                  </a:gs>
                  <a:gs pos="35000">
                    <a:srgbClr val="FFC000">
                      <a:tint val="37000"/>
                      <a:satMod val="300000"/>
                    </a:srgbClr>
                  </a:gs>
                  <a:gs pos="100000">
                    <a:srgbClr val="FFC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defTabSz="3134176">
                  <a:buClrTx/>
                  <a:defRPr/>
                </a:pPr>
                <a:r>
                  <a:rPr lang="en-US" sz="2000" b="1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Lemma (impossibility results: prover runtime).</a:t>
                </a:r>
              </a:p>
              <a:p>
                <a:pPr lvl="0" defTabSz="3134176">
                  <a:buClrTx/>
                  <a:defRPr/>
                </a:pP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20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0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𝑆𝐴𝑇</m:t>
                        </m:r>
                      </m:sub>
                    </m:sSub>
                    <m:d>
                      <m:dPr>
                        <m:ctrlPr>
                          <a:rPr lang="en-US" sz="20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i="1" kern="1200" dirty="0" err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𝑑</m:t>
                        </m:r>
                        <m:r>
                          <a:rPr lang="en-US" sz="2000" i="1" kern="1200" dirty="0" err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,</m:t>
                        </m:r>
                        <m:r>
                          <a:rPr lang="en-US" sz="2000" i="1" kern="1200" dirty="0" err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 the runtime of deciding SAT, </a:t>
                </a:r>
                <a:r>
                  <a:rPr lang="en-US" sz="2000" kern="1200" dirty="0" err="1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w.p.</a:t>
                </a:r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at least 2/3, on </a:t>
                </a:r>
                <a14:m>
                  <m:oMath xmlns:m="http://schemas.openxmlformats.org/officeDocument/2006/math">
                    <m:r>
                      <a:rPr lang="en-US" sz="2000" i="1" kern="1200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𝑑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variables and </a:t>
                </a:r>
                <a14:m>
                  <m:oMath xmlns:m="http://schemas.openxmlformats.org/officeDocument/2006/math">
                    <m:r>
                      <a:rPr lang="en-US" sz="2000" i="1" kern="1200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𝑚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clauses. A prover in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sz="20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𝛼</m:t>
                        </m:r>
                        <m:r>
                          <a:rPr lang="en-US" sz="20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-refereed learning protocol for arbitrary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𝑓</m:t>
                    </m:r>
                  </m:oMath>
                </a14:m>
                <a:r>
                  <a:rPr lang="en-US" sz="2000" kern="120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must have </a:t>
                </a:r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Ω</m:t>
                    </m:r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000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𝑆𝐴𝑇</m:t>
                        </m:r>
                      </m:sub>
                    </m:sSub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2000" i="1" kern="12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𝑑</m:t>
                    </m:r>
                    <m:r>
                      <a:rPr lang="en-US" sz="2000" i="1" kern="12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</m:t>
                    </m:r>
                    <m:r>
                      <a:rPr lang="en-US" sz="2000" i="1" kern="12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𝑚</m:t>
                    </m:r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−1</m:t>
                    </m:r>
                    <m:r>
                      <a:rPr lang="en-US" sz="2000" i="1" kern="12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r>
                      <a:rPr lang="en-US" sz="2000" i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𝑚</m:t>
                    </m:r>
                  </m:oMath>
                </a14:m>
                <a:r>
                  <a:rPr lang="en-US" sz="2000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)</a:t>
                </a:r>
                <a:r>
                  <a:rPr lang="en-US" sz="2000" i="1" kern="1200" dirty="0">
                    <a:solidFill>
                      <a:srgbClr val="C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  <a:endParaRPr lang="en-US" sz="2000" i="1" kern="1200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5" name="Alternate Process 2">
                <a:extLst>
                  <a:ext uri="{FF2B5EF4-FFF2-40B4-BE49-F238E27FC236}">
                    <a16:creationId xmlns:a16="http://schemas.microsoft.com/office/drawing/2014/main" id="{84312234-26A5-1CD1-C700-3F9B67698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9" y="1032591"/>
                <a:ext cx="8080460" cy="1362789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30E3-52E4-955F-9400-9DA86190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695BC-2612-5E5A-2D3D-61975353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take the refereed model beyond fully-specified, deterministic computations.</a:t>
            </a:r>
          </a:p>
          <a:p>
            <a:r>
              <a:rPr lang="en-US" dirty="0"/>
              <a:t>Show this framework gives us strong guarantees for comparing ML models.</a:t>
            </a:r>
          </a:p>
          <a:p>
            <a:endParaRPr lang="en-US" dirty="0"/>
          </a:p>
          <a:p>
            <a:r>
              <a:rPr lang="en-US" dirty="0"/>
              <a:t>Doubly efficient protocols? Partial answer here!</a:t>
            </a:r>
          </a:p>
          <a:p>
            <a:r>
              <a:rPr lang="en-US" dirty="0"/>
              <a:t>Can this refereed model be applied to other settings?</a:t>
            </a:r>
          </a:p>
          <a:p>
            <a:pPr lvl="1"/>
            <a:r>
              <a:rPr lang="en-US" sz="1800" dirty="0"/>
              <a:t>Property testing</a:t>
            </a:r>
          </a:p>
          <a:p>
            <a:pPr lvl="1"/>
            <a:r>
              <a:rPr lang="en-US" sz="1800" dirty="0"/>
              <a:t>Learning with a noisy ground truth</a:t>
            </a:r>
          </a:p>
          <a:p>
            <a:pPr lvl="1"/>
            <a:r>
              <a:rPr lang="en-US" sz="1800" dirty="0"/>
              <a:t>Refereed learning for generative models</a:t>
            </a:r>
          </a:p>
          <a:p>
            <a:r>
              <a:rPr lang="en-US" dirty="0"/>
              <a:t>Formalizing connections between honest-prover and competing prover settings.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82B5D-72D8-E64F-D1A2-742FF8B71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5" name="Rounded Rectangular Callout 337">
            <a:extLst>
              <a:ext uri="{FF2B5EF4-FFF2-40B4-BE49-F238E27FC236}">
                <a16:creationId xmlns:a16="http://schemas.microsoft.com/office/drawing/2014/main" id="{0D788BCD-77DF-0F64-C739-A1349448A155}"/>
              </a:ext>
            </a:extLst>
          </p:cNvPr>
          <p:cNvSpPr/>
          <p:nvPr/>
        </p:nvSpPr>
        <p:spPr>
          <a:xfrm>
            <a:off x="5656217" y="2860675"/>
            <a:ext cx="3176083" cy="916167"/>
          </a:xfrm>
          <a:prstGeom prst="wedgeRoundRectCallout">
            <a:avLst>
              <a:gd name="adj1" fmla="val 41434"/>
              <a:gd name="adj2" fmla="val -3388"/>
              <a:gd name="adj3" fmla="val 16667"/>
            </a:avLst>
          </a:prstGeom>
          <a:solidFill>
            <a:srgbClr val="FEF4E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2000"/>
            </a:pPr>
            <a:r>
              <a:rPr lang="en-US" sz="2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 </a:t>
            </a:r>
            <a:r>
              <a:rPr lang="en-US" sz="20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arXiv</a:t>
            </a:r>
            <a:endParaRPr lang="en-US" sz="20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buSzPts val="2000"/>
            </a:pPr>
            <a:r>
              <a:rPr lang="en-US" sz="2000" b="1" dirty="0" err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arxiv.org</a:t>
            </a:r>
            <a:r>
              <a:rPr lang="en-US" sz="2000" b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/abs/2510.05440</a:t>
            </a:r>
          </a:p>
        </p:txBody>
      </p:sp>
    </p:spTree>
    <p:extLst>
      <p:ext uri="{BB962C8B-B14F-4D97-AF65-F5344CB8AC3E}">
        <p14:creationId xmlns:p14="http://schemas.microsoft.com/office/powerpoint/2010/main" val="413020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69352D-527B-EDB9-7DCC-BC5DB37F8176}"/>
              </a:ext>
            </a:extLst>
          </p:cNvPr>
          <p:cNvSpPr/>
          <p:nvPr/>
        </p:nvSpPr>
        <p:spPr>
          <a:xfrm>
            <a:off x="856400" y="2209354"/>
            <a:ext cx="7431199" cy="806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A97CB-91C6-2494-8BC8-0704C86F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The Learning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264440-1337-89BE-FF28-4FC8F256663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68425"/>
                <a:ext cx="8520600" cy="2446935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</a:rPr>
                  <a:t>Distribution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bg2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bg2"/>
                  </a:solidFill>
                </a:endParaRP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Ground truth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2000" dirty="0">
                  <a:solidFill>
                    <a:schemeClr val="bg2"/>
                  </a:solidFill>
                </a:endParaRPr>
              </a:p>
              <a:p>
                <a:pPr marL="114300" indent="0">
                  <a:buNone/>
                </a:pPr>
                <a:endParaRPr lang="en-US" sz="2000" dirty="0">
                  <a:solidFill>
                    <a:schemeClr val="bg2"/>
                  </a:solidFill>
                </a:endParaRPr>
              </a:p>
              <a:p>
                <a:pPr marL="114300" indent="0" algn="ctr">
                  <a:buNone/>
                </a:pPr>
                <a:r>
                  <a:rPr lang="en-US" sz="2000" b="1" dirty="0">
                    <a:solidFill>
                      <a:schemeClr val="bg2"/>
                    </a:solidFill>
                  </a:rPr>
                  <a:t>Task:</a:t>
                </a:r>
                <a:r>
                  <a:rPr lang="en-US" sz="2000" dirty="0">
                    <a:solidFill>
                      <a:schemeClr val="bg2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minimizing</a:t>
                </a:r>
                <a:br>
                  <a:rPr lang="en-US" sz="2000" b="1" dirty="0">
                    <a:solidFill>
                      <a:schemeClr val="bg2"/>
                    </a:solidFill>
                  </a:rPr>
                </a:br>
                <a:r>
                  <a:rPr lang="en-US" sz="2000" dirty="0">
                    <a:solidFill>
                      <a:schemeClr val="bg2"/>
                    </a:solidFill>
                  </a:rPr>
                  <a:t>some e</a:t>
                </a:r>
                <a:r>
                  <a:rPr lang="en-US" sz="2000" b="0" dirty="0">
                    <a:solidFill>
                      <a:schemeClr val="bg2"/>
                    </a:solidFill>
                  </a:rPr>
                  <a:t>xpected loss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bg2"/>
                    </a:solidFill>
                  </a:rPr>
                  <a:t>,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000" b="0" dirty="0">
                    <a:solidFill>
                      <a:schemeClr val="bg2"/>
                    </a:solidFill>
                  </a:rPr>
                  <a:t>.</a:t>
                </a:r>
              </a:p>
              <a:p>
                <a:pPr marL="114300" indent="0" algn="ctr">
                  <a:buNone/>
                </a:pPr>
                <a:endParaRPr lang="en-US" sz="2000" b="0" dirty="0">
                  <a:solidFill>
                    <a:schemeClr val="bg2"/>
                  </a:solidFill>
                </a:endParaRPr>
              </a:p>
              <a:p>
                <a:pPr marL="114300" indent="0" algn="just">
                  <a:buNone/>
                </a:pPr>
                <a:endParaRPr lang="en-US" sz="2000" dirty="0">
                  <a:solidFill>
                    <a:schemeClr val="bg2"/>
                  </a:solidFill>
                </a:endParaRPr>
              </a:p>
              <a:p>
                <a:pPr marL="114300" indent="0" algn="just">
                  <a:buNone/>
                </a:pPr>
                <a:r>
                  <a:rPr lang="en-US" sz="2000" dirty="0">
                    <a:solidFill>
                      <a:schemeClr val="bg2"/>
                    </a:solidFill>
                  </a:rPr>
                  <a:t>Example: zero-one loss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’)=1</m:t>
                    </m:r>
                  </m:oMath>
                </a14:m>
                <a:r>
                  <a:rPr lang="en-US" sz="2000" b="0" i="1" dirty="0">
                    <a:solidFill>
                      <a:schemeClr val="bg2"/>
                    </a:solidFill>
                  </a:rPr>
                  <a:t> </a:t>
                </a:r>
                <a:r>
                  <a:rPr lang="en-US" sz="2000" b="0" dirty="0" err="1">
                    <a:solidFill>
                      <a:schemeClr val="bg2"/>
                    </a:solidFill>
                  </a:rPr>
                  <a:t>iff</a:t>
                </a:r>
                <a:r>
                  <a:rPr lang="en-US" sz="2000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0" i="1" dirty="0">
                    <a:solidFill>
                      <a:schemeClr val="bg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264440-1337-89BE-FF28-4FC8F25666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68425"/>
                <a:ext cx="8520600" cy="2446935"/>
              </a:xfrm>
              <a:blipFill>
                <a:blip r:embed="rId3"/>
                <a:stretch>
                  <a:fillRect b="-24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038CD-93D4-84D9-234C-226FBCD5D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8F189F2A-DE56-970C-7C51-D76CA96F1852}"/>
                  </a:ext>
                </a:extLst>
              </p:cNvPr>
              <p:cNvSpPr/>
              <p:nvPr/>
            </p:nvSpPr>
            <p:spPr>
              <a:xfrm>
                <a:off x="2093878" y="3209026"/>
                <a:ext cx="2978453" cy="402014"/>
              </a:xfrm>
              <a:prstGeom prst="wedgeRoundRectCallout">
                <a:avLst>
                  <a:gd name="adj1" fmla="val 19224"/>
                  <a:gd name="adj2" fmla="val -116458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ℓ(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1600" b="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8F189F2A-DE56-970C-7C51-D76CA96F1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878" y="3209026"/>
                <a:ext cx="2978453" cy="402014"/>
              </a:xfrm>
              <a:prstGeom prst="wedgeRoundRectCallout">
                <a:avLst>
                  <a:gd name="adj1" fmla="val 19224"/>
                  <a:gd name="adj2" fmla="val -116458"/>
                  <a:gd name="adj3" fmla="val 16667"/>
                </a:avLst>
              </a:prstGeom>
              <a:blipFill>
                <a:blip r:embed="rId4"/>
                <a:stretch>
                  <a:fillRect b="-178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D39B-7D97-987E-85C7-EF98BC8B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Verifiable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F58C75-25BD-4227-A8F3-880B5C6707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60732" y="1162202"/>
                <a:ext cx="5226655" cy="34164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Without prover: </a:t>
                </a:r>
                <a:r>
                  <a:rPr lang="en-US" dirty="0"/>
                  <a:t>approximating loss up to additive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done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b="1" dirty="0"/>
                  <a:t>With prover: </a:t>
                </a:r>
                <a:r>
                  <a:rPr lang="en-US" dirty="0">
                    <a:solidFill>
                      <a:srgbClr val="0070C0"/>
                    </a:solidFill>
                  </a:rPr>
                  <a:t>[Goldwasser </a:t>
                </a:r>
                <a:r>
                  <a:rPr lang="en-US" dirty="0" err="1">
                    <a:solidFill>
                      <a:srgbClr val="0070C0"/>
                    </a:solidFill>
                  </a:rPr>
                  <a:t>Rothblum</a:t>
                </a:r>
                <a:r>
                  <a:rPr lang="en-US" dirty="0">
                    <a:solidFill>
                      <a:srgbClr val="0070C0"/>
                    </a:solidFill>
                  </a:rPr>
                  <a:t> Shafer </a:t>
                </a:r>
                <a:r>
                  <a:rPr lang="en-US" dirty="0" err="1">
                    <a:solidFill>
                      <a:srgbClr val="0070C0"/>
                    </a:solidFill>
                  </a:rPr>
                  <a:t>Yehudayoff</a:t>
                </a:r>
                <a:r>
                  <a:rPr lang="en-US" dirty="0">
                    <a:solidFill>
                      <a:srgbClr val="0070C0"/>
                    </a:solidFill>
                  </a:rPr>
                  <a:t> ’21] </a:t>
                </a:r>
                <a:r>
                  <a:rPr lang="en-US" dirty="0"/>
                  <a:t>describe a class with VC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</a:t>
                </a:r>
              </a:p>
              <a:p>
                <a:pPr lvl="1"/>
                <a:r>
                  <a:rPr lang="en-US" sz="18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samples for learning</a:t>
                </a:r>
              </a:p>
              <a:p>
                <a:pPr lvl="1"/>
                <a:r>
                  <a:rPr lang="en-US" sz="1800" dirty="0"/>
                  <a:t>Can be verified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 samples.</a:t>
                </a:r>
              </a:p>
              <a:p>
                <a:pPr lvl="1"/>
                <a:r>
                  <a:rPr lang="en-US" sz="1800" b="1" dirty="0"/>
                  <a:t>Impossibility results: </a:t>
                </a:r>
                <a:r>
                  <a:rPr lang="en-US" sz="1800" dirty="0"/>
                  <a:t>identify class with VC dimension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that is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learnable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samples</a:t>
                </a:r>
                <a:r>
                  <a:rPr lang="en-US" sz="1800" dirty="0"/>
                  <a:t> and </a:t>
                </a:r>
                <a:r>
                  <a:rPr lang="en-US" sz="1800" dirty="0">
                    <a:solidFill>
                      <a:srgbClr val="C00000"/>
                    </a:solidFill>
                  </a:rPr>
                  <a:t>verifiable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samples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F58C75-25BD-4227-A8F3-880B5C670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60732" y="1162202"/>
                <a:ext cx="5226655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27C8F-98AA-25C4-F1F6-F121942ED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40D2AB-8F39-B8AC-DA33-00FAA879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4" y="3172775"/>
            <a:ext cx="1183124" cy="11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BC665AB8-DA70-2DF3-548C-66067E56B4B2}"/>
              </a:ext>
            </a:extLst>
          </p:cNvPr>
          <p:cNvSpPr/>
          <p:nvPr/>
        </p:nvSpPr>
        <p:spPr>
          <a:xfrm>
            <a:off x="6696562" y="3773347"/>
            <a:ext cx="908994" cy="25796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rvers clipart Vectors - Download Free High-Quality Vectors from Freepik |  Freepik">
            <a:extLst>
              <a:ext uri="{FF2B5EF4-FFF2-40B4-BE49-F238E27FC236}">
                <a16:creationId xmlns:a16="http://schemas.microsoft.com/office/drawing/2014/main" id="{EC42D71F-F215-D681-FEB0-BDB0FF08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40" y="3050955"/>
            <a:ext cx="1703637" cy="1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F7F19B-EBBA-B178-2FEF-0DA25672C525}"/>
                  </a:ext>
                </a:extLst>
              </p:cNvPr>
              <p:cNvSpPr/>
              <p:nvPr/>
            </p:nvSpPr>
            <p:spPr>
              <a:xfrm>
                <a:off x="6345383" y="445025"/>
                <a:ext cx="1799677" cy="187473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0" i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F7F19B-EBBA-B178-2FEF-0DA25672C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383" y="445025"/>
                <a:ext cx="1799677" cy="1874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8157D353-0CB8-DFC6-7D72-E58C1082ED77}"/>
              </a:ext>
            </a:extLst>
          </p:cNvPr>
          <p:cNvSpPr/>
          <p:nvPr/>
        </p:nvSpPr>
        <p:spPr>
          <a:xfrm rot="2877096">
            <a:off x="7329801" y="2527678"/>
            <a:ext cx="908994" cy="4852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59F1E7-0603-6CAB-11A5-65A9D8B2D65B}"/>
              </a:ext>
            </a:extLst>
          </p:cNvPr>
          <p:cNvCxnSpPr>
            <a:stCxn id="5" idx="0"/>
          </p:cNvCxnSpPr>
          <p:nvPr/>
        </p:nvCxnSpPr>
        <p:spPr>
          <a:xfrm flipV="1">
            <a:off x="6129916" y="2407534"/>
            <a:ext cx="591562" cy="76524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3BB789-29E7-F9E6-4D38-8BEC753ECB48}"/>
                  </a:ext>
                </a:extLst>
              </p:cNvPr>
              <p:cNvSpPr/>
              <p:nvPr/>
            </p:nvSpPr>
            <p:spPr>
              <a:xfrm>
                <a:off x="5124384" y="1833666"/>
                <a:ext cx="827940" cy="6962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b="0" i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3BB789-29E7-F9E6-4D38-8BEC753EC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384" y="1833666"/>
                <a:ext cx="827940" cy="696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125E86-6B18-2311-4AD7-796DB47B8C4D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5538354" y="2602539"/>
            <a:ext cx="331121" cy="69155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A4D27-8D93-E567-1480-79ADC20F9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281277-728E-6409-FA89-E5DC157302B8}"/>
              </a:ext>
            </a:extLst>
          </p:cNvPr>
          <p:cNvSpPr/>
          <p:nvPr/>
        </p:nvSpPr>
        <p:spPr>
          <a:xfrm>
            <a:off x="407874" y="1001688"/>
            <a:ext cx="8328251" cy="991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7DC6F-5420-8B17-8CE8-25FC421D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34165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D8212-824E-68CF-C75E-B714B348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41400"/>
            <a:ext cx="8520600" cy="35602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Initiate an investigation of </a:t>
            </a:r>
            <a:r>
              <a:rPr lang="en-US" sz="2400" b="1" dirty="0">
                <a:solidFill>
                  <a:srgbClr val="C00000"/>
                </a:solidFill>
              </a:rPr>
              <a:t>refereed learning</a:t>
            </a:r>
            <a:r>
              <a:rPr lang="en-US" sz="2400" dirty="0">
                <a:solidFill>
                  <a:schemeClr val="bg2"/>
                </a:solidFill>
              </a:rPr>
              <a:t>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a model for </a:t>
            </a:r>
            <a:r>
              <a:rPr lang="en-US" sz="2400" dirty="0">
                <a:solidFill>
                  <a:srgbClr val="C00000"/>
                </a:solidFill>
              </a:rPr>
              <a:t>verifiable machine learning in the two-prover setting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</a:p>
          <a:p>
            <a:pPr marL="11430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Define the </a:t>
            </a:r>
            <a:r>
              <a:rPr lang="en-US" sz="2400" dirty="0">
                <a:solidFill>
                  <a:srgbClr val="C00000"/>
                </a:solidFill>
              </a:rPr>
              <a:t>model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Algorithmic toolkit </a:t>
            </a:r>
            <a:r>
              <a:rPr lang="en-US" sz="2400" dirty="0">
                <a:solidFill>
                  <a:schemeClr val="bg2"/>
                </a:solidFill>
              </a:rPr>
              <a:t>for refereed learning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Refereed learning protocols</a:t>
            </a:r>
            <a:r>
              <a:rPr lang="en-US" sz="2400" dirty="0">
                <a:solidFill>
                  <a:schemeClr val="bg2"/>
                </a:solidFill>
              </a:rPr>
              <a:t> via the toolkit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Impossibility </a:t>
            </a:r>
            <a:r>
              <a:rPr lang="en-US" sz="2400" dirty="0">
                <a:solidFill>
                  <a:schemeClr val="bg2"/>
                </a:solidFill>
              </a:rPr>
              <a:t>results and </a:t>
            </a:r>
            <a:r>
              <a:rPr lang="en-US" sz="2400" dirty="0">
                <a:solidFill>
                  <a:srgbClr val="C00000"/>
                </a:solidFill>
              </a:rPr>
              <a:t>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0BB63-178B-186C-3B50-159F803787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44CE6C-F8CD-1DD1-FD52-44153EF95B55}"/>
              </a:ext>
            </a:extLst>
          </p:cNvPr>
          <p:cNvGrpSpPr/>
          <p:nvPr/>
        </p:nvGrpSpPr>
        <p:grpSpPr>
          <a:xfrm>
            <a:off x="407874" y="2081981"/>
            <a:ext cx="8076260" cy="427217"/>
            <a:chOff x="3002279" y="1849470"/>
            <a:chExt cx="5198569" cy="5548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1168E3-6130-8102-2537-D14CD54FE18D}"/>
                </a:ext>
              </a:extLst>
            </p:cNvPr>
            <p:cNvSpPr/>
            <p:nvPr/>
          </p:nvSpPr>
          <p:spPr>
            <a:xfrm>
              <a:off x="3002280" y="1855671"/>
              <a:ext cx="5198568" cy="5486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891F05-25EA-621C-53BF-F748C3C7DDFD}"/>
                </a:ext>
              </a:extLst>
            </p:cNvPr>
            <p:cNvSpPr/>
            <p:nvPr/>
          </p:nvSpPr>
          <p:spPr>
            <a:xfrm>
              <a:off x="3002279" y="1849470"/>
              <a:ext cx="5198568" cy="548640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61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10E5-A478-34D4-FE5C-98823AA3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Prior Work with Two Provers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D81D272-18CB-0F1E-0B93-A23AF426509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4500" y="863550"/>
                <a:ext cx="8734999" cy="3416400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[Feige Kilian ’97] </a:t>
                </a:r>
                <a:r>
                  <a:rPr lang="en-US" dirty="0">
                    <a:solidFill>
                      <a:schemeClr val="bg2"/>
                    </a:solidFill>
                  </a:rPr>
                  <a:t>showed that EXPTIME can be decided by</a:t>
                </a:r>
                <a:r>
                  <a:rPr lang="en-US" dirty="0"/>
                  <a:t> two competing provers and a poly-time verifier (“referee”).</a:t>
                </a:r>
              </a:p>
              <a:p>
                <a:pPr lvl="1"/>
                <a:r>
                  <a:rPr lang="en-US" sz="1800" dirty="0"/>
                  <a:t>Two provers with two opposite claims: one is honest, other is cheating. </a:t>
                </a:r>
              </a:p>
              <a:p>
                <a:endParaRPr lang="en-US" dirty="0"/>
              </a:p>
              <a:p>
                <a:r>
                  <a:rPr lang="en-US" dirty="0"/>
                  <a:t>Refereed delegation of computation </a:t>
                </a:r>
                <a:r>
                  <a:rPr lang="en-US" dirty="0">
                    <a:solidFill>
                      <a:srgbClr val="0070C0"/>
                    </a:solidFill>
                  </a:rPr>
                  <a:t>[Canetti Riva </a:t>
                </a:r>
                <a:r>
                  <a:rPr lang="en-US" dirty="0" err="1">
                    <a:solidFill>
                      <a:srgbClr val="0070C0"/>
                    </a:solidFill>
                  </a:rPr>
                  <a:t>Rothblum</a:t>
                </a:r>
                <a:r>
                  <a:rPr lang="en-US" dirty="0">
                    <a:solidFill>
                      <a:srgbClr val="0070C0"/>
                    </a:solidFill>
                  </a:rPr>
                  <a:t> ’11; Kol Raz ’13]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can verify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computation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.</a:t>
                </a:r>
              </a:p>
              <a:p>
                <a:pPr lvl="1"/>
                <a:r>
                  <a:rPr lang="en-US" sz="1800" dirty="0"/>
                  <a:t>Assumes (at least) one honest prover.</a:t>
                </a:r>
              </a:p>
              <a:p>
                <a:pPr marL="596900" lvl="1" indent="0">
                  <a:buNone/>
                </a:pPr>
                <a:endParaRPr lang="en-US" sz="1800" dirty="0"/>
              </a:p>
              <a:p>
                <a:r>
                  <a:rPr lang="en-US" dirty="0"/>
                  <a:t>Intuitive connection between one honest prover and competing provers: settings are equivalent, with appropriate incentive structure. (Open question: formalize this.)</a:t>
                </a:r>
              </a:p>
              <a:p>
                <a:pPr lvl="1"/>
                <a:r>
                  <a:rPr lang="en-US" sz="1800" dirty="0"/>
                  <a:t>Industry deployment in Verde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[Arun Arnaud Titov et al. ’25]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D81D272-18CB-0F1E-0B93-A23AF4265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4500" y="863550"/>
                <a:ext cx="8734999" cy="3416400"/>
              </a:xfrm>
              <a:blipFill>
                <a:blip r:embed="rId3"/>
                <a:stretch>
                  <a:fillRect r="-727" b="-8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6FF06-0AA8-CCEA-2C8C-CD08898204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35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6D4C-F3FB-3551-FAC3-1AC20115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4A434-29E5-3B30-8244-DA6889F0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734999" cy="3416400"/>
          </a:xfrm>
        </p:spPr>
        <p:txBody>
          <a:bodyPr>
            <a:normAutofit/>
          </a:bodyPr>
          <a:lstStyle/>
          <a:p>
            <a:r>
              <a:rPr lang="en-US" dirty="0"/>
              <a:t>Prior work only considers </a:t>
            </a:r>
            <a:r>
              <a:rPr lang="en-US" dirty="0">
                <a:solidFill>
                  <a:srgbClr val="C00000"/>
                </a:solidFill>
              </a:rPr>
              <a:t>verifying fully-specified, deterministic computations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sz="1800" dirty="0"/>
              <a:t>Refereed delegation of computation </a:t>
            </a:r>
            <a:r>
              <a:rPr lang="en-US" sz="1800" dirty="0">
                <a:solidFill>
                  <a:srgbClr val="0070C0"/>
                </a:solidFill>
              </a:rPr>
              <a:t>[Canetti Riva </a:t>
            </a:r>
            <a:r>
              <a:rPr lang="en-US" sz="1800" dirty="0" err="1">
                <a:solidFill>
                  <a:srgbClr val="0070C0"/>
                </a:solidFill>
              </a:rPr>
              <a:t>Rothblum</a:t>
            </a:r>
            <a:r>
              <a:rPr lang="en-US" sz="1800" dirty="0">
                <a:solidFill>
                  <a:srgbClr val="0070C0"/>
                </a:solidFill>
              </a:rPr>
              <a:t> ’11]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verifier specifies the desired computation with a Turing machine.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[Feige Kilian ’97]</a:t>
            </a:r>
            <a:r>
              <a:rPr lang="en-US" sz="1800" dirty="0">
                <a:solidFill>
                  <a:schemeClr val="bg2"/>
                </a:solidFill>
              </a:rPr>
              <a:t> tests for membership in a language. </a:t>
            </a:r>
          </a:p>
          <a:p>
            <a:pPr lvl="1"/>
            <a:endParaRPr lang="en-US" sz="1800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Mismatched with verifiable learning:</a:t>
            </a:r>
            <a:r>
              <a:rPr lang="en-US" dirty="0">
                <a:solidFill>
                  <a:schemeClr val="bg2"/>
                </a:solidFill>
              </a:rPr>
              <a:t> models often given as a black box.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Desired computation unspecified—just “train an accurate model”.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Many aspects possibly black box: training procedure, access to model,</a:t>
            </a:r>
            <a:br>
              <a:rPr lang="en-US" sz="1800" dirty="0">
                <a:solidFill>
                  <a:schemeClr val="bg2"/>
                </a:solidFill>
              </a:rPr>
            </a:br>
            <a:r>
              <a:rPr lang="en-US" sz="1800" dirty="0">
                <a:solidFill>
                  <a:schemeClr val="bg2"/>
                </a:solidFill>
              </a:rPr>
              <a:t>access to distribution.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Sample/query access to ground truth not specified by circuit or TM.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7B7C8-430E-19F9-47ED-C92993A61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32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47645-0728-C2E2-3AFB-8C8C959F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7274-27EB-80B7-0992-23B5543D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8064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Model: Refereed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944A2D-3631-0045-1CB5-2B159F7C49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90303"/>
                <a:ext cx="9144000" cy="341640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Ground truth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, distribution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200" dirty="0"/>
                  <a:t>, expected loss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Two provers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="0" dirty="0"/>
                  <a:t>, with models/hypotheses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b="0" dirty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2200" b="0" dirty="0">
                    <a:solidFill>
                      <a:schemeClr val="bg2"/>
                    </a:solidFill>
                  </a:rPr>
                  <a:t>At least one prover is guaranteed to be honest.</a:t>
                </a:r>
              </a:p>
              <a:p>
                <a:pPr lvl="1"/>
                <a:endParaRPr lang="en-US" sz="2200" i="1" dirty="0">
                  <a:solidFill>
                    <a:schemeClr val="bg2"/>
                  </a:solidFill>
                </a:endParaRPr>
              </a:p>
              <a:p>
                <a:pPr lvl="1"/>
                <a:endParaRPr lang="en-US" sz="2200" b="0" i="1" dirty="0">
                  <a:solidFill>
                    <a:schemeClr val="bg2"/>
                  </a:solidFill>
                </a:endParaRPr>
              </a:p>
              <a:p>
                <a:pPr lvl="1"/>
                <a:endParaRPr lang="en-US" sz="2200" i="1" dirty="0">
                  <a:solidFill>
                    <a:schemeClr val="bg2"/>
                  </a:solidFill>
                </a:endParaRPr>
              </a:p>
              <a:p>
                <a:pPr lvl="1"/>
                <a:endParaRPr lang="en-US" sz="2200" b="0" i="1" dirty="0">
                  <a:solidFill>
                    <a:schemeClr val="bg2"/>
                  </a:solidFill>
                </a:endParaRPr>
              </a:p>
              <a:p>
                <a:pPr marL="596900" lvl="1" indent="0">
                  <a:buNone/>
                </a:pPr>
                <a:endParaRPr lang="en-US" sz="2200" i="1" dirty="0">
                  <a:solidFill>
                    <a:schemeClr val="bg2"/>
                  </a:solidFill>
                </a:endParaRPr>
              </a:p>
              <a:p>
                <a:r>
                  <a:rPr lang="en-US" sz="2200" b="1" dirty="0"/>
                  <a:t>(Honest) prover: </a:t>
                </a:r>
                <a:r>
                  <a:rPr lang="en-US" sz="2200" dirty="0"/>
                  <a:t>knows distribution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200" dirty="0"/>
                  <a:t>. Access to 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  <a:p>
                <a:r>
                  <a:rPr lang="en-US" sz="2200" b="1" dirty="0"/>
                  <a:t>Verifier: </a:t>
                </a:r>
                <a:r>
                  <a:rPr lang="en-US" sz="2200" dirty="0"/>
                  <a:t>knows distribution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200" dirty="0"/>
                  <a:t>. Query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, and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b="0" i="1" dirty="0">
                  <a:solidFill>
                    <a:schemeClr val="bg2"/>
                  </a:solidFill>
                </a:endParaRPr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944A2D-3631-0045-1CB5-2B159F7C4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90303"/>
                <a:ext cx="9144000" cy="3416400"/>
              </a:xfrm>
              <a:blipFill>
                <a:blip r:embed="rId2"/>
                <a:stretch>
                  <a:fillRect r="-417" b="-1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9134F-4B73-3B5B-AB95-25234AE389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D8F39A-1668-DC9E-B6EA-DF57716E6DA3}"/>
              </a:ext>
            </a:extLst>
          </p:cNvPr>
          <p:cNvGrpSpPr/>
          <p:nvPr/>
        </p:nvGrpSpPr>
        <p:grpSpPr>
          <a:xfrm>
            <a:off x="533870" y="2075523"/>
            <a:ext cx="8076260" cy="1496971"/>
            <a:chOff x="533871" y="2698592"/>
            <a:chExt cx="8076260" cy="1496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39C647D-19E0-78BD-4731-6C4752198E5C}"/>
                    </a:ext>
                  </a:extLst>
                </p:cNvPr>
                <p:cNvSpPr/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  <m:r>
                            <a:rPr lang="en-US" sz="2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is an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2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b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-refereed learning protocol</a:t>
                  </a: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if, </a:t>
                  </a:r>
                  <a:r>
                    <a:rPr lang="en-US" sz="2200" dirty="0" err="1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w.p.</a:t>
                  </a: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, </a:t>
                  </a:r>
                  <a:b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</a:br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𝒱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outputs bit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200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such that</a:t>
                  </a:r>
                </a:p>
                <a:p>
                  <a:pPr marL="114300" indent="0" algn="ctr">
                    <a:buNone/>
                  </a:pP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rgbClr val="C00000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sz="2200" i="1" dirty="0">
                      <a:solidFill>
                        <a:schemeClr val="bg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.</a:t>
                  </a:r>
                  <a:endParaRPr lang="en-US" sz="2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39C647D-19E0-78BD-4731-6C4752198E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71" y="2698592"/>
                  <a:ext cx="8076258" cy="1496971"/>
                </a:xfrm>
                <a:prstGeom prst="rect">
                  <a:avLst/>
                </a:prstGeom>
                <a:blipFill>
                  <a:blip r:embed="rId3"/>
                  <a:stretch>
                    <a:fillRect l="-313" r="-1411"/>
                  </a:stretch>
                </a:blipFill>
                <a:ln w="9525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548E24-9753-BF25-26ED-BF711831853C}"/>
                </a:ext>
              </a:extLst>
            </p:cNvPr>
            <p:cNvGrpSpPr/>
            <p:nvPr/>
          </p:nvGrpSpPr>
          <p:grpSpPr>
            <a:xfrm>
              <a:off x="533871" y="2698592"/>
              <a:ext cx="8076260" cy="1496971"/>
              <a:chOff x="3002279" y="1849470"/>
              <a:chExt cx="5198569" cy="55484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3030C9-E049-D124-67AB-DEC1B7FBE301}"/>
                  </a:ext>
                </a:extLst>
              </p:cNvPr>
              <p:cNvSpPr/>
              <p:nvPr/>
            </p:nvSpPr>
            <p:spPr>
              <a:xfrm>
                <a:off x="3002280" y="1855671"/>
                <a:ext cx="5198568" cy="54864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D31020-432B-7E14-E17F-53D1E835723D}"/>
                  </a:ext>
                </a:extLst>
              </p:cNvPr>
              <p:cNvSpPr/>
              <p:nvPr/>
            </p:nvSpPr>
            <p:spPr>
              <a:xfrm>
                <a:off x="3002279" y="1849470"/>
                <a:ext cx="5198568" cy="548640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A7AEC55-CA4F-AE79-53A7-DD19710D6808}"/>
              </a:ext>
            </a:extLst>
          </p:cNvPr>
          <p:cNvSpPr/>
          <p:nvPr/>
        </p:nvSpPr>
        <p:spPr>
          <a:xfrm>
            <a:off x="5983874" y="39207"/>
            <a:ext cx="2626254" cy="712257"/>
          </a:xfrm>
          <a:prstGeom prst="rect">
            <a:avLst/>
          </a:prstGeom>
          <a:gradFill rotWithShape="1">
            <a:gsLst>
              <a:gs pos="0">
                <a:srgbClr val="FFC000">
                  <a:tint val="50000"/>
                  <a:satMod val="300000"/>
                </a:srgbClr>
              </a:gs>
              <a:gs pos="35000">
                <a:srgbClr val="FFC000">
                  <a:tint val="37000"/>
                  <a:satMod val="300000"/>
                </a:srgbClr>
              </a:gs>
              <a:gs pos="100000">
                <a:srgbClr val="FFC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7993" indent="0" algn="ctr">
              <a:buFont typeface="Source Sans Pro"/>
              <a:buNone/>
            </a:pPr>
            <a:r>
              <a:rPr lang="en-US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general definition in the paper!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B32884DA-3C33-B85D-8123-1588F7625EAA}"/>
                  </a:ext>
                </a:extLst>
              </p:cNvPr>
              <p:cNvSpPr/>
              <p:nvPr/>
            </p:nvSpPr>
            <p:spPr>
              <a:xfrm>
                <a:off x="2560520" y="4679292"/>
                <a:ext cx="2509509" cy="408141"/>
              </a:xfrm>
              <a:prstGeom prst="wedgeRoundRectCallout">
                <a:avLst>
                  <a:gd name="adj1" fmla="val -66123"/>
                  <a:gd name="adj2" fmla="val -65540"/>
                  <a:gd name="adj3" fmla="val 16667"/>
                </a:avLst>
              </a:prstGeom>
              <a:solidFill>
                <a:srgbClr val="FEF4E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Query access to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𝒟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ular Callout 337">
                <a:extLst>
                  <a:ext uri="{FF2B5EF4-FFF2-40B4-BE49-F238E27FC236}">
                    <a16:creationId xmlns:a16="http://schemas.microsoft.com/office/drawing/2014/main" id="{B32884DA-3C33-B85D-8123-1588F7625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20" y="4679292"/>
                <a:ext cx="2509509" cy="408141"/>
              </a:xfrm>
              <a:prstGeom prst="wedgeRoundRectCallout">
                <a:avLst>
                  <a:gd name="adj1" fmla="val -66123"/>
                  <a:gd name="adj2" fmla="val -6554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0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</p:bld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17798</TotalTime>
  <Words>3286</Words>
  <Application>Microsoft Macintosh PowerPoint</Application>
  <PresentationFormat>On-screen Show (16:9)</PresentationFormat>
  <Paragraphs>363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Cambria Math</vt:lpstr>
      <vt:lpstr>Calibri</vt:lpstr>
      <vt:lpstr>Source Sans Pro</vt:lpstr>
      <vt:lpstr>Times New Roman</vt:lpstr>
      <vt:lpstr>Segoe UI</vt:lpstr>
      <vt:lpstr>Raleway</vt:lpstr>
      <vt:lpstr>Arial</vt:lpstr>
      <vt:lpstr>Plum</vt:lpstr>
      <vt:lpstr>Refereed Learning</vt:lpstr>
      <vt:lpstr>Background</vt:lpstr>
      <vt:lpstr>A Motivating Example</vt:lpstr>
      <vt:lpstr>Background: The Learning Task</vt:lpstr>
      <vt:lpstr>Background: Verifiable Learning</vt:lpstr>
      <vt:lpstr>Our Contributions</vt:lpstr>
      <vt:lpstr>Prior Work with Two Provers</vt:lpstr>
      <vt:lpstr>Limitations</vt:lpstr>
      <vt:lpstr>Our Model: Refereed Learning</vt:lpstr>
      <vt:lpstr>Our Model: Refereed Learning</vt:lpstr>
      <vt:lpstr>Our Model: Refereed Learning</vt:lpstr>
      <vt:lpstr>Our Focus: Purely Multiplicative Error (η=0)</vt:lpstr>
      <vt:lpstr>Our Contributions</vt:lpstr>
      <vt:lpstr>Ideas: Refereed Learning for zero-one loss</vt:lpstr>
      <vt:lpstr>Inefficient Verifier: Refereed Learning for zero-one loss</vt:lpstr>
      <vt:lpstr>Overview: Our Tools</vt:lpstr>
      <vt:lpstr>Protocol: Certifiable Sum</vt:lpstr>
      <vt:lpstr>Protocol: Certifiable Sum</vt:lpstr>
      <vt:lpstr>Protocol: Certifiable Sample</vt:lpstr>
      <vt:lpstr>Protocol: Certifiable Sample</vt:lpstr>
      <vt:lpstr>Overview: Our Tools</vt:lpstr>
      <vt:lpstr>Our Contributions</vt:lpstr>
      <vt:lpstr>Inefficient Verifier: Refereed Learning for zero-one loss</vt:lpstr>
      <vt:lpstr>Inefficient Verifier: Refereed Learning for zero-one loss</vt:lpstr>
      <vt:lpstr>Inefficient Verifier: Refereed Learning for zero-one loss</vt:lpstr>
      <vt:lpstr>Inefficient Verifier: Refereed Learning for zero-one loss</vt:lpstr>
      <vt:lpstr>Extension: Offloading Queries to the Provers</vt:lpstr>
      <vt:lpstr>Our Contributions</vt:lpstr>
      <vt:lpstr>Impossibility results</vt:lpstr>
      <vt:lpstr>Impossibility: Query Access</vt:lpstr>
      <vt:lpstr>Impossibility: Runtime</vt:lpstr>
      <vt:lpstr>Conclusion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Widespread Underestimation of Sensitivities in DP Libraries</dc:title>
  <dc:creator>Connor Wagaman</dc:creator>
  <cp:lastModifiedBy>Wagaman, Connor</cp:lastModifiedBy>
  <cp:revision>609</cp:revision>
  <dcterms:modified xsi:type="dcterms:W3CDTF">2026-04-03T00:40:11Z</dcterms:modified>
</cp:coreProperties>
</file>